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500" r:id="rId3"/>
    <p:sldId id="498" r:id="rId4"/>
    <p:sldId id="499" r:id="rId5"/>
    <p:sldId id="628" r:id="rId6"/>
    <p:sldId id="624" r:id="rId7"/>
    <p:sldId id="622" r:id="rId8"/>
    <p:sldId id="629" r:id="rId9"/>
    <p:sldId id="623" r:id="rId10"/>
    <p:sldId id="502" r:id="rId11"/>
    <p:sldId id="503" r:id="rId12"/>
    <p:sldId id="608" r:id="rId13"/>
    <p:sldId id="609" r:id="rId14"/>
    <p:sldId id="599" r:id="rId15"/>
    <p:sldId id="567" r:id="rId16"/>
    <p:sldId id="611" r:id="rId17"/>
    <p:sldId id="504" r:id="rId18"/>
    <p:sldId id="552" r:id="rId19"/>
    <p:sldId id="632" r:id="rId20"/>
    <p:sldId id="553" r:id="rId21"/>
    <p:sldId id="556" r:id="rId22"/>
    <p:sldId id="557" r:id="rId23"/>
    <p:sldId id="518" r:id="rId24"/>
    <p:sldId id="570" r:id="rId25"/>
    <p:sldId id="521" r:id="rId26"/>
    <p:sldId id="526" r:id="rId27"/>
    <p:sldId id="573" r:id="rId28"/>
    <p:sldId id="531" r:id="rId29"/>
    <p:sldId id="546" r:id="rId30"/>
    <p:sldId id="308" r:id="rId31"/>
    <p:sldId id="362" r:id="rId32"/>
    <p:sldId id="636" r:id="rId33"/>
    <p:sldId id="365" r:id="rId34"/>
    <p:sldId id="366" r:id="rId35"/>
    <p:sldId id="367" r:id="rId36"/>
    <p:sldId id="368" r:id="rId37"/>
    <p:sldId id="339" r:id="rId38"/>
    <p:sldId id="319" r:id="rId39"/>
    <p:sldId id="369" r:id="rId40"/>
    <p:sldId id="637" r:id="rId41"/>
    <p:sldId id="380" r:id="rId42"/>
    <p:sldId id="536" r:id="rId43"/>
    <p:sldId id="537" r:id="rId44"/>
    <p:sldId id="538" r:id="rId45"/>
    <p:sldId id="378" r:id="rId46"/>
    <p:sldId id="419" r:id="rId47"/>
    <p:sldId id="428" r:id="rId48"/>
    <p:sldId id="429" r:id="rId49"/>
    <p:sldId id="517" r:id="rId50"/>
    <p:sldId id="418" r:id="rId51"/>
    <p:sldId id="373" r:id="rId52"/>
    <p:sldId id="534" r:id="rId53"/>
    <p:sldId id="581" r:id="rId54"/>
    <p:sldId id="583" r:id="rId55"/>
    <p:sldId id="584" r:id="rId56"/>
    <p:sldId id="585" r:id="rId57"/>
    <p:sldId id="290" r:id="rId58"/>
    <p:sldId id="387" r:id="rId59"/>
    <p:sldId id="388" r:id="rId60"/>
    <p:sldId id="389" r:id="rId61"/>
    <p:sldId id="513" r:id="rId62"/>
    <p:sldId id="510" r:id="rId63"/>
    <p:sldId id="516" r:id="rId64"/>
    <p:sldId id="322" r:id="rId65"/>
    <p:sldId id="434" r:id="rId66"/>
    <p:sldId id="426" r:id="rId67"/>
    <p:sldId id="471" r:id="rId68"/>
    <p:sldId id="309" r:id="rId69"/>
    <p:sldId id="340" r:id="rId70"/>
    <p:sldId id="343" r:id="rId71"/>
    <p:sldId id="393" r:id="rId72"/>
    <p:sldId id="381" r:id="rId73"/>
    <p:sldId id="384" r:id="rId74"/>
    <p:sldId id="401" r:id="rId75"/>
    <p:sldId id="405" r:id="rId76"/>
    <p:sldId id="639" r:id="rId77"/>
    <p:sldId id="40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589"/>
  </p:normalViewPr>
  <p:slideViewPr>
    <p:cSldViewPr snapToGrid="0" snapToObjects="1">
      <p:cViewPr varScale="1">
        <p:scale>
          <a:sx n="47" d="100"/>
          <a:sy n="47" d="100"/>
        </p:scale>
        <p:origin x="-136"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3BD5E-8C79-F242-962F-4D380E115D60}" type="datetimeFigureOut">
              <a:rPr lang="en-US" smtClean="0"/>
              <a:t>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4864A-1743-7E41-829C-6652EEF1E5BF}" type="slidenum">
              <a:rPr lang="en-US" smtClean="0"/>
              <a:t>‹#›</a:t>
            </a:fld>
            <a:endParaRPr lang="en-US"/>
          </a:p>
        </p:txBody>
      </p:sp>
    </p:spTree>
    <p:extLst>
      <p:ext uri="{BB962C8B-B14F-4D97-AF65-F5344CB8AC3E}">
        <p14:creationId xmlns:p14="http://schemas.microsoft.com/office/powerpoint/2010/main" val="32710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xmlns="" id="{30BF07E7-0A88-3B4F-8187-6FB7910CF4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xmlns="" id="{66E1425C-FDAC-4340-BDAB-01AB823B59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dirty="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xmlns="" id="{69CC8315-71FE-C640-B7B9-13AE85C4E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959EDD-1C22-524E-AA70-E6BDF07ACA67}" type="slidenum">
              <a:rPr lang="en-US" altLang="en-US"/>
              <a:pPr>
                <a:spcBef>
                  <a:spcPct val="0"/>
                </a:spcBef>
              </a:pPr>
              <a:t>3</a:t>
            </a:fld>
            <a:endParaRPr lang="en-US" altLang="en-US"/>
          </a:p>
        </p:txBody>
      </p:sp>
    </p:spTree>
    <p:extLst>
      <p:ext uri="{BB962C8B-B14F-4D97-AF65-F5344CB8AC3E}">
        <p14:creationId xmlns:p14="http://schemas.microsoft.com/office/powerpoint/2010/main" val="329627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xmlns="" id="{5D5E898C-34B1-944C-B5F4-9DE25B5C30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A70F65-FB61-2447-8EC9-520C91F5B3C3}" type="slidenum">
              <a:rPr lang="en-US" altLang="en-US"/>
              <a:pPr>
                <a:spcBef>
                  <a:spcPct val="0"/>
                </a:spcBef>
              </a:pPr>
              <a:t>29</a:t>
            </a:fld>
            <a:endParaRPr lang="en-US" altLang="en-US"/>
          </a:p>
        </p:txBody>
      </p:sp>
      <p:sp>
        <p:nvSpPr>
          <p:cNvPr id="106498" name="Rectangle 2">
            <a:extLst>
              <a:ext uri="{FF2B5EF4-FFF2-40B4-BE49-F238E27FC236}">
                <a16:creationId xmlns:a16="http://schemas.microsoft.com/office/drawing/2014/main" xmlns="" id="{B6141A5E-BB68-1847-8E49-F0CF24F423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xmlns="" id="{D9FA0E6F-1956-304B-B220-737F8F549B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136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xmlns="" id="{3DA36794-1333-2D4B-81D6-49E50C3C27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xmlns="" id="{47EFD72A-5261-4241-9C61-25A4D72974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08547" name="Slide Number Placeholder 3">
            <a:extLst>
              <a:ext uri="{FF2B5EF4-FFF2-40B4-BE49-F238E27FC236}">
                <a16:creationId xmlns:a16="http://schemas.microsoft.com/office/drawing/2014/main" xmlns="" id="{83C86D55-5FFC-634B-B04E-790F4D2398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E69C80-41A9-FE40-9243-24EB06F9D407}" type="slidenum">
              <a:rPr lang="en-US" altLang="en-US"/>
              <a:pPr>
                <a:spcBef>
                  <a:spcPct val="0"/>
                </a:spcBef>
              </a:pPr>
              <a:t>30</a:t>
            </a:fld>
            <a:endParaRPr lang="en-US" altLang="en-US"/>
          </a:p>
        </p:txBody>
      </p:sp>
    </p:spTree>
    <p:extLst>
      <p:ext uri="{BB962C8B-B14F-4D97-AF65-F5344CB8AC3E}">
        <p14:creationId xmlns:p14="http://schemas.microsoft.com/office/powerpoint/2010/main" val="381813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xmlns="" id="{74C21C57-FBCA-354C-9834-16B2C4DB7C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xmlns="" id="{CE981DA7-ADC0-8340-A3D4-BB6C199E69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10595" name="Slide Number Placeholder 3">
            <a:extLst>
              <a:ext uri="{FF2B5EF4-FFF2-40B4-BE49-F238E27FC236}">
                <a16:creationId xmlns:a16="http://schemas.microsoft.com/office/drawing/2014/main" xmlns="" id="{F8ABC610-FF62-044E-8AFE-183A61B3A6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74BF26-8244-F44B-B858-964A62D378CB}" type="slidenum">
              <a:rPr lang="en-US" altLang="en-US"/>
              <a:pPr>
                <a:spcBef>
                  <a:spcPct val="0"/>
                </a:spcBef>
              </a:pPr>
              <a:t>31</a:t>
            </a:fld>
            <a:endParaRPr lang="en-US" altLang="en-US"/>
          </a:p>
        </p:txBody>
      </p:sp>
    </p:spTree>
    <p:extLst>
      <p:ext uri="{BB962C8B-B14F-4D97-AF65-F5344CB8AC3E}">
        <p14:creationId xmlns:p14="http://schemas.microsoft.com/office/powerpoint/2010/main" val="37008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xmlns="" id="{F77462B1-1C65-3A4C-8DAC-609F2D1DB1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xmlns="" id="{EAC2260F-B655-D44B-88B6-7A4FDF004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13667" name="Slide Number Placeholder 3">
            <a:extLst>
              <a:ext uri="{FF2B5EF4-FFF2-40B4-BE49-F238E27FC236}">
                <a16:creationId xmlns:a16="http://schemas.microsoft.com/office/drawing/2014/main" xmlns="" id="{E7A5D28B-5726-554F-A98A-E4C0C70551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A653370-E9DB-CC46-AA8D-88841015D1C1}" type="slidenum">
              <a:rPr lang="en-US" altLang="en-US"/>
              <a:pPr>
                <a:spcBef>
                  <a:spcPct val="0"/>
                </a:spcBef>
              </a:pPr>
              <a:t>33</a:t>
            </a:fld>
            <a:endParaRPr lang="en-US" altLang="en-US"/>
          </a:p>
        </p:txBody>
      </p:sp>
    </p:spTree>
    <p:extLst>
      <p:ext uri="{BB962C8B-B14F-4D97-AF65-F5344CB8AC3E}">
        <p14:creationId xmlns:p14="http://schemas.microsoft.com/office/powerpoint/2010/main" val="423030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xmlns="" id="{728E24D2-CE2F-0641-ACEA-F1A6BCA97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xmlns="" id="{FADA4832-45F8-B84E-82DF-100CDE7C63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xmlns="" id="{3595BD53-C4B3-F141-AC18-C5CC6FFF71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68F3E7-A8D5-334F-98AC-44154B1B51D7}" type="slidenum">
              <a:rPr lang="en-US" altLang="en-US"/>
              <a:pPr>
                <a:spcBef>
                  <a:spcPct val="0"/>
                </a:spcBef>
              </a:pPr>
              <a:t>34</a:t>
            </a:fld>
            <a:endParaRPr lang="en-US" altLang="en-US"/>
          </a:p>
        </p:txBody>
      </p:sp>
    </p:spTree>
    <p:extLst>
      <p:ext uri="{BB962C8B-B14F-4D97-AF65-F5344CB8AC3E}">
        <p14:creationId xmlns:p14="http://schemas.microsoft.com/office/powerpoint/2010/main" val="404820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xmlns="" id="{1AF56E61-2988-DC43-90A6-1F1A670855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xmlns="" id="{02CAEDCC-D450-6E48-8E02-26D26335A8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18787" name="Slide Number Placeholder 3">
            <a:extLst>
              <a:ext uri="{FF2B5EF4-FFF2-40B4-BE49-F238E27FC236}">
                <a16:creationId xmlns:a16="http://schemas.microsoft.com/office/drawing/2014/main" xmlns="" id="{F3816A38-2542-8948-B23B-5EF17D12B4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F44858-7C4F-7849-BEDD-B2A14FAF4410}" type="slidenum">
              <a:rPr lang="en-US" altLang="en-US"/>
              <a:pPr>
                <a:spcBef>
                  <a:spcPct val="0"/>
                </a:spcBef>
              </a:pPr>
              <a:t>35</a:t>
            </a:fld>
            <a:endParaRPr lang="en-US" altLang="en-US"/>
          </a:p>
        </p:txBody>
      </p:sp>
    </p:spTree>
    <p:extLst>
      <p:ext uri="{BB962C8B-B14F-4D97-AF65-F5344CB8AC3E}">
        <p14:creationId xmlns:p14="http://schemas.microsoft.com/office/powerpoint/2010/main" val="349547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xmlns="" id="{ED051995-9486-064C-A12C-298880DF90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a:extLst>
              <a:ext uri="{FF2B5EF4-FFF2-40B4-BE49-F238E27FC236}">
                <a16:creationId xmlns:a16="http://schemas.microsoft.com/office/drawing/2014/main" xmlns="" id="{E506D6F8-78B6-4543-A762-C63DD678A5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22883" name="Slide Number Placeholder 3">
            <a:extLst>
              <a:ext uri="{FF2B5EF4-FFF2-40B4-BE49-F238E27FC236}">
                <a16:creationId xmlns:a16="http://schemas.microsoft.com/office/drawing/2014/main" xmlns="" id="{E6CB9E30-833C-8B4E-AE64-FA495A864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52CA72-9677-504B-9AD6-81D317638993}" type="slidenum">
              <a:rPr lang="en-US" altLang="en-US"/>
              <a:pPr>
                <a:spcBef>
                  <a:spcPct val="0"/>
                </a:spcBef>
              </a:pPr>
              <a:t>36</a:t>
            </a:fld>
            <a:endParaRPr lang="en-US" altLang="en-US"/>
          </a:p>
        </p:txBody>
      </p:sp>
    </p:spTree>
    <p:extLst>
      <p:ext uri="{BB962C8B-B14F-4D97-AF65-F5344CB8AC3E}">
        <p14:creationId xmlns:p14="http://schemas.microsoft.com/office/powerpoint/2010/main" val="232065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xmlns="" id="{5ED656C6-A38C-4B47-91F8-E18AB1ED8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xmlns="" id="{A359997D-CA46-3349-92F8-755E2B43CA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25955" name="Slide Number Placeholder 3">
            <a:extLst>
              <a:ext uri="{FF2B5EF4-FFF2-40B4-BE49-F238E27FC236}">
                <a16:creationId xmlns:a16="http://schemas.microsoft.com/office/drawing/2014/main" xmlns="" id="{6CAECFA8-F3C5-424E-A21B-A96CA18525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C5EE0D-3601-8E40-9891-F973E4237311}" type="slidenum">
              <a:rPr lang="en-US" altLang="en-US"/>
              <a:pPr>
                <a:spcBef>
                  <a:spcPct val="0"/>
                </a:spcBef>
              </a:pPr>
              <a:t>38</a:t>
            </a:fld>
            <a:endParaRPr lang="en-US" altLang="en-US"/>
          </a:p>
        </p:txBody>
      </p:sp>
    </p:spTree>
    <p:extLst>
      <p:ext uri="{BB962C8B-B14F-4D97-AF65-F5344CB8AC3E}">
        <p14:creationId xmlns:p14="http://schemas.microsoft.com/office/powerpoint/2010/main" val="285412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xmlns="" id="{C368FF98-5028-C548-9A4E-8E5ABFB3E3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xmlns="" id="{47BA8664-D692-814C-9D6A-EEA995D999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dirty="0">
              <a:ea typeface="ＭＳ Ｐゴシック" panose="020B0600070205080204" pitchFamily="34" charset="-128"/>
            </a:endParaRPr>
          </a:p>
        </p:txBody>
      </p:sp>
      <p:sp>
        <p:nvSpPr>
          <p:cNvPr id="128003" name="Slide Number Placeholder 3">
            <a:extLst>
              <a:ext uri="{FF2B5EF4-FFF2-40B4-BE49-F238E27FC236}">
                <a16:creationId xmlns:a16="http://schemas.microsoft.com/office/drawing/2014/main" xmlns="" id="{EB252EEF-D1A2-A54F-8106-691ACC0E71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1ED03C-84E2-874C-B61C-3D2526B7F3AA}" type="slidenum">
              <a:rPr lang="en-US" altLang="en-US"/>
              <a:pPr>
                <a:spcBef>
                  <a:spcPct val="0"/>
                </a:spcBef>
              </a:pPr>
              <a:t>39</a:t>
            </a:fld>
            <a:endParaRPr lang="en-US" altLang="en-US"/>
          </a:p>
        </p:txBody>
      </p:sp>
    </p:spTree>
    <p:extLst>
      <p:ext uri="{BB962C8B-B14F-4D97-AF65-F5344CB8AC3E}">
        <p14:creationId xmlns:p14="http://schemas.microsoft.com/office/powerpoint/2010/main" val="53758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xmlns="" id="{49EFD588-2D06-5C48-9746-A7501E8E0E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xmlns="" id="{DF3E361C-A398-ED4A-8EE6-8BFDEBAC58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34147" name="Slide Number Placeholder 3">
            <a:extLst>
              <a:ext uri="{FF2B5EF4-FFF2-40B4-BE49-F238E27FC236}">
                <a16:creationId xmlns:a16="http://schemas.microsoft.com/office/drawing/2014/main" xmlns="" id="{C4BB56E4-AC48-D04D-9EA0-5773000BB6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DA3EEE-1319-9A43-B900-DE2E306D6917}" type="slidenum">
              <a:rPr lang="en-US" altLang="en-US"/>
              <a:pPr>
                <a:spcBef>
                  <a:spcPct val="0"/>
                </a:spcBef>
              </a:pPr>
              <a:t>41</a:t>
            </a:fld>
            <a:endParaRPr lang="en-US" altLang="en-US"/>
          </a:p>
        </p:txBody>
      </p:sp>
    </p:spTree>
    <p:extLst>
      <p:ext uri="{BB962C8B-B14F-4D97-AF65-F5344CB8AC3E}">
        <p14:creationId xmlns:p14="http://schemas.microsoft.com/office/powerpoint/2010/main" val="41933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D6F86A1B-7D75-1041-A93D-F8B218F9B0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C32AB09A-DC8B-D348-BD78-45EDAD316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xmlns="" id="{726238F9-C99F-CF40-8E5E-F0209EA09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0E8E31-E288-B34D-8369-912196FA39DB}" type="slidenum">
              <a:rPr lang="en-US" altLang="en-US"/>
              <a:pPr>
                <a:spcBef>
                  <a:spcPct val="0"/>
                </a:spcBef>
              </a:pPr>
              <a:t>4</a:t>
            </a:fld>
            <a:endParaRPr lang="en-US" altLang="en-US"/>
          </a:p>
        </p:txBody>
      </p:sp>
    </p:spTree>
    <p:extLst>
      <p:ext uri="{BB962C8B-B14F-4D97-AF65-F5344CB8AC3E}">
        <p14:creationId xmlns:p14="http://schemas.microsoft.com/office/powerpoint/2010/main" val="213957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xmlns="" id="{E6A07451-1E94-1A44-9DEF-7A0891907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Notes Placeholder 2">
            <a:extLst>
              <a:ext uri="{FF2B5EF4-FFF2-40B4-BE49-F238E27FC236}">
                <a16:creationId xmlns:a16="http://schemas.microsoft.com/office/drawing/2014/main" xmlns="" id="{ED385B17-4E31-D940-AB75-94B4A6E259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sz="1000" dirty="0">
              <a:ea typeface="ＭＳ Ｐゴシック" panose="020B0600070205080204" pitchFamily="34" charset="-128"/>
            </a:endParaRPr>
          </a:p>
        </p:txBody>
      </p:sp>
      <p:sp>
        <p:nvSpPr>
          <p:cNvPr id="146435" name="Slide Number Placeholder 3">
            <a:extLst>
              <a:ext uri="{FF2B5EF4-FFF2-40B4-BE49-F238E27FC236}">
                <a16:creationId xmlns:a16="http://schemas.microsoft.com/office/drawing/2014/main" xmlns="" id="{983E81BA-A5CA-244F-B24C-FD5A579AC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E0984F-EC7D-F740-81ED-414DD8BACFDE}" type="slidenum">
              <a:rPr lang="en-US" altLang="en-US"/>
              <a:pPr>
                <a:spcBef>
                  <a:spcPct val="0"/>
                </a:spcBef>
              </a:pPr>
              <a:t>48</a:t>
            </a:fld>
            <a:endParaRPr lang="en-US" altLang="en-US"/>
          </a:p>
        </p:txBody>
      </p:sp>
    </p:spTree>
    <p:extLst>
      <p:ext uri="{BB962C8B-B14F-4D97-AF65-F5344CB8AC3E}">
        <p14:creationId xmlns:p14="http://schemas.microsoft.com/office/powerpoint/2010/main" val="2888399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xmlns="" id="{FAE18EDC-5440-9A44-BBE1-B43F589BF0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xmlns="" id="{6229D013-A182-6C44-BCE2-168FA6627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48483" name="Slide Number Placeholder 3">
            <a:extLst>
              <a:ext uri="{FF2B5EF4-FFF2-40B4-BE49-F238E27FC236}">
                <a16:creationId xmlns:a16="http://schemas.microsoft.com/office/drawing/2014/main" xmlns="" id="{AD1FB1DB-AAE3-3948-B035-53318CB4C8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ACA8D83-E28E-7D40-8E01-E253E5A517D7}" type="slidenum">
              <a:rPr lang="en-US" altLang="en-US"/>
              <a:pPr>
                <a:spcBef>
                  <a:spcPct val="0"/>
                </a:spcBef>
              </a:pPr>
              <a:t>49</a:t>
            </a:fld>
            <a:endParaRPr lang="en-US" altLang="en-US"/>
          </a:p>
        </p:txBody>
      </p:sp>
    </p:spTree>
    <p:extLst>
      <p:ext uri="{BB962C8B-B14F-4D97-AF65-F5344CB8AC3E}">
        <p14:creationId xmlns:p14="http://schemas.microsoft.com/office/powerpoint/2010/main" val="1572783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xmlns="" id="{A7ADC46B-D56A-A84A-98D0-2DBA732B2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xmlns="" id="{C7BB5BAF-0CAA-D84F-8CCF-F6DF3A5ABD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2579" name="Slide Number Placeholder 3">
            <a:extLst>
              <a:ext uri="{FF2B5EF4-FFF2-40B4-BE49-F238E27FC236}">
                <a16:creationId xmlns:a16="http://schemas.microsoft.com/office/drawing/2014/main" xmlns="" id="{80646C91-D0BB-7648-8088-D2911E22F4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FA27CF-3F22-2D48-AF7B-2C9F28D17FFA}" type="slidenum">
              <a:rPr lang="en-US" altLang="en-US"/>
              <a:pPr>
                <a:spcBef>
                  <a:spcPct val="0"/>
                </a:spcBef>
              </a:pPr>
              <a:t>51</a:t>
            </a:fld>
            <a:endParaRPr lang="en-US" altLang="en-US"/>
          </a:p>
        </p:txBody>
      </p:sp>
    </p:spTree>
    <p:extLst>
      <p:ext uri="{BB962C8B-B14F-4D97-AF65-F5344CB8AC3E}">
        <p14:creationId xmlns:p14="http://schemas.microsoft.com/office/powerpoint/2010/main" val="108824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xmlns="" id="{F3039777-442E-2746-AD15-1532685F32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BEF8506-7EF7-7444-BDE1-FFAB5F8346F0}" type="slidenum">
              <a:rPr lang="en-US" altLang="en-US"/>
              <a:pPr>
                <a:spcBef>
                  <a:spcPct val="0"/>
                </a:spcBef>
              </a:pPr>
              <a:t>53</a:t>
            </a:fld>
            <a:endParaRPr lang="en-US" altLang="en-US"/>
          </a:p>
        </p:txBody>
      </p:sp>
      <p:sp>
        <p:nvSpPr>
          <p:cNvPr id="155650" name="Rectangle 2">
            <a:extLst>
              <a:ext uri="{FF2B5EF4-FFF2-40B4-BE49-F238E27FC236}">
                <a16:creationId xmlns:a16="http://schemas.microsoft.com/office/drawing/2014/main" xmlns="" id="{C81CADD6-867E-674A-98AC-A24A53D47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a:extLst>
              <a:ext uri="{FF2B5EF4-FFF2-40B4-BE49-F238E27FC236}">
                <a16:creationId xmlns:a16="http://schemas.microsoft.com/office/drawing/2014/main" xmlns="" id="{C39180F7-A20F-CB46-8ACC-EC80BDC356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21215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xmlns="" id="{554E05A6-01B1-6D4E-942D-CF45A6A09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a:extLst>
              <a:ext uri="{FF2B5EF4-FFF2-40B4-BE49-F238E27FC236}">
                <a16:creationId xmlns:a16="http://schemas.microsoft.com/office/drawing/2014/main" xmlns="" id="{E1C465F4-20B1-A04C-8D22-1A93E786B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60771" name="Slide Number Placeholder 3">
            <a:extLst>
              <a:ext uri="{FF2B5EF4-FFF2-40B4-BE49-F238E27FC236}">
                <a16:creationId xmlns:a16="http://schemas.microsoft.com/office/drawing/2014/main" xmlns="" id="{377599B2-7E1A-0949-ADC7-583615D47F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7E60E6-DE18-164C-A510-EB0BE73C92D5}" type="slidenum">
              <a:rPr lang="en-US" altLang="en-US"/>
              <a:pPr>
                <a:spcBef>
                  <a:spcPct val="0"/>
                </a:spcBef>
              </a:pPr>
              <a:t>54</a:t>
            </a:fld>
            <a:endParaRPr lang="en-US" altLang="en-US"/>
          </a:p>
        </p:txBody>
      </p:sp>
    </p:spTree>
    <p:extLst>
      <p:ext uri="{BB962C8B-B14F-4D97-AF65-F5344CB8AC3E}">
        <p14:creationId xmlns:p14="http://schemas.microsoft.com/office/powerpoint/2010/main" val="942786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xmlns="" id="{B6588295-607F-6F43-BA77-7AF7094FAE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A10CFEC-3D35-A342-B5B1-9203B025C61C}" type="slidenum">
              <a:rPr lang="en-US" altLang="en-US"/>
              <a:pPr>
                <a:spcBef>
                  <a:spcPct val="0"/>
                </a:spcBef>
              </a:pPr>
              <a:t>56</a:t>
            </a:fld>
            <a:endParaRPr lang="en-US" altLang="en-US"/>
          </a:p>
        </p:txBody>
      </p:sp>
      <p:sp>
        <p:nvSpPr>
          <p:cNvPr id="163842" name="Rectangle 2">
            <a:extLst>
              <a:ext uri="{FF2B5EF4-FFF2-40B4-BE49-F238E27FC236}">
                <a16:creationId xmlns:a16="http://schemas.microsoft.com/office/drawing/2014/main" xmlns="" id="{95D422A9-CB14-6D4F-AF5B-D242A2A65F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a:extLst>
              <a:ext uri="{FF2B5EF4-FFF2-40B4-BE49-F238E27FC236}">
                <a16:creationId xmlns:a16="http://schemas.microsoft.com/office/drawing/2014/main" xmlns="" id="{AD438B77-94AA-504A-B0C1-5865B3EFF3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394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xmlns="" id="{7E1F6EFA-CDEC-0B43-B2EE-BBBDF082E9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65E78D3-F3C0-D54D-B7C1-C96E518F9E0E}" type="slidenum">
              <a:rPr lang="en-US" altLang="en-US"/>
              <a:pPr>
                <a:spcBef>
                  <a:spcPct val="0"/>
                </a:spcBef>
              </a:pPr>
              <a:t>57</a:t>
            </a:fld>
            <a:endParaRPr lang="en-US" altLang="en-US"/>
          </a:p>
        </p:txBody>
      </p:sp>
      <p:sp>
        <p:nvSpPr>
          <p:cNvPr id="165890" name="Rectangle 2">
            <a:extLst>
              <a:ext uri="{FF2B5EF4-FFF2-40B4-BE49-F238E27FC236}">
                <a16:creationId xmlns:a16="http://schemas.microsoft.com/office/drawing/2014/main" xmlns="" id="{DF3182FA-CFB3-ED46-81AF-36C31BCB43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xmlns="" id="{D80BBD8B-9617-B543-88F8-4017280D7E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63559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a:extLst>
              <a:ext uri="{FF2B5EF4-FFF2-40B4-BE49-F238E27FC236}">
                <a16:creationId xmlns:a16="http://schemas.microsoft.com/office/drawing/2014/main" xmlns="" id="{E4FAA0A5-7085-2E40-B1A9-6DAB2D941C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8" name="Notes Placeholder 2">
            <a:extLst>
              <a:ext uri="{FF2B5EF4-FFF2-40B4-BE49-F238E27FC236}">
                <a16:creationId xmlns:a16="http://schemas.microsoft.com/office/drawing/2014/main" xmlns="" id="{245801A3-47AA-F34A-A0E5-41ABA4C5F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167939" name="Slide Number Placeholder 3">
            <a:extLst>
              <a:ext uri="{FF2B5EF4-FFF2-40B4-BE49-F238E27FC236}">
                <a16:creationId xmlns:a16="http://schemas.microsoft.com/office/drawing/2014/main" xmlns="" id="{B860D4DB-44AB-3E4A-8DC1-CB293D10D9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3B5B8E-AB26-FB45-A4AF-2B9EAED90FD2}" type="slidenum">
              <a:rPr lang="en-US" altLang="en-US"/>
              <a:pPr>
                <a:spcBef>
                  <a:spcPct val="0"/>
                </a:spcBef>
              </a:pPr>
              <a:t>58</a:t>
            </a:fld>
            <a:endParaRPr lang="en-US" altLang="en-US"/>
          </a:p>
        </p:txBody>
      </p:sp>
    </p:spTree>
    <p:extLst>
      <p:ext uri="{BB962C8B-B14F-4D97-AF65-F5344CB8AC3E}">
        <p14:creationId xmlns:p14="http://schemas.microsoft.com/office/powerpoint/2010/main" val="31254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a:extLst>
              <a:ext uri="{FF2B5EF4-FFF2-40B4-BE49-F238E27FC236}">
                <a16:creationId xmlns:a16="http://schemas.microsoft.com/office/drawing/2014/main" xmlns="" id="{125F0F95-C21D-144D-9B54-420EDEB42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Notes Placeholder 2">
            <a:extLst>
              <a:ext uri="{FF2B5EF4-FFF2-40B4-BE49-F238E27FC236}">
                <a16:creationId xmlns:a16="http://schemas.microsoft.com/office/drawing/2014/main" xmlns="" id="{573D96B7-18D9-C54D-8BDA-DE2C53976D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altLang="en-US" dirty="0">
              <a:ea typeface="ＭＳ Ｐゴシック" panose="020B0600070205080204" pitchFamily="34" charset="-128"/>
            </a:endParaRPr>
          </a:p>
        </p:txBody>
      </p:sp>
      <p:sp>
        <p:nvSpPr>
          <p:cNvPr id="169987" name="Slide Number Placeholder 3">
            <a:extLst>
              <a:ext uri="{FF2B5EF4-FFF2-40B4-BE49-F238E27FC236}">
                <a16:creationId xmlns:a16="http://schemas.microsoft.com/office/drawing/2014/main" xmlns="" id="{25EA7E3B-F86B-6E46-9D90-967657AB80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20D0837-817C-E343-AB72-DA49395F1296}" type="slidenum">
              <a:rPr lang="en-US" altLang="en-US"/>
              <a:pPr>
                <a:spcBef>
                  <a:spcPct val="0"/>
                </a:spcBef>
              </a:pPr>
              <a:t>59</a:t>
            </a:fld>
            <a:endParaRPr lang="en-US" altLang="en-US"/>
          </a:p>
        </p:txBody>
      </p:sp>
    </p:spTree>
    <p:extLst>
      <p:ext uri="{BB962C8B-B14F-4D97-AF65-F5344CB8AC3E}">
        <p14:creationId xmlns:p14="http://schemas.microsoft.com/office/powerpoint/2010/main" val="1944919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xmlns="" id="{074D61AA-35CC-9A47-A39E-C33F58F32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xmlns="" id="{BBCD2CD4-E86E-2740-BEEB-91EF2756B7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US" altLang="en-US" dirty="0">
              <a:ea typeface="ＭＳ Ｐゴシック" panose="020B0600070205080204" pitchFamily="34" charset="-128"/>
            </a:endParaRPr>
          </a:p>
        </p:txBody>
      </p:sp>
      <p:sp>
        <p:nvSpPr>
          <p:cNvPr id="176131" name="Slide Number Placeholder 3">
            <a:extLst>
              <a:ext uri="{FF2B5EF4-FFF2-40B4-BE49-F238E27FC236}">
                <a16:creationId xmlns:a16="http://schemas.microsoft.com/office/drawing/2014/main" xmlns="" id="{D176061E-15B6-9345-8A8F-E9F56BF208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E00EF7-37FD-F24E-8BDB-3A3B7D279A2E}" type="slidenum">
              <a:rPr lang="en-US" altLang="en-US"/>
              <a:pPr>
                <a:spcBef>
                  <a:spcPct val="0"/>
                </a:spcBef>
              </a:pPr>
              <a:t>60</a:t>
            </a:fld>
            <a:endParaRPr lang="en-US" altLang="en-US"/>
          </a:p>
        </p:txBody>
      </p:sp>
    </p:spTree>
    <p:extLst>
      <p:ext uri="{BB962C8B-B14F-4D97-AF65-F5344CB8AC3E}">
        <p14:creationId xmlns:p14="http://schemas.microsoft.com/office/powerpoint/2010/main" val="405399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xmlns="" id="{CC20DE5B-BBB2-2F4D-835B-984B7993D8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xmlns="" id="{1ADFF6DF-2833-D54B-AC42-CDFF71F8F1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xmlns="" id="{AC2C9CF5-CAD1-0E4B-8E94-6AB14DC487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68B811-C224-234C-8D41-327D42831813}" type="slidenum">
              <a:rPr lang="en-US" altLang="en-US"/>
              <a:pPr>
                <a:spcBef>
                  <a:spcPct val="0"/>
                </a:spcBef>
              </a:pPr>
              <a:t>7</a:t>
            </a:fld>
            <a:endParaRPr lang="en-US" altLang="en-US"/>
          </a:p>
        </p:txBody>
      </p:sp>
    </p:spTree>
    <p:extLst>
      <p:ext uri="{BB962C8B-B14F-4D97-AF65-F5344CB8AC3E}">
        <p14:creationId xmlns:p14="http://schemas.microsoft.com/office/powerpoint/2010/main" val="134697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a:extLst>
              <a:ext uri="{FF2B5EF4-FFF2-40B4-BE49-F238E27FC236}">
                <a16:creationId xmlns:a16="http://schemas.microsoft.com/office/drawing/2014/main" xmlns="" id="{6440B06F-1FB9-ED4A-A842-EC14B8B29F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4" name="Notes Placeholder 2">
            <a:extLst>
              <a:ext uri="{FF2B5EF4-FFF2-40B4-BE49-F238E27FC236}">
                <a16:creationId xmlns:a16="http://schemas.microsoft.com/office/drawing/2014/main" xmlns="" id="{DB1D6161-4E7F-1544-A9B4-C0E61C8F2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US" altLang="en-US" dirty="0">
              <a:ea typeface="ＭＳ Ｐゴシック" panose="020B0600070205080204" pitchFamily="34" charset="-128"/>
            </a:endParaRPr>
          </a:p>
        </p:txBody>
      </p:sp>
      <p:sp>
        <p:nvSpPr>
          <p:cNvPr id="192515" name="Slide Number Placeholder 3">
            <a:extLst>
              <a:ext uri="{FF2B5EF4-FFF2-40B4-BE49-F238E27FC236}">
                <a16:creationId xmlns:a16="http://schemas.microsoft.com/office/drawing/2014/main" xmlns="" id="{D620D60A-529A-5547-B34B-38043431E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3E91AE-385D-B442-B77C-6280A4598787}" type="slidenum">
              <a:rPr lang="en-US" altLang="en-US"/>
              <a:pPr>
                <a:spcBef>
                  <a:spcPct val="0"/>
                </a:spcBef>
              </a:pPr>
              <a:t>62</a:t>
            </a:fld>
            <a:endParaRPr lang="en-US" altLang="en-US"/>
          </a:p>
        </p:txBody>
      </p:sp>
    </p:spTree>
    <p:extLst>
      <p:ext uri="{BB962C8B-B14F-4D97-AF65-F5344CB8AC3E}">
        <p14:creationId xmlns:p14="http://schemas.microsoft.com/office/powerpoint/2010/main" val="3612092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a:extLst>
              <a:ext uri="{FF2B5EF4-FFF2-40B4-BE49-F238E27FC236}">
                <a16:creationId xmlns:a16="http://schemas.microsoft.com/office/drawing/2014/main" xmlns="" id="{631DC5BE-CAA3-B047-8859-E77001885F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2" name="Notes Placeholder 2">
            <a:extLst>
              <a:ext uri="{FF2B5EF4-FFF2-40B4-BE49-F238E27FC236}">
                <a16:creationId xmlns:a16="http://schemas.microsoft.com/office/drawing/2014/main" xmlns="" id="{06444ED5-6D7E-AC4F-A006-3229A80B8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94563" name="Slide Number Placeholder 3">
            <a:extLst>
              <a:ext uri="{FF2B5EF4-FFF2-40B4-BE49-F238E27FC236}">
                <a16:creationId xmlns:a16="http://schemas.microsoft.com/office/drawing/2014/main" xmlns="" id="{5D85F12B-3E38-1A40-A401-677D0F9893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F83700E-8122-8941-B0EB-AAE4EE4ED2BA}" type="slidenum">
              <a:rPr lang="en-US" altLang="en-US"/>
              <a:pPr>
                <a:spcBef>
                  <a:spcPct val="0"/>
                </a:spcBef>
              </a:pPr>
              <a:t>63</a:t>
            </a:fld>
            <a:endParaRPr lang="en-US" altLang="en-US"/>
          </a:p>
        </p:txBody>
      </p:sp>
    </p:spTree>
    <p:extLst>
      <p:ext uri="{BB962C8B-B14F-4D97-AF65-F5344CB8AC3E}">
        <p14:creationId xmlns:p14="http://schemas.microsoft.com/office/powerpoint/2010/main" val="3678705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xmlns="" id="{4116D915-2514-714D-81AF-BE21C37E8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0" name="Notes Placeholder 2">
            <a:extLst>
              <a:ext uri="{FF2B5EF4-FFF2-40B4-BE49-F238E27FC236}">
                <a16:creationId xmlns:a16="http://schemas.microsoft.com/office/drawing/2014/main" xmlns="" id="{7A7ABBDE-021B-4249-9F14-19B5637E1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96611" name="Slide Number Placeholder 3">
            <a:extLst>
              <a:ext uri="{FF2B5EF4-FFF2-40B4-BE49-F238E27FC236}">
                <a16:creationId xmlns:a16="http://schemas.microsoft.com/office/drawing/2014/main" xmlns="" id="{7CB576D8-818E-7847-85CA-67C0CA949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A458C8A-E75B-EA41-B058-04E9F2F46B0F}" type="slidenum">
              <a:rPr lang="en-US" altLang="en-US"/>
              <a:pPr>
                <a:spcBef>
                  <a:spcPct val="0"/>
                </a:spcBef>
              </a:pPr>
              <a:t>64</a:t>
            </a:fld>
            <a:endParaRPr lang="en-US" altLang="en-US"/>
          </a:p>
        </p:txBody>
      </p:sp>
    </p:spTree>
    <p:extLst>
      <p:ext uri="{BB962C8B-B14F-4D97-AF65-F5344CB8AC3E}">
        <p14:creationId xmlns:p14="http://schemas.microsoft.com/office/powerpoint/2010/main" val="2200250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a:extLst>
              <a:ext uri="{FF2B5EF4-FFF2-40B4-BE49-F238E27FC236}">
                <a16:creationId xmlns:a16="http://schemas.microsoft.com/office/drawing/2014/main" xmlns="" id="{D6127CC7-D570-0C46-AF3A-06E63F5D2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a:extLst>
              <a:ext uri="{FF2B5EF4-FFF2-40B4-BE49-F238E27FC236}">
                <a16:creationId xmlns:a16="http://schemas.microsoft.com/office/drawing/2014/main" xmlns="" id="{552068F0-20E7-D546-B703-8C5381C10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99683" name="Slide Number Placeholder 3">
            <a:extLst>
              <a:ext uri="{FF2B5EF4-FFF2-40B4-BE49-F238E27FC236}">
                <a16:creationId xmlns:a16="http://schemas.microsoft.com/office/drawing/2014/main" xmlns="" id="{E1C8DAA8-60D9-7C45-BF0A-2B0189F11D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095924-1E3E-CA43-84D6-BA26A49E5575}" type="slidenum">
              <a:rPr lang="en-US" altLang="en-US"/>
              <a:pPr>
                <a:spcBef>
                  <a:spcPct val="0"/>
                </a:spcBef>
              </a:pPr>
              <a:t>65</a:t>
            </a:fld>
            <a:endParaRPr lang="en-US" altLang="en-US"/>
          </a:p>
        </p:txBody>
      </p:sp>
    </p:spTree>
    <p:extLst>
      <p:ext uri="{BB962C8B-B14F-4D97-AF65-F5344CB8AC3E}">
        <p14:creationId xmlns:p14="http://schemas.microsoft.com/office/powerpoint/2010/main" val="2100183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a:extLst>
              <a:ext uri="{FF2B5EF4-FFF2-40B4-BE49-F238E27FC236}">
                <a16:creationId xmlns:a16="http://schemas.microsoft.com/office/drawing/2014/main" xmlns="" id="{C6985924-E296-F741-B45F-557057E0E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Notes Placeholder 2">
            <a:extLst>
              <a:ext uri="{FF2B5EF4-FFF2-40B4-BE49-F238E27FC236}">
                <a16:creationId xmlns:a16="http://schemas.microsoft.com/office/drawing/2014/main" xmlns="" id="{FE431AAD-0819-6044-9EF8-007B1381A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3779" name="Slide Number Placeholder 3">
            <a:extLst>
              <a:ext uri="{FF2B5EF4-FFF2-40B4-BE49-F238E27FC236}">
                <a16:creationId xmlns:a16="http://schemas.microsoft.com/office/drawing/2014/main" xmlns="" id="{16C02546-77BE-9743-8832-6278A52D5A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1DFBE1-91F8-F842-98F2-10251F03AD53}" type="slidenum">
              <a:rPr lang="en-US" altLang="en-US"/>
              <a:pPr>
                <a:spcBef>
                  <a:spcPct val="0"/>
                </a:spcBef>
              </a:pPr>
              <a:t>66</a:t>
            </a:fld>
            <a:endParaRPr lang="en-US" altLang="en-US"/>
          </a:p>
        </p:txBody>
      </p:sp>
    </p:spTree>
    <p:extLst>
      <p:ext uri="{BB962C8B-B14F-4D97-AF65-F5344CB8AC3E}">
        <p14:creationId xmlns:p14="http://schemas.microsoft.com/office/powerpoint/2010/main" val="1648809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a:extLst>
              <a:ext uri="{FF2B5EF4-FFF2-40B4-BE49-F238E27FC236}">
                <a16:creationId xmlns:a16="http://schemas.microsoft.com/office/drawing/2014/main" xmlns="" id="{05379A35-8320-894A-8780-3F65682EE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0" name="Notes Placeholder 2">
            <a:extLst>
              <a:ext uri="{FF2B5EF4-FFF2-40B4-BE49-F238E27FC236}">
                <a16:creationId xmlns:a16="http://schemas.microsoft.com/office/drawing/2014/main" xmlns="" id="{F27AE560-D657-574D-90BC-2420286418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100" dirty="0">
              <a:ea typeface="ＭＳ Ｐゴシック" panose="020B0600070205080204" pitchFamily="34" charset="-128"/>
            </a:endParaRPr>
          </a:p>
        </p:txBody>
      </p:sp>
      <p:sp>
        <p:nvSpPr>
          <p:cNvPr id="206851" name="Slide Number Placeholder 3">
            <a:extLst>
              <a:ext uri="{FF2B5EF4-FFF2-40B4-BE49-F238E27FC236}">
                <a16:creationId xmlns:a16="http://schemas.microsoft.com/office/drawing/2014/main" xmlns="" id="{FCF31771-B775-694B-AF94-8BA4DCCA2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6A0268-26A4-BB40-B389-71147DE27C3D}" type="slidenum">
              <a:rPr lang="en-US" altLang="en-US"/>
              <a:pPr>
                <a:spcBef>
                  <a:spcPct val="0"/>
                </a:spcBef>
              </a:pPr>
              <a:t>68</a:t>
            </a:fld>
            <a:endParaRPr lang="en-US" altLang="en-US"/>
          </a:p>
        </p:txBody>
      </p:sp>
    </p:spTree>
    <p:extLst>
      <p:ext uri="{BB962C8B-B14F-4D97-AF65-F5344CB8AC3E}">
        <p14:creationId xmlns:p14="http://schemas.microsoft.com/office/powerpoint/2010/main" val="3326333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a:extLst>
              <a:ext uri="{FF2B5EF4-FFF2-40B4-BE49-F238E27FC236}">
                <a16:creationId xmlns:a16="http://schemas.microsoft.com/office/drawing/2014/main" xmlns="" id="{E6B25E4F-AE97-3548-8B7F-A674BA49A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0" name="Notes Placeholder 2">
            <a:extLst>
              <a:ext uri="{FF2B5EF4-FFF2-40B4-BE49-F238E27FC236}">
                <a16:creationId xmlns:a16="http://schemas.microsoft.com/office/drawing/2014/main" xmlns="" id="{BB31EBDF-07C6-6042-9FE2-C5E2D34884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 series of self-immolations by Tibetans protesting Chinese government repression appeared to have abated by early 2014. The authorities punished families and communities for allegedly inciting or being involved in these protests; punishment of individuals included imprisonment, hefty fines, and restrictions of movement.</a:t>
            </a:r>
          </a:p>
          <a:p>
            <a:r>
              <a:rPr lang="en-US" altLang="en-US">
                <a:ea typeface="ＭＳ Ｐゴシック" panose="020B0600070205080204" pitchFamily="34" charset="-128"/>
              </a:rPr>
              <a:t>Authorities were intolerant of peaceful protests by Tibetans, harshly responding with beatings and arrests to protests against mines on land considered sacred and against detention of local Tibetan leaders. According to press reports, in June, police beat and detained Tibetans for protesting against copper mining in southwestern Yunnan province.  In August, police in the Ganzi prefecture of Sichuan province fired into a crowd of unarmed protesters demonstrating against the detention of a village leader. Also in June, Dhondup Wangchen, who had been imprisoned for his role in filming a clandestine documentary in Tibetan areas, was released after six years in prison.</a:t>
            </a:r>
          </a:p>
          <a:p>
            <a:r>
              <a:rPr lang="en-US" altLang="en-US">
                <a:ea typeface="ＭＳ Ｐゴシック" panose="020B0600070205080204" pitchFamily="34" charset="-128"/>
              </a:rPr>
              <a:t>China’s mass rehousing and relocation policy has radically changed Tibetans’ way of life and livelihoods, in some cases impoverishing them or making them dependent on state subsidies. Since 2006, over 2 million Tibetans, both farmers and herders, have been involuntarily “rehoused”—through government-ordered renovation or construction of new houses—in the TAR; hundreds of thousands of nomadic herders in the eastern part of the Tibetan plateau have been relocated or settled in “New Socialist Villages.”</a:t>
            </a:r>
          </a:p>
          <a:p>
            <a:endParaRPr lang="en-US" altLang="en-US">
              <a:ea typeface="ＭＳ Ｐゴシック" panose="020B0600070205080204" pitchFamily="34" charset="-128"/>
            </a:endParaRPr>
          </a:p>
        </p:txBody>
      </p:sp>
      <p:sp>
        <p:nvSpPr>
          <p:cNvPr id="211971" name="Slide Number Placeholder 3">
            <a:extLst>
              <a:ext uri="{FF2B5EF4-FFF2-40B4-BE49-F238E27FC236}">
                <a16:creationId xmlns:a16="http://schemas.microsoft.com/office/drawing/2014/main" xmlns="" id="{89AA68B2-D88A-BD42-AFC4-DC06A14E60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382FB1-D53A-6840-A759-0A21A67AC201}" type="slidenum">
              <a:rPr lang="en-US" altLang="en-US"/>
              <a:pPr>
                <a:spcBef>
                  <a:spcPct val="0"/>
                </a:spcBef>
              </a:pPr>
              <a:t>70</a:t>
            </a:fld>
            <a:endParaRPr lang="en-US" altLang="en-US"/>
          </a:p>
        </p:txBody>
      </p:sp>
    </p:spTree>
    <p:extLst>
      <p:ext uri="{BB962C8B-B14F-4D97-AF65-F5344CB8AC3E}">
        <p14:creationId xmlns:p14="http://schemas.microsoft.com/office/powerpoint/2010/main" val="738217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a:extLst>
              <a:ext uri="{FF2B5EF4-FFF2-40B4-BE49-F238E27FC236}">
                <a16:creationId xmlns:a16="http://schemas.microsoft.com/office/drawing/2014/main" xmlns="" id="{26FAAB6A-D215-5144-B846-009F81D9A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2" name="Notes Placeholder 2">
            <a:extLst>
              <a:ext uri="{FF2B5EF4-FFF2-40B4-BE49-F238E27FC236}">
                <a16:creationId xmlns:a16="http://schemas.microsoft.com/office/drawing/2014/main" xmlns="" id="{0F21BF82-EE32-5C40-973D-544DDB1759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15043" name="Slide Number Placeholder 3">
            <a:extLst>
              <a:ext uri="{FF2B5EF4-FFF2-40B4-BE49-F238E27FC236}">
                <a16:creationId xmlns:a16="http://schemas.microsoft.com/office/drawing/2014/main" xmlns="" id="{A322CD78-57DD-2E4B-A9BC-78F665598A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E3A9A31-8DD1-5943-8E27-88BD570EE26F}" type="slidenum">
              <a:rPr lang="en-US" altLang="en-US"/>
              <a:pPr>
                <a:spcBef>
                  <a:spcPct val="0"/>
                </a:spcBef>
              </a:pPr>
              <a:t>72</a:t>
            </a:fld>
            <a:endParaRPr lang="en-US" altLang="en-US"/>
          </a:p>
        </p:txBody>
      </p:sp>
    </p:spTree>
    <p:extLst>
      <p:ext uri="{BB962C8B-B14F-4D97-AF65-F5344CB8AC3E}">
        <p14:creationId xmlns:p14="http://schemas.microsoft.com/office/powerpoint/2010/main" val="751037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xmlns="" id="{87401BFB-8112-AD44-B766-B2D5AC5F8A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xmlns="" id="{31573E41-3F45-694C-8CBA-1AB62C4DB7C8}"/>
              </a:ext>
            </a:extLst>
          </p:cNvPr>
          <p:cNvSpPr>
            <a:spLocks noGrp="1"/>
          </p:cNvSpPr>
          <p:nvPr>
            <p:ph type="body" idx="1"/>
          </p:nvPr>
        </p:nvSpPr>
        <p:spPr bwMode="auto">
          <a:xfrm>
            <a:off x="685800" y="4343400"/>
            <a:ext cx="5486400" cy="450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altLang="en-US" dirty="0">
              <a:ea typeface="ＭＳ Ｐゴシック" panose="020B0600070205080204" pitchFamily="34" charset="-128"/>
            </a:endParaRPr>
          </a:p>
        </p:txBody>
      </p:sp>
      <p:sp>
        <p:nvSpPr>
          <p:cNvPr id="222211" name="Slide Number Placeholder 3">
            <a:extLst>
              <a:ext uri="{FF2B5EF4-FFF2-40B4-BE49-F238E27FC236}">
                <a16:creationId xmlns:a16="http://schemas.microsoft.com/office/drawing/2014/main" xmlns="" id="{80303658-685B-9743-94C3-7823504FC1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B2FFD88-FE4B-BC4C-B619-A074B79F4498}" type="slidenum">
              <a:rPr lang="en-US" altLang="en-US"/>
              <a:pPr>
                <a:spcBef>
                  <a:spcPct val="0"/>
                </a:spcBef>
              </a:pPr>
              <a:t>73</a:t>
            </a:fld>
            <a:endParaRPr lang="en-US" altLang="en-US"/>
          </a:p>
        </p:txBody>
      </p:sp>
    </p:spTree>
    <p:extLst>
      <p:ext uri="{BB962C8B-B14F-4D97-AF65-F5344CB8AC3E}">
        <p14:creationId xmlns:p14="http://schemas.microsoft.com/office/powerpoint/2010/main" val="2123728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a:extLst>
              <a:ext uri="{FF2B5EF4-FFF2-40B4-BE49-F238E27FC236}">
                <a16:creationId xmlns:a16="http://schemas.microsoft.com/office/drawing/2014/main" xmlns="" id="{87BAA3E6-1D68-F148-9FBD-FF74A1E19F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4B9236B-7081-0F48-9C48-34FC3448A55B}" type="slidenum">
              <a:rPr lang="en-US" altLang="en-US"/>
              <a:pPr>
                <a:spcBef>
                  <a:spcPct val="0"/>
                </a:spcBef>
              </a:pPr>
              <a:t>74</a:t>
            </a:fld>
            <a:endParaRPr lang="en-US" altLang="en-US"/>
          </a:p>
        </p:txBody>
      </p:sp>
      <p:sp>
        <p:nvSpPr>
          <p:cNvPr id="224258" name="Rectangle 2">
            <a:extLst>
              <a:ext uri="{FF2B5EF4-FFF2-40B4-BE49-F238E27FC236}">
                <a16:creationId xmlns:a16="http://schemas.microsoft.com/office/drawing/2014/main" xmlns="" id="{C7585B42-F9D3-2E45-9BB6-B73BF7CED4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a:extLst>
              <a:ext uri="{FF2B5EF4-FFF2-40B4-BE49-F238E27FC236}">
                <a16:creationId xmlns:a16="http://schemas.microsoft.com/office/drawing/2014/main" xmlns="" id="{3B775BE0-E58D-9946-9D92-B891A47AA0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1138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xmlns="" id="{2451375E-E1EB-EF40-A419-14057EDA42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57BCA617-BBC0-1A47-8AAD-B00B39912E4D}"/>
              </a:ext>
            </a:extLst>
          </p:cNvPr>
          <p:cNvSpPr>
            <a:spLocks noGrp="1"/>
          </p:cNvSpPr>
          <p:nvPr>
            <p:ph type="body" idx="1"/>
          </p:nvPr>
        </p:nvSpPr>
        <p:spPr/>
        <p:txBody>
          <a:bodyPr wrap="square" numCol="1" anchor="t" anchorCtr="0" compatLnSpc="1">
            <a:prstTxWarp prst="textNoShape">
              <a:avLst/>
            </a:prstTxWarp>
          </a:bodyPr>
          <a:lstStyle/>
          <a:p>
            <a:pPr eaLnBrk="1" hangingPunct="1">
              <a:spcBef>
                <a:spcPct val="0"/>
              </a:spcBef>
              <a:defRPr/>
            </a:pPr>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xmlns="" id="{746D102A-3AE7-A94D-8BA0-F70AF1640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C2391A-1521-5F49-A5E6-92EBC9462CAA}" type="slidenum">
              <a:rPr lang="en-US" altLang="en-US"/>
              <a:pPr>
                <a:spcBef>
                  <a:spcPct val="0"/>
                </a:spcBef>
              </a:pPr>
              <a:t>11</a:t>
            </a:fld>
            <a:endParaRPr lang="en-US" altLang="en-US"/>
          </a:p>
        </p:txBody>
      </p:sp>
    </p:spTree>
    <p:extLst>
      <p:ext uri="{BB962C8B-B14F-4D97-AF65-F5344CB8AC3E}">
        <p14:creationId xmlns:p14="http://schemas.microsoft.com/office/powerpoint/2010/main" val="4263014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a:extLst>
              <a:ext uri="{FF2B5EF4-FFF2-40B4-BE49-F238E27FC236}">
                <a16:creationId xmlns:a16="http://schemas.microsoft.com/office/drawing/2014/main" xmlns="" id="{9A0F61F9-6848-7246-BBAE-32BB5CC5F8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9640D5-AE49-F54D-835E-C1BEC42E8D50}" type="slidenum">
              <a:rPr lang="en-US" altLang="en-US"/>
              <a:pPr>
                <a:spcBef>
                  <a:spcPct val="0"/>
                </a:spcBef>
              </a:pPr>
              <a:t>75</a:t>
            </a:fld>
            <a:endParaRPr lang="en-US" altLang="en-US"/>
          </a:p>
        </p:txBody>
      </p:sp>
      <p:sp>
        <p:nvSpPr>
          <p:cNvPr id="226306" name="Rectangle 2">
            <a:extLst>
              <a:ext uri="{FF2B5EF4-FFF2-40B4-BE49-F238E27FC236}">
                <a16:creationId xmlns:a16="http://schemas.microsoft.com/office/drawing/2014/main" xmlns="" id="{51DE7A91-BF2E-B84B-B8AB-0B9318829A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a:extLst>
              <a:ext uri="{FF2B5EF4-FFF2-40B4-BE49-F238E27FC236}">
                <a16:creationId xmlns:a16="http://schemas.microsoft.com/office/drawing/2014/main" xmlns="" id="{E265B87A-3F40-914C-8D3D-D7804F3691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37199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a:extLst>
              <a:ext uri="{FF2B5EF4-FFF2-40B4-BE49-F238E27FC236}">
                <a16:creationId xmlns:a16="http://schemas.microsoft.com/office/drawing/2014/main" xmlns="" id="{47A84E95-EBEF-8B4E-A2C0-07AB3092A1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C992E6-4ACA-9744-BE94-73E42CDFB901}" type="slidenum">
              <a:rPr lang="en-US" altLang="en-US"/>
              <a:pPr>
                <a:spcBef>
                  <a:spcPct val="0"/>
                </a:spcBef>
              </a:pPr>
              <a:t>77</a:t>
            </a:fld>
            <a:endParaRPr lang="en-US" altLang="en-US"/>
          </a:p>
        </p:txBody>
      </p:sp>
      <p:sp>
        <p:nvSpPr>
          <p:cNvPr id="232450" name="Rectangle 2">
            <a:extLst>
              <a:ext uri="{FF2B5EF4-FFF2-40B4-BE49-F238E27FC236}">
                <a16:creationId xmlns:a16="http://schemas.microsoft.com/office/drawing/2014/main" xmlns="" id="{3296A0C2-D477-114A-915C-2EF3900B7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xmlns="" id="{20DAAA85-351C-9F43-97BD-2E1EE563E5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58170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xmlns="" id="{5A34703A-3905-7D45-BE86-34EEF8F338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xmlns="" id="{4A6B9250-AB83-D54A-9197-05EC5331F30A}"/>
              </a:ext>
            </a:extLst>
          </p:cNvPr>
          <p:cNvSpPr>
            <a:spLocks noGrp="1" noChangeArrowheads="1"/>
          </p:cNvSpPr>
          <p:nvPr>
            <p:ph type="body" idx="1"/>
          </p:nvPr>
        </p:nvSpPr>
        <p:spPr bwMode="auto">
          <a:xfrm>
            <a:off x="685800" y="4343400"/>
            <a:ext cx="5486400" cy="450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altLang="en-US" dirty="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xmlns="" id="{CB223136-0831-2F49-94AE-2F0D0D782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18FC5B1-68DA-394E-A7E9-F0847F6E9538}" type="slidenum">
              <a:rPr lang="en-US" altLang="en-US"/>
              <a:pPr>
                <a:spcBef>
                  <a:spcPct val="0"/>
                </a:spcBef>
              </a:pPr>
              <a:t>18</a:t>
            </a:fld>
            <a:endParaRPr lang="en-US" altLang="en-US"/>
          </a:p>
        </p:txBody>
      </p:sp>
    </p:spTree>
    <p:extLst>
      <p:ext uri="{BB962C8B-B14F-4D97-AF65-F5344CB8AC3E}">
        <p14:creationId xmlns:p14="http://schemas.microsoft.com/office/powerpoint/2010/main" val="192719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xmlns="" id="{B7666098-7887-2047-BEC5-14EF4AC86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xmlns="" id="{AD1B5FC2-F159-4945-B61C-13824AB1D4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xmlns="" id="{80D26235-2ADC-424C-BA36-E87A0BB1B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F0F1A4A-1A1F-ED4C-AB1B-3BAE5D2A3064}" type="slidenum">
              <a:rPr lang="en-US" altLang="en-US"/>
              <a:pPr>
                <a:spcBef>
                  <a:spcPct val="0"/>
                </a:spcBef>
              </a:pPr>
              <a:t>20</a:t>
            </a:fld>
            <a:endParaRPr lang="en-US" altLang="en-US"/>
          </a:p>
        </p:txBody>
      </p:sp>
    </p:spTree>
    <p:extLst>
      <p:ext uri="{BB962C8B-B14F-4D97-AF65-F5344CB8AC3E}">
        <p14:creationId xmlns:p14="http://schemas.microsoft.com/office/powerpoint/2010/main" val="298497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xmlns="" id="{54470D5F-0750-F744-9587-CC1CA3A2D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xmlns="" id="{B4B848CC-A5BC-C649-9C17-FA10943402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xmlns="" id="{5640304B-11F7-AB45-A2DA-99B2EF46F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1CE009-021A-9947-85F8-6A4BBCB94396}" type="slidenum">
              <a:rPr lang="en-US" altLang="en-US"/>
              <a:pPr>
                <a:spcBef>
                  <a:spcPct val="0"/>
                </a:spcBef>
              </a:pPr>
              <a:t>22</a:t>
            </a:fld>
            <a:endParaRPr lang="en-US" altLang="en-US"/>
          </a:p>
        </p:txBody>
      </p:sp>
    </p:spTree>
    <p:extLst>
      <p:ext uri="{BB962C8B-B14F-4D97-AF65-F5344CB8AC3E}">
        <p14:creationId xmlns:p14="http://schemas.microsoft.com/office/powerpoint/2010/main" val="108351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xmlns="" id="{B137136B-5DDE-E64F-BE45-6214C1A5F2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950C21-B7EF-F84E-8BB9-F57690351E70}"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63491" name="Rectangle 2">
            <a:extLst>
              <a:ext uri="{FF2B5EF4-FFF2-40B4-BE49-F238E27FC236}">
                <a16:creationId xmlns:a16="http://schemas.microsoft.com/office/drawing/2014/main" xmlns="" id="{8254868E-B67E-9341-8187-7E5BCCB699F7}"/>
              </a:ext>
            </a:extLst>
          </p:cNvPr>
          <p:cNvSpPr>
            <a:spLocks noGrp="1" noRot="1" noChangeAspect="1" noChangeArrowheads="1" noTextEdit="1"/>
          </p:cNvSpPr>
          <p:nvPr>
            <p:ph type="sldImg"/>
          </p:nvPr>
        </p:nvSpPr>
        <p:spPr bwMode="auto">
          <a:xfrm>
            <a:off x="381000" y="695325"/>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xmlns="" id="{72122B63-4AA8-7F41-91A2-0E44120B45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8402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xmlns="" id="{C6D1FC21-B2CC-F845-9432-C7238D1575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xmlns="" id="{4A83A575-B02D-DA49-A92D-0CD5FB93B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xmlns="" id="{AC4693BA-FDF8-1B43-A887-5558B03D73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3B783C5-CC73-2B4B-9464-4F0DB9600E5A}" type="slidenum">
              <a:rPr lang="en-US" altLang="en-US"/>
              <a:pPr>
                <a:spcBef>
                  <a:spcPct val="0"/>
                </a:spcBef>
              </a:pPr>
              <a:t>26</a:t>
            </a:fld>
            <a:endParaRPr lang="en-US" altLang="en-US"/>
          </a:p>
        </p:txBody>
      </p:sp>
    </p:spTree>
    <p:extLst>
      <p:ext uri="{BB962C8B-B14F-4D97-AF65-F5344CB8AC3E}">
        <p14:creationId xmlns:p14="http://schemas.microsoft.com/office/powerpoint/2010/main" val="841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40919-09C6-7A46-80D7-64CD4164E0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034894-D3BA-3441-BFD0-57C2CCF77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2B7A93A-093C-FB40-9C5A-6028AE9421C6}"/>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5" name="Footer Placeholder 4">
            <a:extLst>
              <a:ext uri="{FF2B5EF4-FFF2-40B4-BE49-F238E27FC236}">
                <a16:creationId xmlns:a16="http://schemas.microsoft.com/office/drawing/2014/main" xmlns="" id="{A0ED9B51-BC71-A346-A6B5-04519BB93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7D3B8A-4FAC-9342-A515-C110A72CC6CE}"/>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283393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80EF5-091B-2D4B-A8AD-85561DBD7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064A8D-8E7D-6A45-8B61-522BB14036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02F3D-AD2D-6948-879C-24893061FBDE}"/>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5" name="Footer Placeholder 4">
            <a:extLst>
              <a:ext uri="{FF2B5EF4-FFF2-40B4-BE49-F238E27FC236}">
                <a16:creationId xmlns:a16="http://schemas.microsoft.com/office/drawing/2014/main" xmlns="" id="{E1D62816-9409-AD4B-8F42-EDBC02A1D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8217B6-A20E-834E-A0EE-DB7F055F9891}"/>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5818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B2A9A70-0B51-0E43-A2F2-C4FE8EC6D7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AF9274-28A7-9644-8506-7A356BDC0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801F8A-90C4-FE42-BAF0-4437FF86405B}"/>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5" name="Footer Placeholder 4">
            <a:extLst>
              <a:ext uri="{FF2B5EF4-FFF2-40B4-BE49-F238E27FC236}">
                <a16:creationId xmlns:a16="http://schemas.microsoft.com/office/drawing/2014/main" xmlns="" id="{264935A9-0548-1E40-BA46-3D26EB33C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8080D5-DDC0-754C-8C8F-5F830BAE9D11}"/>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32738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A4B8B8-4356-C04E-BC6E-99BF7D042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A0D0E1-26E3-C042-A1F7-AD788E4FC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273DC5-27D1-BE43-BBF2-13CA96515592}"/>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5" name="Footer Placeholder 4">
            <a:extLst>
              <a:ext uri="{FF2B5EF4-FFF2-40B4-BE49-F238E27FC236}">
                <a16:creationId xmlns:a16="http://schemas.microsoft.com/office/drawing/2014/main" xmlns="" id="{4048D07B-39FB-8849-990D-1EBEB90EC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05ED90-9495-8240-BC43-C0FCCB031EAC}"/>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110165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E5E08-B5AC-634A-9CFF-38B78D3C8C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84BB82D-175D-1B49-A41B-4D9316973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4F5FD6-40C7-9347-AA8B-FF296A061521}"/>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5" name="Footer Placeholder 4">
            <a:extLst>
              <a:ext uri="{FF2B5EF4-FFF2-40B4-BE49-F238E27FC236}">
                <a16:creationId xmlns:a16="http://schemas.microsoft.com/office/drawing/2014/main" xmlns="" id="{ACA56841-31BA-404F-AA44-2A2D779E3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46C1E9-F61A-E84F-B34B-1E89D575C0FC}"/>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369295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FBDBE-7CDC-BA41-B013-ED509D582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7E20B8-D8E8-8D45-A1B5-2276AE672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707ADD5-E4FC-A940-9AAA-E1A01D7F13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517635-2367-C24E-A434-C7D243EC4322}"/>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6" name="Footer Placeholder 5">
            <a:extLst>
              <a:ext uri="{FF2B5EF4-FFF2-40B4-BE49-F238E27FC236}">
                <a16:creationId xmlns:a16="http://schemas.microsoft.com/office/drawing/2014/main" xmlns="" id="{3D055810-4E2E-EA4B-A106-1D140FD91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2E2B12-08A9-324E-8DA2-9359EAD46464}"/>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139505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CD2FA-2F77-4344-8621-262690541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4005CC-CA13-1E45-B9C3-B9175BB79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DCAC82-C35F-5748-844A-BE1A1A367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D1E9E94-665F-4F44-92BB-9A89E6194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4DEF328-2AE9-8145-85DE-5FEAFAE438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A88651-1A2B-C943-ADC0-A2122204248B}"/>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8" name="Footer Placeholder 7">
            <a:extLst>
              <a:ext uri="{FF2B5EF4-FFF2-40B4-BE49-F238E27FC236}">
                <a16:creationId xmlns:a16="http://schemas.microsoft.com/office/drawing/2014/main" xmlns="" id="{A9E4C356-D913-5E44-9168-E6B523E7B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94862B9-861E-6F4D-B863-0F5073843E05}"/>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198099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E277D-52CD-6D45-B619-DFFD70159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E2704B4-8AA2-3C4F-837B-2114189EDD7F}"/>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4" name="Footer Placeholder 3">
            <a:extLst>
              <a:ext uri="{FF2B5EF4-FFF2-40B4-BE49-F238E27FC236}">
                <a16:creationId xmlns:a16="http://schemas.microsoft.com/office/drawing/2014/main" xmlns="" id="{3F5FA700-C04A-B948-AD4A-BB24C6409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D65B3AD-612C-0746-847F-59E00F0AE9D1}"/>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424796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BCF02C-9AEA-B240-921B-A9790333915C}"/>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3" name="Footer Placeholder 2">
            <a:extLst>
              <a:ext uri="{FF2B5EF4-FFF2-40B4-BE49-F238E27FC236}">
                <a16:creationId xmlns:a16="http://schemas.microsoft.com/office/drawing/2014/main" xmlns="" id="{11749B05-7986-384E-A361-5F5537FBF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FC053B4-1CD2-784B-9D2E-4036355C74BE}"/>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298280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78D0A-B90E-9D41-9A11-CAAE2BA68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3BD4F5F-F912-744F-999B-6D445EB1C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0CCDACD-C4A0-4246-81C8-EF037DBB4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5213DD-2D8C-2F4A-ABDE-EF5F7821B9DD}"/>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6" name="Footer Placeholder 5">
            <a:extLst>
              <a:ext uri="{FF2B5EF4-FFF2-40B4-BE49-F238E27FC236}">
                <a16:creationId xmlns:a16="http://schemas.microsoft.com/office/drawing/2014/main" xmlns="" id="{F0A27606-8B3C-2E4B-AAEB-5CAFBE2E0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DD9ADF-796F-BD42-AFCC-CEE26B8E78A2}"/>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373418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F0871-785F-D047-BA75-02762836E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A05E99E-BB0C-6941-974E-361BD1656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1241491-8673-1F43-8FE8-9AFFA1B62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86D437-E65E-9649-8F33-B87F427A2E37}"/>
              </a:ext>
            </a:extLst>
          </p:cNvPr>
          <p:cNvSpPr>
            <a:spLocks noGrp="1"/>
          </p:cNvSpPr>
          <p:nvPr>
            <p:ph type="dt" sz="half" idx="10"/>
          </p:nvPr>
        </p:nvSpPr>
        <p:spPr/>
        <p:txBody>
          <a:bodyPr/>
          <a:lstStyle/>
          <a:p>
            <a:fld id="{FBD965F0-3088-DE47-BC0D-CBF6DF98805B}" type="datetimeFigureOut">
              <a:rPr lang="en-US" smtClean="0"/>
              <a:t>3/20/20</a:t>
            </a:fld>
            <a:endParaRPr lang="en-US"/>
          </a:p>
        </p:txBody>
      </p:sp>
      <p:sp>
        <p:nvSpPr>
          <p:cNvPr id="6" name="Footer Placeholder 5">
            <a:extLst>
              <a:ext uri="{FF2B5EF4-FFF2-40B4-BE49-F238E27FC236}">
                <a16:creationId xmlns:a16="http://schemas.microsoft.com/office/drawing/2014/main" xmlns="" id="{4886B242-92B7-E144-91A0-01221E304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D19055-B1DC-D64F-923B-4A6B86BF0355}"/>
              </a:ext>
            </a:extLst>
          </p:cNvPr>
          <p:cNvSpPr>
            <a:spLocks noGrp="1"/>
          </p:cNvSpPr>
          <p:nvPr>
            <p:ph type="sldNum" sz="quarter" idx="12"/>
          </p:nvPr>
        </p:nvSpPr>
        <p:spPr/>
        <p:txBody>
          <a:bodyPr/>
          <a:lstStyle/>
          <a:p>
            <a:fld id="{92F4E66E-9E4E-9A45-B4BE-B82E6BA79E10}" type="slidenum">
              <a:rPr lang="en-US" smtClean="0"/>
              <a:t>‹#›</a:t>
            </a:fld>
            <a:endParaRPr lang="en-US"/>
          </a:p>
        </p:txBody>
      </p:sp>
    </p:spTree>
    <p:extLst>
      <p:ext uri="{BB962C8B-B14F-4D97-AF65-F5344CB8AC3E}">
        <p14:creationId xmlns:p14="http://schemas.microsoft.com/office/powerpoint/2010/main" val="3645734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9DD705B-23D8-1E4A-9DB7-E95A60CD7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9414C4B-1E7E-3944-9BB9-A3FFF9566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8B850C-4126-3946-8E90-DA7EA0192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965F0-3088-DE47-BC0D-CBF6DF98805B}" type="datetimeFigureOut">
              <a:rPr lang="en-US" smtClean="0"/>
              <a:t>3/20/20</a:t>
            </a:fld>
            <a:endParaRPr lang="en-US"/>
          </a:p>
        </p:txBody>
      </p:sp>
      <p:sp>
        <p:nvSpPr>
          <p:cNvPr id="5" name="Footer Placeholder 4">
            <a:extLst>
              <a:ext uri="{FF2B5EF4-FFF2-40B4-BE49-F238E27FC236}">
                <a16:creationId xmlns:a16="http://schemas.microsoft.com/office/drawing/2014/main" xmlns="" id="{EDD3E149-21AE-2D4C-9051-F247D26AC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F6A41FD-657B-8240-86FC-59EA9F7CF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4E66E-9E4E-9A45-B4BE-B82E6BA79E10}" type="slidenum">
              <a:rPr lang="en-US" smtClean="0"/>
              <a:t>‹#›</a:t>
            </a:fld>
            <a:endParaRPr lang="en-US"/>
          </a:p>
        </p:txBody>
      </p:sp>
    </p:spTree>
    <p:extLst>
      <p:ext uri="{BB962C8B-B14F-4D97-AF65-F5344CB8AC3E}">
        <p14:creationId xmlns:p14="http://schemas.microsoft.com/office/powerpoint/2010/main" val="298511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hyperlink" Target="http://www.google.com/url?sa=i&amp;rct=j&amp;q=china+provinces&amp;source=images&amp;cd=&amp;cad=rja&amp;docid=HHMbCd3hWkuB0M&amp;tbnid=SGcEu-hXQcnkQM:&amp;ved=0CAUQjRw&amp;url=http://commons.wikimedia.org/wiki/File:China_provinces.png&amp;ei=toUzUbPzNqa60gHk6YHgDg&amp;bvm=bv.43148975,d.dmQ&amp;psig=AFQjCNFjaQ_3qo8iDcVE1qgMs2YoUPnXIA&amp;ust=1362417454250351" TargetMode="External"/><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C280A-FB6F-E648-9687-8B740CB150FB}"/>
              </a:ext>
            </a:extLst>
          </p:cNvPr>
          <p:cNvSpPr>
            <a:spLocks noGrp="1"/>
          </p:cNvSpPr>
          <p:nvPr>
            <p:ph type="ctrTitle"/>
          </p:nvPr>
        </p:nvSpPr>
        <p:spPr/>
        <p:txBody>
          <a:bodyPr/>
          <a:lstStyle/>
          <a:p>
            <a:r>
              <a:rPr lang="en-US"/>
              <a:t>CHINA STUDENT NOTES</a:t>
            </a:r>
          </a:p>
        </p:txBody>
      </p:sp>
    </p:spTree>
    <p:extLst>
      <p:ext uri="{BB962C8B-B14F-4D97-AF65-F5344CB8AC3E}">
        <p14:creationId xmlns:p14="http://schemas.microsoft.com/office/powerpoint/2010/main" val="335235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B8D98-500D-3444-91A7-AE5FD7537DE1}"/>
              </a:ext>
            </a:extLst>
          </p:cNvPr>
          <p:cNvSpPr>
            <a:spLocks noGrp="1"/>
          </p:cNvSpPr>
          <p:nvPr>
            <p:ph type="title"/>
          </p:nvPr>
        </p:nvSpPr>
        <p:spPr>
          <a:xfrm>
            <a:off x="351238" y="365125"/>
            <a:ext cx="11002562" cy="1325563"/>
          </a:xfrm>
        </p:spPr>
        <p:txBody>
          <a:bodyPr/>
          <a:lstStyle/>
          <a:p>
            <a:pPr>
              <a:defRPr/>
            </a:pPr>
            <a:r>
              <a:rPr lang="en-US" dirty="0"/>
              <a:t>CHINA’S ECONOMIC TRANSFORMATION</a:t>
            </a:r>
          </a:p>
        </p:txBody>
      </p:sp>
      <p:sp>
        <p:nvSpPr>
          <p:cNvPr id="3" name="Content Placeholder 2">
            <a:extLst>
              <a:ext uri="{FF2B5EF4-FFF2-40B4-BE49-F238E27FC236}">
                <a16:creationId xmlns:a16="http://schemas.microsoft.com/office/drawing/2014/main" xmlns="" id="{A4384F03-16ED-D040-AF9C-A92C310CF719}"/>
              </a:ext>
            </a:extLst>
          </p:cNvPr>
          <p:cNvSpPr>
            <a:spLocks noGrp="1"/>
          </p:cNvSpPr>
          <p:nvPr>
            <p:ph idx="1"/>
          </p:nvPr>
        </p:nvSpPr>
        <p:spPr>
          <a:xfrm>
            <a:off x="1242841" y="1972942"/>
            <a:ext cx="9272759" cy="4635822"/>
          </a:xfrm>
        </p:spPr>
        <p:txBody>
          <a:bodyPr/>
          <a:lstStyle/>
          <a:p>
            <a:r>
              <a:rPr lang="en-US" altLang="en-US" sz="2600" b="1" i="1" dirty="0">
                <a:ea typeface="ＭＳ Ｐゴシック" panose="020B0600070205080204" pitchFamily="34" charset="-128"/>
              </a:rPr>
              <a:t>Deng Xiaoping unleashed a series of economic reforms beginning in 1979, which gradually </a:t>
            </a:r>
            <a:r>
              <a:rPr lang="en-US" altLang="en-US" sz="2600" b="1" i="1" u="sng" dirty="0">
                <a:ea typeface="ＭＳ Ｐゴシック" panose="020B0600070205080204" pitchFamily="34" charset="-128"/>
              </a:rPr>
              <a:t>reduced the role of government, introduced profit motive, prices set by supply and demand, a degree is decentralization</a:t>
            </a:r>
          </a:p>
          <a:p>
            <a:pPr lvl="1"/>
            <a:r>
              <a:rPr lang="en-US" altLang="en-US" sz="2200" b="1" dirty="0">
                <a:ea typeface="ＭＳ Ｐゴシック" panose="020B0600070205080204" pitchFamily="34" charset="-128"/>
              </a:rPr>
              <a:t>Use of trade to promote economic development</a:t>
            </a:r>
          </a:p>
          <a:p>
            <a:pPr lvl="1"/>
            <a:r>
              <a:rPr lang="en-US" altLang="en-US" sz="2200" b="1" dirty="0">
                <a:ea typeface="ＭＳ Ｐゴシック" panose="020B0600070205080204" pitchFamily="34" charset="-128"/>
              </a:rPr>
              <a:t>Export-led growth – demand internationally – profits used to modern economy</a:t>
            </a:r>
          </a:p>
          <a:p>
            <a:pPr lvl="1"/>
            <a:r>
              <a:rPr lang="en-US" altLang="en-US" sz="2200" b="1" dirty="0">
                <a:ea typeface="ＭＳ Ｐゴシック" panose="020B0600070205080204" pitchFamily="34" charset="-128"/>
              </a:rPr>
              <a:t>PRC world leader in exports </a:t>
            </a:r>
          </a:p>
          <a:p>
            <a:pPr lvl="1"/>
            <a:r>
              <a:rPr lang="en-US" altLang="en-US" sz="2200" b="1" dirty="0">
                <a:ea typeface="ＭＳ Ｐゴシック" panose="020B0600070205080204" pitchFamily="34" charset="-128"/>
              </a:rPr>
              <a:t>Foreign trade now ½ of GDP</a:t>
            </a:r>
          </a:p>
          <a:p>
            <a:pPr lvl="1">
              <a:buFont typeface="Wingdings 2" pitchFamily="2" charset="2"/>
              <a:buChar char=""/>
            </a:pPr>
            <a:r>
              <a:rPr lang="en-US" altLang="en-US" sz="2600" b="1" dirty="0">
                <a:ea typeface="ＭＳ Ｐゴシック" panose="020B0600070205080204" pitchFamily="34" charset="-128"/>
              </a:rPr>
              <a:t>LEGITIMACY: </a:t>
            </a:r>
            <a:r>
              <a:rPr lang="en-US" altLang="en-US" sz="2600" b="1" dirty="0">
                <a:latin typeface="Arial" panose="020B0604020202020204" pitchFamily="34" charset="0"/>
                <a:ea typeface="ＭＳ Ｐゴシック" panose="020B0600070205080204" pitchFamily="34" charset="-128"/>
              </a:rPr>
              <a:t>Communist Party believes continued strong economic performance will buy it legitimacy and keep citizens out of national politics. </a:t>
            </a:r>
          </a:p>
          <a:p>
            <a:endParaRPr lang="en-US" altLang="en-US" sz="3000" dirty="0">
              <a:ea typeface="ＭＳ Ｐゴシック" panose="020B0600070205080204" pitchFamily="34" charset="-128"/>
            </a:endParaRPr>
          </a:p>
          <a:p>
            <a:endParaRPr lang="en-US" altLang="en-US" sz="3000" dirty="0">
              <a:ea typeface="ＭＳ Ｐゴシック" panose="020B0600070205080204" pitchFamily="34" charset="-128"/>
            </a:endParaRPr>
          </a:p>
        </p:txBody>
      </p:sp>
    </p:spTree>
    <p:extLst>
      <p:ext uri="{BB962C8B-B14F-4D97-AF65-F5344CB8AC3E}">
        <p14:creationId xmlns:p14="http://schemas.microsoft.com/office/powerpoint/2010/main" val="278368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2E77E2B-E642-C94C-8037-9625E4C19E0E}"/>
              </a:ext>
            </a:extLst>
          </p:cNvPr>
          <p:cNvSpPr>
            <a:spLocks noGrp="1"/>
          </p:cNvSpPr>
          <p:nvPr>
            <p:ph type="title"/>
          </p:nvPr>
        </p:nvSpPr>
        <p:spPr/>
        <p:txBody>
          <a:bodyPr/>
          <a:lstStyle/>
          <a:p>
            <a:pPr>
              <a:defRPr/>
            </a:pPr>
            <a:r>
              <a:rPr lang="en-US" i="1" dirty="0">
                <a:ea typeface="+mj-ea"/>
                <a:cs typeface="+mj-cs"/>
              </a:rPr>
              <a:t>INTRO TO CHINA</a:t>
            </a:r>
          </a:p>
        </p:txBody>
      </p:sp>
      <p:sp>
        <p:nvSpPr>
          <p:cNvPr id="31746" name="Content Placeholder 5">
            <a:extLst>
              <a:ext uri="{FF2B5EF4-FFF2-40B4-BE49-F238E27FC236}">
                <a16:creationId xmlns:a16="http://schemas.microsoft.com/office/drawing/2014/main" xmlns="" id="{728D31B4-7B3A-5B4E-8156-ACE8812C7297}"/>
              </a:ext>
            </a:extLst>
          </p:cNvPr>
          <p:cNvSpPr>
            <a:spLocks noGrp="1"/>
          </p:cNvSpPr>
          <p:nvPr>
            <p:ph idx="1"/>
          </p:nvPr>
        </p:nvSpPr>
        <p:spPr>
          <a:xfrm>
            <a:off x="838200" y="1690688"/>
            <a:ext cx="10515599" cy="4768670"/>
          </a:xfrm>
        </p:spPr>
        <p:txBody>
          <a:bodyPr/>
          <a:lstStyle/>
          <a:p>
            <a:pPr eaLnBrk="1" hangingPunct="1">
              <a:lnSpc>
                <a:spcPct val="80000"/>
              </a:lnSpc>
            </a:pPr>
            <a:r>
              <a:rPr lang="en-US" altLang="en-US" sz="2600" dirty="0">
                <a:ea typeface="ＭＳ Ｐゴシック" panose="020B0600070205080204" pitchFamily="34" charset="-128"/>
              </a:rPr>
              <a:t>Communist state</a:t>
            </a:r>
          </a:p>
          <a:p>
            <a:pPr lvl="1" eaLnBrk="1" hangingPunct="1">
              <a:lnSpc>
                <a:spcPct val="80000"/>
              </a:lnSpc>
            </a:pPr>
            <a:r>
              <a:rPr lang="ja-JP" altLang="en-US" sz="2600" dirty="0">
                <a:ea typeface="ＭＳ Ｐゴシック" panose="020B0600070205080204" pitchFamily="34" charset="-128"/>
              </a:rPr>
              <a:t>“</a:t>
            </a:r>
            <a:r>
              <a:rPr lang="en-US" altLang="ja-JP" sz="2600" dirty="0">
                <a:ea typeface="ＭＳ Ｐゴシック" panose="020B0600070205080204" pitchFamily="34" charset="-128"/>
              </a:rPr>
              <a:t>It doesn’t matter whether a cat is white or black, as long as it catches mice.</a:t>
            </a:r>
            <a:r>
              <a:rPr lang="ja-JP" altLang="en-US" sz="2600" dirty="0">
                <a:ea typeface="ＭＳ Ｐゴシック" panose="020B0600070205080204" pitchFamily="34" charset="-128"/>
              </a:rPr>
              <a:t>”</a:t>
            </a:r>
            <a:r>
              <a:rPr lang="en-US" altLang="ja-JP" sz="2600" dirty="0">
                <a:ea typeface="ＭＳ Ｐゴシック" panose="020B0600070205080204" pitchFamily="34" charset="-128"/>
              </a:rPr>
              <a:t> – Deng Xiaoping </a:t>
            </a:r>
          </a:p>
          <a:p>
            <a:pPr lvl="1" eaLnBrk="1" hangingPunct="1">
              <a:lnSpc>
                <a:spcPct val="80000"/>
              </a:lnSpc>
            </a:pPr>
            <a:r>
              <a:rPr lang="en-US" altLang="en-US" sz="2600" dirty="0">
                <a:ea typeface="ＭＳ Ｐゴシック" panose="020B0600070205080204" pitchFamily="34" charset="-128"/>
              </a:rPr>
              <a:t>Constitution</a:t>
            </a:r>
          </a:p>
          <a:p>
            <a:pPr lvl="2" eaLnBrk="1" hangingPunct="1">
              <a:lnSpc>
                <a:spcPct val="80000"/>
              </a:lnSpc>
            </a:pPr>
            <a:r>
              <a:rPr lang="en-US" altLang="en-US" sz="2200" dirty="0">
                <a:ea typeface="ＭＳ Ｐゴシック" panose="020B0600070205080204" pitchFamily="34" charset="-128"/>
              </a:rPr>
              <a:t>Party still officially proclaims the “realization of communism” to be its “highest ideal and ultimate goal.”</a:t>
            </a:r>
          </a:p>
          <a:p>
            <a:pPr lvl="1" eaLnBrk="1" hangingPunct="1">
              <a:lnSpc>
                <a:spcPct val="80000"/>
              </a:lnSpc>
            </a:pPr>
            <a:r>
              <a:rPr lang="en-US" altLang="ja-JP" sz="2600" i="1" dirty="0">
                <a:ea typeface="ＭＳ Ｐゴシック" panose="020B0600070205080204" pitchFamily="34" charset="-128"/>
              </a:rPr>
              <a:t>Building socialism w/ the ultimate objective of creating an egalitarian and classless communist society</a:t>
            </a:r>
          </a:p>
          <a:p>
            <a:pPr eaLnBrk="1" hangingPunct="1">
              <a:lnSpc>
                <a:spcPct val="80000"/>
              </a:lnSpc>
              <a:buFont typeface="Wingdings 2" pitchFamily="2" charset="2"/>
              <a:buNone/>
            </a:pPr>
            <a:r>
              <a:rPr lang="en-US" altLang="en-US" sz="2600" dirty="0">
                <a:ea typeface="ＭＳ Ｐゴシック" panose="020B0600070205080204" pitchFamily="34" charset="-128"/>
              </a:rPr>
              <a:t>SOE account for 80% workforce; 60% GDP – steel, petroleum, banking, telecom, transportation</a:t>
            </a:r>
          </a:p>
          <a:p>
            <a:pPr eaLnBrk="1" hangingPunct="1">
              <a:lnSpc>
                <a:spcPct val="80000"/>
              </a:lnSpc>
              <a:buFont typeface="Wingdings 2" pitchFamily="2" charset="2"/>
              <a:buNone/>
            </a:pPr>
            <a:endParaRPr lang="en-US" altLang="en-US" sz="2600" dirty="0">
              <a:ea typeface="ＭＳ Ｐゴシック" panose="020B0600070205080204" pitchFamily="34" charset="-128"/>
            </a:endParaRPr>
          </a:p>
          <a:p>
            <a:pPr eaLnBrk="1" hangingPunct="1">
              <a:lnSpc>
                <a:spcPct val="80000"/>
              </a:lnSpc>
            </a:pPr>
            <a:endParaRPr lang="en-US" altLang="en-US" sz="2000" dirty="0">
              <a:ea typeface="ＭＳ Ｐゴシック" panose="020B0600070205080204" pitchFamily="34" charset="-128"/>
            </a:endParaRPr>
          </a:p>
          <a:p>
            <a:pPr eaLnBrk="1" hangingPunct="1">
              <a:lnSpc>
                <a:spcPct val="80000"/>
              </a:lnSpc>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87843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834B2-2E1E-9947-9C8E-0AB4629771A2}"/>
              </a:ext>
            </a:extLst>
          </p:cNvPr>
          <p:cNvSpPr>
            <a:spLocks noGrp="1"/>
          </p:cNvSpPr>
          <p:nvPr>
            <p:ph type="title"/>
          </p:nvPr>
        </p:nvSpPr>
        <p:spPr/>
        <p:txBody>
          <a:bodyPr/>
          <a:lstStyle/>
          <a:p>
            <a:pPr>
              <a:defRPr/>
            </a:pPr>
            <a:r>
              <a:rPr lang="en-US" dirty="0"/>
              <a:t>CHINESE “DEMOCRACY”</a:t>
            </a:r>
          </a:p>
        </p:txBody>
      </p:sp>
      <p:sp>
        <p:nvSpPr>
          <p:cNvPr id="33794" name="Content Placeholder 2">
            <a:extLst>
              <a:ext uri="{FF2B5EF4-FFF2-40B4-BE49-F238E27FC236}">
                <a16:creationId xmlns:a16="http://schemas.microsoft.com/office/drawing/2014/main" xmlns="" id="{0A432455-0E01-7C42-9708-E19462104B21}"/>
              </a:ext>
            </a:extLst>
          </p:cNvPr>
          <p:cNvSpPr>
            <a:spLocks noGrp="1"/>
          </p:cNvSpPr>
          <p:nvPr>
            <p:ph idx="1"/>
          </p:nvPr>
        </p:nvSpPr>
        <p:spPr>
          <a:xfrm>
            <a:off x="648439" y="1690688"/>
            <a:ext cx="10705361" cy="4149726"/>
          </a:xfrm>
        </p:spPr>
        <p:txBody>
          <a:bodyPr/>
          <a:lstStyle/>
          <a:p>
            <a:r>
              <a:rPr lang="en-US" altLang="en-US" i="1" dirty="0">
                <a:ea typeface="ＭＳ Ｐゴシック" panose="020B0600070205080204" pitchFamily="34" charset="-128"/>
              </a:rPr>
              <a:t>Remember, everyone has their own definition of democracy</a:t>
            </a:r>
          </a:p>
          <a:p>
            <a:r>
              <a:rPr lang="en-US" altLang="en-US" dirty="0">
                <a:ea typeface="ＭＳ Ｐゴシック" panose="020B0600070205080204" pitchFamily="34" charset="-128"/>
              </a:rPr>
              <a:t>Chinese citizens are “subjects” and not participants</a:t>
            </a:r>
          </a:p>
          <a:p>
            <a:pPr lvl="1"/>
            <a:r>
              <a:rPr lang="en-US" altLang="en-US" dirty="0">
                <a:ea typeface="ＭＳ Ｐゴシック" panose="020B0600070205080204" pitchFamily="34" charset="-128"/>
              </a:rPr>
              <a:t>Decisions of the CCP are not questioned</a:t>
            </a:r>
          </a:p>
          <a:p>
            <a:r>
              <a:rPr lang="en-US" altLang="en-US" dirty="0">
                <a:ea typeface="ＭＳ Ｐゴシック" panose="020B0600070205080204" pitchFamily="34" charset="-128"/>
              </a:rPr>
              <a:t>Ruling on behalf of the people w/ little to no input is NOT democracy</a:t>
            </a:r>
          </a:p>
          <a:p>
            <a:r>
              <a:rPr lang="en-US" altLang="en-US" dirty="0">
                <a:ea typeface="ＭＳ Ｐゴシック" panose="020B0600070205080204" pitchFamily="34" charset="-128"/>
              </a:rPr>
              <a:t>In theory, privatization leads to democratization (remember the USSR?), but not in China!  </a:t>
            </a:r>
          </a:p>
          <a:p>
            <a:r>
              <a:rPr lang="en-US" altLang="en-US" dirty="0">
                <a:ea typeface="ＭＳ Ｐゴシック" panose="020B0600070205080204" pitchFamily="34" charset="-128"/>
              </a:rPr>
              <a:t>The crackdown is getting WORSE not better!</a:t>
            </a:r>
          </a:p>
        </p:txBody>
      </p:sp>
    </p:spTree>
    <p:extLst>
      <p:ext uri="{BB962C8B-B14F-4D97-AF65-F5344CB8AC3E}">
        <p14:creationId xmlns:p14="http://schemas.microsoft.com/office/powerpoint/2010/main" val="55220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B7FFF-CCCC-A443-A36F-13FC71AE3443}"/>
              </a:ext>
            </a:extLst>
          </p:cNvPr>
          <p:cNvSpPr>
            <a:spLocks noGrp="1"/>
          </p:cNvSpPr>
          <p:nvPr>
            <p:ph type="title"/>
          </p:nvPr>
        </p:nvSpPr>
        <p:spPr/>
        <p:txBody>
          <a:bodyPr/>
          <a:lstStyle/>
          <a:p>
            <a:pPr>
              <a:defRPr/>
            </a:pPr>
            <a:r>
              <a:rPr lang="en-US" dirty="0"/>
              <a:t>CHINA IS NOT DEMOCRATIC</a:t>
            </a:r>
          </a:p>
        </p:txBody>
      </p:sp>
      <p:sp>
        <p:nvSpPr>
          <p:cNvPr id="34818" name="Content Placeholder 2">
            <a:extLst>
              <a:ext uri="{FF2B5EF4-FFF2-40B4-BE49-F238E27FC236}">
                <a16:creationId xmlns:a16="http://schemas.microsoft.com/office/drawing/2014/main" xmlns="" id="{5DE9DABB-C31D-8449-9B73-701CD6B7106C}"/>
              </a:ext>
            </a:extLst>
          </p:cNvPr>
          <p:cNvSpPr>
            <a:spLocks noGrp="1"/>
          </p:cNvSpPr>
          <p:nvPr>
            <p:ph idx="1"/>
          </p:nvPr>
        </p:nvSpPr>
        <p:spPr>
          <a:xfrm>
            <a:off x="540366" y="1690688"/>
            <a:ext cx="11158550" cy="4389438"/>
          </a:xfrm>
        </p:spPr>
        <p:txBody>
          <a:bodyPr>
            <a:normAutofit fontScale="92500" lnSpcReduction="10000"/>
          </a:bodyPr>
          <a:lstStyle/>
          <a:p>
            <a:r>
              <a:rPr lang="en-US" altLang="en-US" sz="2400" dirty="0">
                <a:ea typeface="ＭＳ Ｐゴシック" panose="020B0600070205080204" pitchFamily="34" charset="-128"/>
              </a:rPr>
              <a:t>Abuse, torture, detention or Muslim minority (</a:t>
            </a:r>
            <a:r>
              <a:rPr lang="en-US" altLang="en-US" sz="2400" dirty="0" err="1">
                <a:ea typeface="ＭＳ Ｐゴシック" panose="020B0600070205080204" pitchFamily="34" charset="-128"/>
              </a:rPr>
              <a:t>Uyghurs</a:t>
            </a:r>
            <a:r>
              <a:rPr lang="en-US" altLang="en-US" sz="2400" dirty="0">
                <a:ea typeface="ＭＳ Ｐゴシック" panose="020B0600070205080204" pitchFamily="34" charset="-128"/>
              </a:rPr>
              <a:t>)</a:t>
            </a:r>
          </a:p>
          <a:p>
            <a:pPr lvl="1"/>
            <a:r>
              <a:rPr lang="en-US" altLang="en-US" dirty="0">
                <a:ea typeface="ＭＳ Ｐゴシック" panose="020B0600070205080204" pitchFamily="34" charset="-128"/>
              </a:rPr>
              <a:t>“political education” camps</a:t>
            </a:r>
          </a:p>
          <a:p>
            <a:r>
              <a:rPr lang="en-US" altLang="en-US" sz="2400" dirty="0">
                <a:ea typeface="ＭＳ Ｐゴシック" panose="020B0600070205080204" pitchFamily="34" charset="-128"/>
              </a:rPr>
              <a:t>Tight control over media, internet, human rights defenders detained, heavy surveillance</a:t>
            </a:r>
          </a:p>
          <a:p>
            <a:pPr lvl="1"/>
            <a:r>
              <a:rPr lang="en-US" altLang="en-US" dirty="0">
                <a:ea typeface="ＭＳ Ｐゴシック" panose="020B0600070205080204" pitchFamily="34" charset="-128"/>
              </a:rPr>
              <a:t>They banned Winnie the Pooh!</a:t>
            </a:r>
          </a:p>
          <a:p>
            <a:r>
              <a:rPr lang="en-US" altLang="en-US" sz="2400" dirty="0">
                <a:ea typeface="ＭＳ Ｐゴシック" panose="020B0600070205080204" pitchFamily="34" charset="-128"/>
              </a:rPr>
              <a:t>Xi </a:t>
            </a:r>
            <a:r>
              <a:rPr lang="en-US" altLang="en-US" sz="2400" dirty="0" err="1">
                <a:ea typeface="ＭＳ Ｐゴシック" panose="020B0600070205080204" pitchFamily="34" charset="-128"/>
              </a:rPr>
              <a:t>Jinping</a:t>
            </a:r>
            <a:r>
              <a:rPr lang="en-US" altLang="en-US" sz="2400" dirty="0">
                <a:ea typeface="ＭＳ Ｐゴシック" panose="020B0600070205080204" pitchFamily="34" charset="-128"/>
              </a:rPr>
              <a:t> made “chairman for life”</a:t>
            </a:r>
          </a:p>
          <a:p>
            <a:r>
              <a:rPr lang="en-US" altLang="en-US" sz="2400" dirty="0">
                <a:ea typeface="ＭＳ Ｐゴシック" panose="020B0600070205080204" pitchFamily="34" charset="-128"/>
              </a:rPr>
              <a:t>Anti-corruption campaign has turned into purge of those considered disloyal to the party leaders</a:t>
            </a:r>
          </a:p>
          <a:p>
            <a:r>
              <a:rPr lang="en-US" altLang="en-US" sz="2400" dirty="0">
                <a:ea typeface="ＭＳ Ｐゴシック" panose="020B0600070205080204" pitchFamily="34" charset="-128"/>
              </a:rPr>
              <a:t>No competitive parties; you can’t run for election unless approved</a:t>
            </a:r>
          </a:p>
          <a:p>
            <a:r>
              <a:rPr lang="en-US" altLang="en-US" sz="2400" dirty="0">
                <a:ea typeface="ＭＳ Ｐゴシック" panose="020B0600070205080204" pitchFamily="34" charset="-128"/>
              </a:rPr>
              <a:t>Recognize 5 religions and control publications, the rest are “evil cults”</a:t>
            </a:r>
          </a:p>
          <a:p>
            <a:r>
              <a:rPr lang="en-US" altLang="en-US" sz="2400" dirty="0">
                <a:ea typeface="ＭＳ Ｐゴシック" panose="020B0600070205080204" pitchFamily="34" charset="-128"/>
              </a:rPr>
              <a:t>Shortage of women has encouraged old fashioned view of women and human trafficking </a:t>
            </a:r>
          </a:p>
          <a:p>
            <a:r>
              <a:rPr lang="en-US" altLang="en-US" sz="2400" dirty="0">
                <a:ea typeface="ＭＳ Ｐゴシック" panose="020B0600070205080204" pitchFamily="34" charset="-128"/>
              </a:rPr>
              <a:t>Refused or arrested North Korean refugees</a:t>
            </a: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7419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9426CB28-889E-3D4F-A5B9-114324F17FA0}"/>
              </a:ext>
            </a:extLst>
          </p:cNvPr>
          <p:cNvSpPr>
            <a:spLocks noGrp="1" noChangeArrowheads="1"/>
          </p:cNvSpPr>
          <p:nvPr>
            <p:ph type="title"/>
          </p:nvPr>
        </p:nvSpPr>
        <p:spPr>
          <a:xfrm>
            <a:off x="243165" y="365125"/>
            <a:ext cx="11752952" cy="1325563"/>
          </a:xfrm>
        </p:spPr>
        <p:txBody>
          <a:bodyPr>
            <a:normAutofit/>
          </a:bodyPr>
          <a:lstStyle/>
          <a:p>
            <a:pPr eaLnBrk="1" hangingPunct="1">
              <a:defRPr/>
            </a:pPr>
            <a:r>
              <a:rPr lang="en-US" sz="4000" b="1" dirty="0">
                <a:latin typeface="Tahoma" charset="0"/>
              </a:rPr>
              <a:t>Elements of command economy UNDER MAO</a:t>
            </a:r>
          </a:p>
        </p:txBody>
      </p:sp>
      <p:sp>
        <p:nvSpPr>
          <p:cNvPr id="53251" name="Rectangle 3">
            <a:extLst>
              <a:ext uri="{FF2B5EF4-FFF2-40B4-BE49-F238E27FC236}">
                <a16:creationId xmlns:a16="http://schemas.microsoft.com/office/drawing/2014/main" xmlns="" id="{768C9A71-EFB3-EC4B-9258-7919BD4B65B8}"/>
              </a:ext>
            </a:extLst>
          </p:cNvPr>
          <p:cNvSpPr>
            <a:spLocks noGrp="1"/>
          </p:cNvSpPr>
          <p:nvPr>
            <p:ph type="body" idx="1"/>
          </p:nvPr>
        </p:nvSpPr>
        <p:spPr>
          <a:xfrm>
            <a:off x="864585" y="1690688"/>
            <a:ext cx="10429057" cy="4710112"/>
          </a:xfrm>
        </p:spPr>
        <p:txBody>
          <a:bodyPr>
            <a:normAutofit/>
          </a:bodyPr>
          <a:lstStyle/>
          <a:p>
            <a:pPr eaLnBrk="1" hangingPunct="1">
              <a:lnSpc>
                <a:spcPct val="80000"/>
              </a:lnSpc>
            </a:pPr>
            <a:r>
              <a:rPr lang="en-US" altLang="en-US" sz="2400" u="sng" dirty="0">
                <a:latin typeface="Tahoma" panose="020B0604030504040204" pitchFamily="34" charset="0"/>
                <a:ea typeface="ＭＳ Ｐゴシック" panose="020B0600070205080204" pitchFamily="34" charset="-128"/>
              </a:rPr>
              <a:t>Private property</a:t>
            </a:r>
            <a:r>
              <a:rPr lang="en-US" altLang="en-US" sz="2400" dirty="0">
                <a:latin typeface="Tahoma" panose="020B0604030504040204" pitchFamily="34" charset="0"/>
                <a:ea typeface="ＭＳ Ｐゴシック" panose="020B0600070205080204" pitchFamily="34" charset="-128"/>
              </a:rPr>
              <a:t> was not allowed (in most periods)</a:t>
            </a: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The constitution of the People</a:t>
            </a:r>
            <a:r>
              <a:rPr lang="ja-JP" altLang="en-US" sz="2400" dirty="0">
                <a:latin typeface="Tahoma" panose="020B0604030504040204" pitchFamily="34" charset="0"/>
                <a:ea typeface="ＭＳ Ｐゴシック" panose="020B0600070205080204" pitchFamily="34" charset="-128"/>
              </a:rPr>
              <a:t>’</a:t>
            </a:r>
            <a:r>
              <a:rPr lang="en-US" altLang="ja-JP" sz="2400" dirty="0">
                <a:latin typeface="Tahoma" panose="020B0604030504040204" pitchFamily="34" charset="0"/>
                <a:ea typeface="ＭＳ Ｐゴシック" panose="020B0600070205080204" pitchFamily="34" charset="-128"/>
              </a:rPr>
              <a:t>s Republic of China (PRC) prohibited private ownership of property; property was </a:t>
            </a:r>
            <a:r>
              <a:rPr lang="ja-JP" altLang="en-US" sz="2400" dirty="0">
                <a:latin typeface="Tahoma" panose="020B0604030504040204" pitchFamily="34" charset="0"/>
                <a:ea typeface="ＭＳ Ｐゴシック" panose="020B0600070205080204" pitchFamily="34" charset="-128"/>
              </a:rPr>
              <a:t>“</a:t>
            </a:r>
            <a:r>
              <a:rPr lang="en-US" altLang="ja-JP" sz="2400" dirty="0">
                <a:latin typeface="Tahoma" panose="020B0604030504040204" pitchFamily="34" charset="0"/>
                <a:ea typeface="ＭＳ Ｐゴシック" panose="020B0600070205080204" pitchFamily="34" charset="-128"/>
              </a:rPr>
              <a:t>owned by the people.</a:t>
            </a:r>
            <a:r>
              <a:rPr lang="ja-JP" altLang="en-US" sz="2400" dirty="0">
                <a:latin typeface="Tahoma" panose="020B0604030504040204" pitchFamily="34" charset="0"/>
                <a:ea typeface="ＭＳ Ｐゴシック" panose="020B0600070205080204" pitchFamily="34" charset="-128"/>
              </a:rPr>
              <a:t>”</a:t>
            </a:r>
            <a:endParaRPr lang="en-US" altLang="ja-JP" sz="2400" dirty="0">
              <a:latin typeface="Tahoma" panose="020B0604030504040204" pitchFamily="34" charset="0"/>
              <a:ea typeface="ＭＳ Ｐゴシック" panose="020B0600070205080204" pitchFamily="34" charset="-128"/>
            </a:endParaRP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Private property was redistributed to the </a:t>
            </a:r>
            <a:r>
              <a:rPr lang="en-US" altLang="en-US" sz="2400" u="sng" dirty="0">
                <a:latin typeface="Tahoma" panose="020B0604030504040204" pitchFamily="34" charset="0"/>
                <a:ea typeface="ＭＳ Ｐゴシック" panose="020B0600070205080204" pitchFamily="34" charset="-128"/>
              </a:rPr>
              <a:t>landless/peasants-land</a:t>
            </a:r>
            <a:r>
              <a:rPr lang="en-US" altLang="en-US" sz="2400" dirty="0">
                <a:latin typeface="Tahoma" panose="020B0604030504040204" pitchFamily="34" charset="0"/>
                <a:ea typeface="ＭＳ Ｐゴシック" panose="020B0600070205080204" pitchFamily="34" charset="-128"/>
              </a:rPr>
              <a:t> reform.</a:t>
            </a: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Private property was </a:t>
            </a:r>
            <a:r>
              <a:rPr lang="en-US" altLang="en-US" sz="2400" u="sng" dirty="0">
                <a:latin typeface="Tahoma" panose="020B0604030504040204" pitchFamily="34" charset="0"/>
                <a:ea typeface="ＭＳ Ｐゴシック" panose="020B0600070205080204" pitchFamily="34" charset="-128"/>
              </a:rPr>
              <a:t>confiscated</a:t>
            </a:r>
            <a:r>
              <a:rPr lang="en-US" altLang="en-US" sz="2400" dirty="0">
                <a:latin typeface="Tahoma" panose="020B0604030504040204" pitchFamily="34" charset="0"/>
                <a:ea typeface="ＭＳ Ｐゴシック" panose="020B0600070205080204" pitchFamily="34" charset="-128"/>
              </a:rPr>
              <a:t>.</a:t>
            </a: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Private property was </a:t>
            </a:r>
            <a:r>
              <a:rPr lang="en-US" altLang="en-US" sz="2400" u="sng" dirty="0">
                <a:latin typeface="Tahoma" panose="020B0604030504040204" pitchFamily="34" charset="0"/>
                <a:ea typeface="ＭＳ Ｐゴシック" panose="020B0600070205080204" pitchFamily="34" charset="-128"/>
              </a:rPr>
              <a:t>collectivized</a:t>
            </a:r>
            <a:r>
              <a:rPr lang="en-US" altLang="en-US" sz="2400" dirty="0">
                <a:latin typeface="Tahoma" panose="020B0604030504040204" pitchFamily="34" charset="0"/>
                <a:ea typeface="ＭＳ Ｐゴシック" panose="020B0600070205080204" pitchFamily="34" charset="-128"/>
              </a:rPr>
              <a:t>.</a:t>
            </a: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After collectivization of private lands, communes were formed.</a:t>
            </a: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The state was the </a:t>
            </a:r>
            <a:r>
              <a:rPr lang="en-US" altLang="en-US" sz="2400" u="sng" dirty="0">
                <a:latin typeface="Tahoma" panose="020B0604030504040204" pitchFamily="34" charset="0"/>
                <a:ea typeface="ＭＳ Ｐゴシック" panose="020B0600070205080204" pitchFamily="34" charset="-128"/>
              </a:rPr>
              <a:t>primary</a:t>
            </a:r>
            <a:r>
              <a:rPr lang="en-US" altLang="en-US" sz="2400" dirty="0">
                <a:latin typeface="Tahoma" panose="020B0604030504040204" pitchFamily="34" charset="0"/>
                <a:ea typeface="ＭＳ Ｐゴシック" panose="020B0600070205080204" pitchFamily="34" charset="-128"/>
              </a:rPr>
              <a:t> owner of property and means of production.</a:t>
            </a:r>
          </a:p>
          <a:p>
            <a:pPr eaLnBrk="1" hangingPunct="1">
              <a:lnSpc>
                <a:spcPct val="80000"/>
              </a:lnSpc>
            </a:pPr>
            <a:r>
              <a:rPr lang="en-US" altLang="en-US" sz="2400" dirty="0">
                <a:latin typeface="Tahoma" panose="020B0604030504040204" pitchFamily="34" charset="0"/>
                <a:ea typeface="ＭＳ Ｐゴシック" panose="020B0600070205080204" pitchFamily="34" charset="-128"/>
              </a:rPr>
              <a:t>People often had the right of use but no ownership. </a:t>
            </a:r>
          </a:p>
          <a:p>
            <a:pPr eaLnBrk="1" hangingPunct="1">
              <a:lnSpc>
                <a:spcPct val="80000"/>
              </a:lnSpc>
            </a:pPr>
            <a:endParaRPr lang="en-US" altLang="en-US" sz="2400"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655062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0" dur="500"/>
                                        <p:tgtEl>
                                          <p:spTgt spid="5325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3" dur="500"/>
                                        <p:tgtEl>
                                          <p:spTgt spid="5325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18" dur="500"/>
                                        <p:tgtEl>
                                          <p:spTgt spid="53251">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1" dur="500"/>
                                        <p:tgtEl>
                                          <p:spTgt spid="53251">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24" dur="500"/>
                                        <p:tgtEl>
                                          <p:spTgt spid="53251">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27" dur="500"/>
                                        <p:tgtEl>
                                          <p:spTgt spid="53251">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3251">
                                            <p:txEl>
                                              <p:pRg st="7" end="7"/>
                                            </p:txEl>
                                          </p:spTgt>
                                        </p:tgtEl>
                                        <p:attrNameLst>
                                          <p:attrName>style.visibility</p:attrName>
                                        </p:attrNameLst>
                                      </p:cBhvr>
                                      <p:to>
                                        <p:strVal val="visible"/>
                                      </p:to>
                                    </p:set>
                                    <p:animEffect transition="in" filter="blinds(horizontal)">
                                      <p:cBhvr>
                                        <p:cTn id="30"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0C61C-838D-7B4E-B80B-BCA4BC0BA1DB}"/>
              </a:ext>
            </a:extLst>
          </p:cNvPr>
          <p:cNvSpPr>
            <a:spLocks noGrp="1"/>
          </p:cNvSpPr>
          <p:nvPr>
            <p:ph type="title"/>
          </p:nvPr>
        </p:nvSpPr>
        <p:spPr>
          <a:xfrm>
            <a:off x="513347" y="327025"/>
            <a:ext cx="11085986" cy="1295400"/>
          </a:xfrm>
        </p:spPr>
        <p:txBody>
          <a:bodyPr>
            <a:noAutofit/>
          </a:bodyPr>
          <a:lstStyle/>
          <a:p>
            <a:pPr>
              <a:defRPr/>
            </a:pPr>
            <a:r>
              <a:rPr lang="en-US" sz="3600" b="1" dirty="0"/>
              <a:t>DENG </a:t>
            </a:r>
            <a:r>
              <a:rPr lang="en-US" sz="3600" b="1" dirty="0" smtClean="0"/>
              <a:t>XIAOPING: </a:t>
            </a:r>
            <a:r>
              <a:rPr lang="en-US" sz="3600" dirty="0" smtClean="0"/>
              <a:t>The </a:t>
            </a:r>
            <a:r>
              <a:rPr lang="en-US" sz="3600" dirty="0"/>
              <a:t>Man who made modern china </a:t>
            </a:r>
            <a:br>
              <a:rPr lang="en-US" sz="3600" dirty="0"/>
            </a:br>
            <a:r>
              <a:rPr lang="en-US" sz="3600" dirty="0"/>
              <a:t>“markets over </a:t>
            </a:r>
            <a:r>
              <a:rPr lang="en-US" sz="3600" dirty="0" err="1"/>
              <a:t>mao</a:t>
            </a:r>
            <a:r>
              <a:rPr lang="en-US" sz="3600" dirty="0"/>
              <a:t>”</a:t>
            </a:r>
          </a:p>
        </p:txBody>
      </p:sp>
      <p:sp>
        <p:nvSpPr>
          <p:cNvPr id="36866" name="Content Placeholder 2">
            <a:extLst>
              <a:ext uri="{FF2B5EF4-FFF2-40B4-BE49-F238E27FC236}">
                <a16:creationId xmlns:a16="http://schemas.microsoft.com/office/drawing/2014/main" xmlns="" id="{D7072AC8-81C0-2243-98E4-789FB0F6F329}"/>
              </a:ext>
            </a:extLst>
          </p:cNvPr>
          <p:cNvSpPr>
            <a:spLocks noGrp="1"/>
          </p:cNvSpPr>
          <p:nvPr>
            <p:ph idx="1"/>
          </p:nvPr>
        </p:nvSpPr>
        <p:spPr>
          <a:xfrm>
            <a:off x="513347" y="2032001"/>
            <a:ext cx="11293641" cy="4319250"/>
          </a:xfrm>
        </p:spPr>
        <p:txBody>
          <a:bodyPr>
            <a:normAutofit/>
          </a:bodyPr>
          <a:lstStyle/>
          <a:p>
            <a:r>
              <a:rPr lang="en-US" altLang="en-US" sz="3200" dirty="0">
                <a:ea typeface="ＭＳ Ｐゴシック" panose="020B0600070205080204" pitchFamily="34" charset="-128"/>
              </a:rPr>
              <a:t>Deng, who famously said poverty is not socialism, interpreted this to mean that it was okay if some people needed to get rich to improve the livelihoods of the </a:t>
            </a:r>
            <a:r>
              <a:rPr lang="en-US" altLang="en-US" sz="3200" dirty="0" smtClean="0">
                <a:ea typeface="ＭＳ Ｐゴシック" panose="020B0600070205080204" pitchFamily="34" charset="-128"/>
              </a:rPr>
              <a:t>masses</a:t>
            </a:r>
          </a:p>
          <a:p>
            <a:pPr marL="0" indent="0">
              <a:buNone/>
            </a:pPr>
            <a:endParaRPr lang="en-US" altLang="en-US" sz="3200" dirty="0">
              <a:ea typeface="ＭＳ Ｐゴシック" panose="020B0600070205080204" pitchFamily="34" charset="-128"/>
            </a:endParaRPr>
          </a:p>
          <a:p>
            <a:pPr marL="0" indent="0">
              <a:buNone/>
            </a:pPr>
            <a:r>
              <a:rPr lang="en-US" altLang="en-US" sz="3200" dirty="0">
                <a:ea typeface="ＭＳ Ｐゴシック" panose="020B0600070205080204" pitchFamily="34" charset="-128"/>
              </a:rPr>
              <a:t>Cut to present</a:t>
            </a:r>
            <a:r>
              <a:rPr lang="mr-IN" altLang="en-US" sz="3200" dirty="0">
                <a:latin typeface="Mangal" panose="02040503050203030202" pitchFamily="18" charset="0"/>
                <a:ea typeface="ＭＳ Ｐゴシック" panose="020B0600070205080204" pitchFamily="34" charset="-128"/>
              </a:rPr>
              <a:t>…</a:t>
            </a:r>
            <a:endParaRPr lang="en-US" altLang="en-US" sz="3200" dirty="0">
              <a:ea typeface="ＭＳ Ｐゴシック" panose="020B0600070205080204" pitchFamily="34" charset="-128"/>
            </a:endParaRPr>
          </a:p>
          <a:p>
            <a:r>
              <a:rPr lang="en-US" altLang="en-US" sz="3200" dirty="0">
                <a:ea typeface="ＭＳ Ｐゴシック" panose="020B0600070205080204" pitchFamily="34" charset="-128"/>
              </a:rPr>
              <a:t>Of the world’s 2,754 billionaires, 680 (25 percent) were in the U.S. and 338 (12 percent) were in China</a:t>
            </a:r>
          </a:p>
        </p:txBody>
      </p:sp>
    </p:spTree>
    <p:extLst>
      <p:ext uri="{BB962C8B-B14F-4D97-AF65-F5344CB8AC3E}">
        <p14:creationId xmlns:p14="http://schemas.microsoft.com/office/powerpoint/2010/main" val="242375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BB58D46-8DA9-E74B-8016-51BE6FA7C5CA}"/>
              </a:ext>
            </a:extLst>
          </p:cNvPr>
          <p:cNvSpPr>
            <a:spLocks noGrp="1"/>
          </p:cNvSpPr>
          <p:nvPr>
            <p:ph type="title"/>
          </p:nvPr>
        </p:nvSpPr>
        <p:spPr/>
        <p:txBody>
          <a:bodyPr/>
          <a:lstStyle/>
          <a:p>
            <a:pPr>
              <a:defRPr/>
            </a:pPr>
            <a:r>
              <a:rPr lang="en-US" dirty="0"/>
              <a:t>China’s economic transformation</a:t>
            </a:r>
          </a:p>
        </p:txBody>
      </p:sp>
      <p:sp>
        <p:nvSpPr>
          <p:cNvPr id="37890" name="Content Placeholder 3">
            <a:extLst>
              <a:ext uri="{FF2B5EF4-FFF2-40B4-BE49-F238E27FC236}">
                <a16:creationId xmlns:a16="http://schemas.microsoft.com/office/drawing/2014/main" xmlns="" id="{826CE6B5-94EB-A54D-88D3-BA45441B8953}"/>
              </a:ext>
            </a:extLst>
          </p:cNvPr>
          <p:cNvSpPr>
            <a:spLocks noGrp="1"/>
          </p:cNvSpPr>
          <p:nvPr>
            <p:ph idx="1"/>
          </p:nvPr>
        </p:nvSpPr>
        <p:spPr>
          <a:xfrm>
            <a:off x="432293" y="1690688"/>
            <a:ext cx="11293642" cy="4363271"/>
          </a:xfrm>
        </p:spPr>
        <p:txBody>
          <a:bodyPr>
            <a:normAutofit/>
          </a:bodyPr>
          <a:lstStyle/>
          <a:p>
            <a:r>
              <a:rPr lang="en-US" altLang="en-US" dirty="0">
                <a:ea typeface="ＭＳ Ｐゴシック" panose="020B0600070205080204" pitchFamily="34" charset="-128"/>
              </a:rPr>
              <a:t>Took place from the 1970’s to now</a:t>
            </a:r>
          </a:p>
          <a:p>
            <a:r>
              <a:rPr lang="en-US" altLang="en-US" dirty="0">
                <a:ea typeface="ＭＳ Ｐゴシック" panose="020B0600070205080204" pitchFamily="34" charset="-128"/>
              </a:rPr>
              <a:t>Market-based socialism</a:t>
            </a:r>
          </a:p>
          <a:p>
            <a:r>
              <a:rPr lang="en-US" altLang="en-US" dirty="0">
                <a:ea typeface="ＭＳ Ｐゴシック" panose="020B0600070205080204" pitchFamily="34" charset="-128"/>
              </a:rPr>
              <a:t>Gradual and smooth infusion of capitalism controlled by the government</a:t>
            </a:r>
          </a:p>
          <a:p>
            <a:r>
              <a:rPr lang="en-US" altLang="en-US" dirty="0">
                <a:ea typeface="ＭＳ Ｐゴシック" panose="020B0600070205080204" pitchFamily="34" charset="-128"/>
              </a:rPr>
              <a:t>GDP grown 10% annually/year</a:t>
            </a:r>
          </a:p>
          <a:p>
            <a:r>
              <a:rPr lang="en-US" altLang="en-US" dirty="0">
                <a:ea typeface="ＭＳ Ｐゴシック" panose="020B0600070205080204" pitchFamily="34" charset="-128"/>
              </a:rPr>
              <a:t>800 million lifted from poverty</a:t>
            </a:r>
          </a:p>
          <a:p>
            <a:pPr lvl="1"/>
            <a:r>
              <a:rPr lang="en-US" altLang="en-US" sz="2800" dirty="0">
                <a:ea typeface="ＭＳ Ｐゴシック" panose="020B0600070205080204" pitchFamily="34" charset="-128"/>
              </a:rPr>
              <a:t>30.46 million rural people living below the national poverty line </a:t>
            </a:r>
          </a:p>
          <a:p>
            <a:r>
              <a:rPr lang="en-US" altLang="en-US" dirty="0">
                <a:ea typeface="ＭＳ Ｐゴシック" panose="020B0600070205080204" pitchFamily="34" charset="-128"/>
              </a:rPr>
              <a:t>But the ultimate goal is still reaching communism, which Xi says will happen in 2035, but I’m sure that’ll change!</a:t>
            </a:r>
          </a:p>
        </p:txBody>
      </p:sp>
    </p:spTree>
    <p:extLst>
      <p:ext uri="{BB962C8B-B14F-4D97-AF65-F5344CB8AC3E}">
        <p14:creationId xmlns:p14="http://schemas.microsoft.com/office/powerpoint/2010/main" val="100083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52013-F455-6943-B168-2A11706F461A}"/>
              </a:ext>
            </a:extLst>
          </p:cNvPr>
          <p:cNvSpPr>
            <a:spLocks noGrp="1"/>
          </p:cNvSpPr>
          <p:nvPr>
            <p:ph type="title"/>
          </p:nvPr>
        </p:nvSpPr>
        <p:spPr/>
        <p:txBody>
          <a:bodyPr/>
          <a:lstStyle/>
          <a:p>
            <a:pPr>
              <a:defRPr/>
            </a:pPr>
            <a:r>
              <a:rPr lang="en-US" dirty="0"/>
              <a:t>Economic growth</a:t>
            </a:r>
          </a:p>
        </p:txBody>
      </p:sp>
      <p:sp>
        <p:nvSpPr>
          <p:cNvPr id="4" name="Content Placeholder 3">
            <a:extLst>
              <a:ext uri="{FF2B5EF4-FFF2-40B4-BE49-F238E27FC236}">
                <a16:creationId xmlns:a16="http://schemas.microsoft.com/office/drawing/2014/main" xmlns="" id="{95E33CAE-C3C2-4140-B021-0B699E389C8C}"/>
              </a:ext>
            </a:extLst>
          </p:cNvPr>
          <p:cNvSpPr>
            <a:spLocks noGrp="1"/>
          </p:cNvSpPr>
          <p:nvPr>
            <p:ph sz="half" idx="1"/>
          </p:nvPr>
        </p:nvSpPr>
        <p:spPr>
          <a:xfrm>
            <a:off x="1153343" y="1690688"/>
            <a:ext cx="4343400" cy="4768670"/>
          </a:xfrm>
        </p:spPr>
        <p:txBody>
          <a:bodyPr/>
          <a:lstStyle/>
          <a:p>
            <a:r>
              <a:rPr lang="en-US" altLang="en-US" dirty="0">
                <a:ea typeface="ＭＳ Ｐゴシック" panose="020B0600070205080204" pitchFamily="34" charset="-128"/>
              </a:rPr>
              <a:t>POSITIVES</a:t>
            </a:r>
          </a:p>
          <a:p>
            <a:r>
              <a:rPr lang="en-US" altLang="en-US" dirty="0">
                <a:ea typeface="ＭＳ Ｐゴシック" panose="020B0600070205080204" pitchFamily="34" charset="-128"/>
              </a:rPr>
              <a:t>2</a:t>
            </a:r>
            <a:r>
              <a:rPr lang="en-US" altLang="en-US" baseline="30000" dirty="0">
                <a:ea typeface="ＭＳ Ｐゴシック" panose="020B0600070205080204" pitchFamily="34" charset="-128"/>
              </a:rPr>
              <a:t>nd</a:t>
            </a:r>
            <a:r>
              <a:rPr lang="en-US" altLang="en-US" dirty="0">
                <a:ea typeface="ＭＳ Ｐゴシック" panose="020B0600070205080204" pitchFamily="34" charset="-128"/>
              </a:rPr>
              <a:t> largest economy in the world </a:t>
            </a:r>
          </a:p>
          <a:p>
            <a:r>
              <a:rPr lang="en-US" altLang="en-US" dirty="0">
                <a:ea typeface="ＭＳ Ｐゴシック" panose="020B0600070205080204" pitchFamily="34" charset="-128"/>
              </a:rPr>
              <a:t>10% growth/</a:t>
            </a:r>
            <a:r>
              <a:rPr lang="en-US" altLang="en-US" dirty="0" err="1">
                <a:ea typeface="ＭＳ Ｐゴシック" panose="020B0600070205080204" pitchFamily="34" charset="-128"/>
              </a:rPr>
              <a:t>yr</a:t>
            </a:r>
            <a:r>
              <a:rPr lang="en-US" altLang="en-US" dirty="0">
                <a:ea typeface="ＭＳ Ｐゴシック" panose="020B0600070205080204" pitchFamily="34" charset="-128"/>
              </a:rPr>
              <a:t> (average until 08 recession)</a:t>
            </a:r>
          </a:p>
          <a:p>
            <a:r>
              <a:rPr lang="en-US" altLang="en-US" dirty="0">
                <a:ea typeface="ＭＳ Ｐゴシック" panose="020B0600070205080204" pitchFamily="34" charset="-128"/>
              </a:rPr>
              <a:t>800 mil out of poverty</a:t>
            </a:r>
          </a:p>
          <a:p>
            <a:r>
              <a:rPr lang="en-US" altLang="en-US" dirty="0">
                <a:ea typeface="ＭＳ Ｐゴシック" panose="020B0600070205080204" pitchFamily="34" charset="-128"/>
              </a:rPr>
              <a:t>Sustained communist party power to economic growth</a:t>
            </a:r>
          </a:p>
          <a:p>
            <a:endParaRPr lang="en-US" altLang="en-US" dirty="0">
              <a:ea typeface="ＭＳ Ｐゴシック" panose="020B0600070205080204" pitchFamily="34" charset="-128"/>
            </a:endParaRPr>
          </a:p>
        </p:txBody>
      </p:sp>
      <p:sp>
        <p:nvSpPr>
          <p:cNvPr id="5" name="Content Placeholder 4">
            <a:extLst>
              <a:ext uri="{FF2B5EF4-FFF2-40B4-BE49-F238E27FC236}">
                <a16:creationId xmlns:a16="http://schemas.microsoft.com/office/drawing/2014/main" xmlns="" id="{A0F5DDBF-47C5-8744-94D8-47DE0C708C9C}"/>
              </a:ext>
            </a:extLst>
          </p:cNvPr>
          <p:cNvSpPr>
            <a:spLocks noGrp="1"/>
          </p:cNvSpPr>
          <p:nvPr>
            <p:ph sz="half" idx="2"/>
          </p:nvPr>
        </p:nvSpPr>
        <p:spPr>
          <a:xfrm>
            <a:off x="6172200" y="1690688"/>
            <a:ext cx="5181600" cy="4351338"/>
          </a:xfrm>
        </p:spPr>
        <p:txBody>
          <a:bodyPr/>
          <a:lstStyle/>
          <a:p>
            <a:r>
              <a:rPr lang="en-US" altLang="en-US" dirty="0">
                <a:ea typeface="ＭＳ Ｐゴシック" panose="020B0600070205080204" pitchFamily="34" charset="-128"/>
              </a:rPr>
              <a:t>NEGATIVES</a:t>
            </a:r>
          </a:p>
          <a:p>
            <a:r>
              <a:rPr lang="en-US" altLang="en-US" dirty="0">
                <a:ea typeface="ＭＳ Ｐゴシック" panose="020B0600070205080204" pitchFamily="34" charset="-128"/>
              </a:rPr>
              <a:t>Legitimized authoritarian politics under CCP as long as economy grew</a:t>
            </a:r>
          </a:p>
          <a:p>
            <a:r>
              <a:rPr lang="en-US" altLang="en-US" dirty="0">
                <a:ea typeface="ＭＳ Ｐゴシック" panose="020B0600070205080204" pitchFamily="34" charset="-128"/>
              </a:rPr>
              <a:t>Migrant population uprooted</a:t>
            </a:r>
          </a:p>
          <a:p>
            <a:r>
              <a:rPr lang="en-US" altLang="en-US" dirty="0">
                <a:ea typeface="ＭＳ Ｐゴシック" panose="020B0600070205080204" pitchFamily="34" charset="-128"/>
              </a:rPr>
              <a:t>Undermine village life</a:t>
            </a:r>
          </a:p>
          <a:p>
            <a:r>
              <a:rPr lang="en-US" altLang="en-US" dirty="0">
                <a:ea typeface="ＭＳ Ｐゴシック" panose="020B0600070205080204" pitchFamily="34" charset="-128"/>
              </a:rPr>
              <a:t>Pollution out of control</a:t>
            </a:r>
          </a:p>
          <a:p>
            <a:r>
              <a:rPr lang="en-US" altLang="en-US" dirty="0">
                <a:ea typeface="ＭＳ Ｐゴシック" panose="020B0600070205080204" pitchFamily="34" charset="-128"/>
              </a:rPr>
              <a:t>STATE CONCERNS – civil unrest/political reaction</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808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975F5-981F-B44F-9166-EA6798587FC3}"/>
              </a:ext>
            </a:extLst>
          </p:cNvPr>
          <p:cNvSpPr>
            <a:spLocks noGrp="1"/>
          </p:cNvSpPr>
          <p:nvPr>
            <p:ph type="title"/>
          </p:nvPr>
        </p:nvSpPr>
        <p:spPr/>
        <p:txBody>
          <a:bodyPr/>
          <a:lstStyle/>
          <a:p>
            <a:pPr>
              <a:defRPr/>
            </a:pPr>
            <a:r>
              <a:rPr lang="en-US" dirty="0"/>
              <a:t>WHAT ABOUT THE OTHER CHINA?</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60B2D6F3-DEC3-044A-9A44-A99B77AA0941}"/>
              </a:ext>
            </a:extLst>
          </p:cNvPr>
          <p:cNvSpPr>
            <a:spLocks noGrp="1"/>
          </p:cNvSpPr>
          <p:nvPr>
            <p:ph sz="quarter" idx="1"/>
          </p:nvPr>
        </p:nvSpPr>
        <p:spPr>
          <a:xfrm>
            <a:off x="838200" y="1787394"/>
            <a:ext cx="10515600" cy="4525963"/>
          </a:xfrm>
        </p:spPr>
        <p:txBody>
          <a:bodyPr>
            <a:normAutofit/>
          </a:bodyPr>
          <a:lstStyle/>
          <a:p>
            <a:r>
              <a:rPr lang="en-US" altLang="en-US" sz="3200" dirty="0">
                <a:ea typeface="ＭＳ Ｐゴシック" panose="020B0600070205080204" pitchFamily="34" charset="-128"/>
              </a:rPr>
              <a:t>Economic growth has led to “Two Chinas”</a:t>
            </a:r>
          </a:p>
          <a:p>
            <a:r>
              <a:rPr lang="en-US" altLang="en-US" sz="3200" b="1" i="1" u="sng" dirty="0">
                <a:ea typeface="ＭＳ Ｐゴシック" panose="020B0600070205080204" pitchFamily="34" charset="-128"/>
              </a:rPr>
              <a:t>There is a HUGE rural/urban divide</a:t>
            </a:r>
          </a:p>
          <a:p>
            <a:r>
              <a:rPr lang="en-US" altLang="en-US" sz="3200" dirty="0">
                <a:ea typeface="ＭＳ Ｐゴシック" panose="020B0600070205080204" pitchFamily="34" charset="-128"/>
              </a:rPr>
              <a:t>Urban (52.6% of pop, higher incomes, education, social class)</a:t>
            </a:r>
          </a:p>
          <a:p>
            <a:pPr lvl="1"/>
            <a:r>
              <a:rPr lang="en-US" altLang="en-US" sz="3200" dirty="0">
                <a:ea typeface="ＭＳ Ｐゴシック" panose="020B0600070205080204" pitchFamily="34" charset="-128"/>
              </a:rPr>
              <a:t>2011 – 1</a:t>
            </a:r>
            <a:r>
              <a:rPr lang="en-US" altLang="en-US" sz="3200" baseline="30000" dirty="0">
                <a:ea typeface="ＭＳ Ｐゴシック" panose="020B0600070205080204" pitchFamily="34" charset="-128"/>
              </a:rPr>
              <a:t>st</a:t>
            </a:r>
            <a:r>
              <a:rPr lang="en-US" altLang="en-US" sz="3200" dirty="0">
                <a:ea typeface="ＭＳ Ｐゴシック" panose="020B0600070205080204" pitchFamily="34" charset="-128"/>
              </a:rPr>
              <a:t> time urban population was great than rural population</a:t>
            </a:r>
          </a:p>
          <a:p>
            <a:r>
              <a:rPr lang="en-US" altLang="en-US" sz="3200" dirty="0">
                <a:ea typeface="ＭＳ Ｐゴシック" panose="020B0600070205080204" pitchFamily="34" charset="-128"/>
              </a:rPr>
              <a:t>Increasing inequality</a:t>
            </a:r>
          </a:p>
        </p:txBody>
      </p:sp>
    </p:spTree>
    <p:extLst>
      <p:ext uri="{BB962C8B-B14F-4D97-AF65-F5344CB8AC3E}">
        <p14:creationId xmlns:p14="http://schemas.microsoft.com/office/powerpoint/2010/main" val="3134149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D1FF2-EAB5-2047-BF70-5CC56084BD69}"/>
              </a:ext>
            </a:extLst>
          </p:cNvPr>
          <p:cNvSpPr>
            <a:spLocks noGrp="1"/>
          </p:cNvSpPr>
          <p:nvPr>
            <p:ph type="title"/>
          </p:nvPr>
        </p:nvSpPr>
        <p:spPr/>
        <p:txBody>
          <a:bodyPr/>
          <a:lstStyle/>
          <a:p>
            <a:pPr>
              <a:defRPr/>
            </a:pPr>
            <a:r>
              <a:rPr lang="en-US" dirty="0" err="1"/>
              <a:t>Hukou</a:t>
            </a:r>
            <a:r>
              <a:rPr lang="en-US" dirty="0"/>
              <a:t> system</a:t>
            </a:r>
          </a:p>
        </p:txBody>
      </p:sp>
      <p:sp>
        <p:nvSpPr>
          <p:cNvPr id="54274" name="Content Placeholder 2">
            <a:extLst>
              <a:ext uri="{FF2B5EF4-FFF2-40B4-BE49-F238E27FC236}">
                <a16:creationId xmlns:a16="http://schemas.microsoft.com/office/drawing/2014/main" xmlns="" id="{4D2B39C7-BFDC-5240-8BF9-521F19A672E9}"/>
              </a:ext>
            </a:extLst>
          </p:cNvPr>
          <p:cNvSpPr>
            <a:spLocks noGrp="1"/>
          </p:cNvSpPr>
          <p:nvPr>
            <p:ph idx="1"/>
          </p:nvPr>
        </p:nvSpPr>
        <p:spPr>
          <a:xfrm>
            <a:off x="567384" y="1554163"/>
            <a:ext cx="11077496" cy="5080000"/>
          </a:xfrm>
        </p:spPr>
        <p:txBody>
          <a:bodyPr>
            <a:normAutofit/>
          </a:bodyPr>
          <a:lstStyle/>
          <a:p>
            <a:r>
              <a:rPr lang="en-US" altLang="en-US" dirty="0">
                <a:ea typeface="ＭＳ Ｐゴシック" panose="020B0600070205080204" pitchFamily="34" charset="-128"/>
              </a:rPr>
              <a:t>Governmental household registration system</a:t>
            </a:r>
          </a:p>
          <a:p>
            <a:r>
              <a:rPr lang="en-US" altLang="en-US" dirty="0">
                <a:ea typeface="ＭＳ Ｐゴシック" panose="020B0600070205080204" pitchFamily="34" charset="-128"/>
              </a:rPr>
              <a:t>Used to actively limit where a person is allowed to live</a:t>
            </a:r>
          </a:p>
          <a:p>
            <a:r>
              <a:rPr lang="en-US" altLang="en-US" dirty="0">
                <a:ea typeface="ＭＳ Ｐゴシック" panose="020B0600070205080204" pitchFamily="34" charset="-128"/>
              </a:rPr>
              <a:t>peasants are working on land they don’t own and cannot sell. </a:t>
            </a:r>
          </a:p>
          <a:p>
            <a:r>
              <a:rPr lang="en-US" altLang="en-US" dirty="0">
                <a:ea typeface="ＭＳ Ｐゴシック" panose="020B0600070205080204" pitchFamily="34" charset="-128"/>
              </a:rPr>
              <a:t>Land is appropriated or cheaply bought by the government and sold at a high price to developers and peasants don’t get much of that. </a:t>
            </a:r>
          </a:p>
          <a:p>
            <a:r>
              <a:rPr lang="en-US" altLang="en-US" dirty="0">
                <a:ea typeface="ＭＳ Ｐゴシック" panose="020B0600070205080204" pitchFamily="34" charset="-128"/>
              </a:rPr>
              <a:t>Peasants can’t move because of the </a:t>
            </a:r>
            <a:r>
              <a:rPr lang="en-US" altLang="en-US" i="1" dirty="0" err="1">
                <a:ea typeface="ＭＳ Ｐゴシック" panose="020B0600070205080204" pitchFamily="34" charset="-128"/>
              </a:rPr>
              <a:t>hukou</a:t>
            </a:r>
            <a:r>
              <a:rPr lang="en-US" altLang="en-US" dirty="0">
                <a:ea typeface="ＭＳ Ｐゴシック" panose="020B0600070205080204" pitchFamily="34" charset="-128"/>
              </a:rPr>
              <a:t> system; therefore they cannot have a real, free job market. </a:t>
            </a:r>
          </a:p>
          <a:p>
            <a:pPr lvl="1"/>
            <a:r>
              <a:rPr lang="en-US" altLang="en-US" sz="2800" dirty="0">
                <a:ea typeface="ＭＳ Ｐゴシック" panose="020B0600070205080204" pitchFamily="34" charset="-128"/>
              </a:rPr>
              <a:t>They are like illegal immigrants working in cities. It’s like the United States – illegal immigrants don’t get full pay, they don’t get all the benefits.</a:t>
            </a:r>
          </a:p>
        </p:txBody>
      </p:sp>
    </p:spTree>
    <p:extLst>
      <p:ext uri="{BB962C8B-B14F-4D97-AF65-F5344CB8AC3E}">
        <p14:creationId xmlns:p14="http://schemas.microsoft.com/office/powerpoint/2010/main" val="299593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6A3E2C-1DE1-B449-92C5-59856D57B7E3}"/>
              </a:ext>
            </a:extLst>
          </p:cNvPr>
          <p:cNvSpPr>
            <a:spLocks noGrp="1"/>
          </p:cNvSpPr>
          <p:nvPr>
            <p:ph type="title"/>
          </p:nvPr>
        </p:nvSpPr>
        <p:spPr/>
        <p:txBody>
          <a:bodyPr/>
          <a:lstStyle/>
          <a:p>
            <a:pPr>
              <a:defRPr/>
            </a:pPr>
            <a:r>
              <a:rPr lang="en-US" b="1" dirty="0" smtClean="0"/>
              <a:t>MAO’S </a:t>
            </a:r>
            <a:r>
              <a:rPr lang="en-US" b="1" dirty="0"/>
              <a:t>CHINA</a:t>
            </a:r>
          </a:p>
        </p:txBody>
      </p:sp>
      <p:sp>
        <p:nvSpPr>
          <p:cNvPr id="17410" name="Content Placeholder 5">
            <a:extLst>
              <a:ext uri="{FF2B5EF4-FFF2-40B4-BE49-F238E27FC236}">
                <a16:creationId xmlns:a16="http://schemas.microsoft.com/office/drawing/2014/main" xmlns="" id="{5F027FBE-CCD2-2541-873A-87FF1C8D68D3}"/>
              </a:ext>
            </a:extLst>
          </p:cNvPr>
          <p:cNvSpPr>
            <a:spLocks noGrp="1"/>
          </p:cNvSpPr>
          <p:nvPr>
            <p:ph idx="1"/>
          </p:nvPr>
        </p:nvSpPr>
        <p:spPr>
          <a:xfrm>
            <a:off x="1828801" y="1507067"/>
            <a:ext cx="9524999" cy="4573059"/>
          </a:xfrm>
        </p:spPr>
        <p:txBody>
          <a:bodyPr>
            <a:normAutofit/>
          </a:bodyPr>
          <a:lstStyle/>
          <a:p>
            <a:r>
              <a:rPr lang="en-US" altLang="en-US" dirty="0">
                <a:ea typeface="ＭＳ Ｐゴシック" panose="020B0600070205080204" pitchFamily="34" charset="-128"/>
              </a:rPr>
              <a:t>Redistribution of land</a:t>
            </a:r>
          </a:p>
          <a:p>
            <a:r>
              <a:rPr lang="en-US" altLang="en-US" dirty="0">
                <a:ea typeface="ＭＳ Ｐゴシック" panose="020B0600070205080204" pitchFamily="34" charset="-128"/>
              </a:rPr>
              <a:t>Central planning</a:t>
            </a:r>
          </a:p>
          <a:p>
            <a:r>
              <a:rPr lang="en-US" altLang="en-US" dirty="0">
                <a:ea typeface="ＭＳ Ｐゴシック" panose="020B0600070205080204" pitchFamily="34" charset="-128"/>
              </a:rPr>
              <a:t>Private property eliminated</a:t>
            </a:r>
          </a:p>
          <a:p>
            <a:r>
              <a:rPr lang="en-US" altLang="en-US" dirty="0">
                <a:ea typeface="ＭＳ Ｐゴシック" panose="020B0600070205080204" pitchFamily="34" charset="-128"/>
              </a:rPr>
              <a:t>All enterprise state-owned</a:t>
            </a:r>
          </a:p>
          <a:p>
            <a:r>
              <a:rPr lang="en-US" altLang="en-US" dirty="0">
                <a:ea typeface="ＭＳ Ｐゴシック" panose="020B0600070205080204" pitchFamily="34" charset="-128"/>
              </a:rPr>
              <a:t>Closed – not economically dependent on other countries</a:t>
            </a:r>
          </a:p>
          <a:p>
            <a:r>
              <a:rPr lang="en-US" altLang="en-US" dirty="0">
                <a:ea typeface="ＭＳ Ｐゴシック" panose="020B0600070205080204" pitchFamily="34" charset="-128"/>
              </a:rPr>
              <a:t>GOAL - complete social and economic equality</a:t>
            </a:r>
          </a:p>
        </p:txBody>
      </p:sp>
    </p:spTree>
    <p:extLst>
      <p:ext uri="{BB962C8B-B14F-4D97-AF65-F5344CB8AC3E}">
        <p14:creationId xmlns:p14="http://schemas.microsoft.com/office/powerpoint/2010/main" val="392739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FA840-9745-634A-AF07-8ABDE2A012F3}"/>
              </a:ext>
            </a:extLst>
          </p:cNvPr>
          <p:cNvSpPr>
            <a:spLocks noGrp="1"/>
          </p:cNvSpPr>
          <p:nvPr>
            <p:ph type="title"/>
          </p:nvPr>
        </p:nvSpPr>
        <p:spPr/>
        <p:txBody>
          <a:bodyPr/>
          <a:lstStyle/>
          <a:p>
            <a:pPr>
              <a:defRPr/>
            </a:pPr>
            <a:r>
              <a:rPr lang="en-US" dirty="0"/>
              <a:t>Political Economy and Development</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D3865C65-9793-EB47-B963-67D039CB5E56}"/>
              </a:ext>
            </a:extLst>
          </p:cNvPr>
          <p:cNvSpPr>
            <a:spLocks noGrp="1"/>
          </p:cNvSpPr>
          <p:nvPr>
            <p:ph sz="quarter" idx="1"/>
          </p:nvPr>
        </p:nvSpPr>
        <p:spPr>
          <a:xfrm>
            <a:off x="594402" y="1690688"/>
            <a:ext cx="11050478" cy="4741643"/>
          </a:xfrm>
        </p:spPr>
        <p:txBody>
          <a:bodyPr/>
          <a:lstStyle/>
          <a:p>
            <a:r>
              <a:rPr lang="en-US" altLang="en-US" sz="2200" u="sng" dirty="0">
                <a:ea typeface="ＭＳ Ｐゴシック" panose="020B0600070205080204" pitchFamily="34" charset="-128"/>
              </a:rPr>
              <a:t>Economic Success</a:t>
            </a:r>
            <a:r>
              <a:rPr lang="en-US" altLang="en-US" sz="2200" dirty="0">
                <a:ea typeface="ＭＳ Ｐゴシック" panose="020B0600070205080204" pitchFamily="34" charset="-128"/>
              </a:rPr>
              <a:t>:</a:t>
            </a:r>
          </a:p>
          <a:p>
            <a:pPr lvl="1"/>
            <a:r>
              <a:rPr lang="en-US" altLang="en-US" sz="2000" dirty="0">
                <a:ea typeface="ＭＳ Ｐゴシック" panose="020B0600070205080204" pitchFamily="34" charset="-128"/>
              </a:rPr>
              <a:t>Fastest-growing major economy in the world for more than two decades</a:t>
            </a:r>
          </a:p>
          <a:p>
            <a:pPr lvl="1"/>
            <a:r>
              <a:rPr lang="en-US" altLang="en-US" sz="2000" dirty="0">
                <a:ea typeface="ＭＳ Ｐゴシック" panose="020B0600070205080204" pitchFamily="34" charset="-128"/>
              </a:rPr>
              <a:t>GDP per capita grew at avg rate of a little over 9% per year from 1990-2009</a:t>
            </a:r>
          </a:p>
          <a:p>
            <a:pPr lvl="1"/>
            <a:r>
              <a:rPr lang="en-US" altLang="en-US" sz="2200" dirty="0">
                <a:ea typeface="ＭＳ Ｐゴシック" panose="020B0600070205080204" pitchFamily="34" charset="-128"/>
              </a:rPr>
              <a:t>How did it grow so fast you ask?  Well: sells products cheaper, unfair trade practices, child labor, slave labor, products are dangerous, ignored environment, unfair labor practices, break WTO regulations…</a:t>
            </a:r>
            <a:r>
              <a:rPr lang="en-US" altLang="en-US" sz="2200" b="1" u="sng" dirty="0">
                <a:ea typeface="ＭＳ Ｐゴシック" panose="020B0600070205080204" pitchFamily="34" charset="-128"/>
              </a:rPr>
              <a:t>basically it’s easy to industrialize and profit when there are no limits</a:t>
            </a:r>
          </a:p>
          <a:p>
            <a:r>
              <a:rPr lang="en-US" altLang="en-US" sz="2200" u="sng" dirty="0">
                <a:ea typeface="ＭＳ Ｐゴシック" panose="020B0600070205080204" pitchFamily="34" charset="-128"/>
              </a:rPr>
              <a:t>Economic Problems</a:t>
            </a:r>
            <a:r>
              <a:rPr lang="en-US" altLang="en-US" sz="2200" dirty="0">
                <a:ea typeface="ＭＳ Ｐゴシック" panose="020B0600070205080204" pitchFamily="34" charset="-128"/>
              </a:rPr>
              <a:t>:</a:t>
            </a:r>
          </a:p>
          <a:p>
            <a:pPr lvl="1"/>
            <a:r>
              <a:rPr lang="en-US" altLang="en-US" sz="2200" dirty="0">
                <a:ea typeface="ＭＳ Ｐゴシック" panose="020B0600070205080204" pitchFamily="34" charset="-128"/>
              </a:rPr>
              <a:t>No more “</a:t>
            </a:r>
            <a:r>
              <a:rPr lang="en-US" altLang="ja-JP" sz="2200" b="1" dirty="0">
                <a:ea typeface="ＭＳ Ｐゴシック" panose="020B0600070205080204" pitchFamily="34" charset="-128"/>
              </a:rPr>
              <a:t>iron rice bowl</a:t>
            </a:r>
            <a:r>
              <a:rPr lang="en-US" altLang="en-US" sz="2200" dirty="0">
                <a:ea typeface="ＭＳ Ｐゴシック" panose="020B0600070205080204" pitchFamily="34" charset="-128"/>
              </a:rPr>
              <a:t>”</a:t>
            </a:r>
            <a:r>
              <a:rPr lang="en-US" altLang="ja-JP" sz="2200" dirty="0">
                <a:ea typeface="ＭＳ Ｐゴシック" panose="020B0600070205080204" pitchFamily="34" charset="-128"/>
              </a:rPr>
              <a:t> – cradle to grave benefits</a:t>
            </a:r>
          </a:p>
          <a:p>
            <a:pPr lvl="1"/>
            <a:r>
              <a:rPr lang="en-US" altLang="en-US" sz="2200" dirty="0">
                <a:ea typeface="ＭＳ Ｐゴシック" panose="020B0600070205080204" pitchFamily="34" charset="-128"/>
              </a:rPr>
              <a:t>Unemployment</a:t>
            </a:r>
          </a:p>
          <a:p>
            <a:pPr lvl="1"/>
            <a:r>
              <a:rPr lang="en-US" altLang="en-US" sz="2200" dirty="0">
                <a:ea typeface="ＭＳ Ｐゴシック" panose="020B0600070205080204" pitchFamily="34" charset="-128"/>
              </a:rPr>
              <a:t>Inequality</a:t>
            </a:r>
          </a:p>
          <a:p>
            <a:pPr lvl="1"/>
            <a:r>
              <a:rPr lang="en-US" altLang="en-US" sz="2200" b="1" dirty="0">
                <a:ea typeface="ＭＳ Ｐゴシック" panose="020B0600070205080204" pitchFamily="34" charset="-128"/>
              </a:rPr>
              <a:t>Floating Population </a:t>
            </a:r>
            <a:r>
              <a:rPr lang="en-US" altLang="en-US" sz="2200" dirty="0">
                <a:ea typeface="ＭＳ Ｐゴシック" panose="020B0600070205080204" pitchFamily="34" charset="-128"/>
              </a:rPr>
              <a:t>– urban migration</a:t>
            </a:r>
          </a:p>
          <a:p>
            <a:pPr lvl="1"/>
            <a:r>
              <a:rPr lang="en-US" altLang="en-US" sz="2200" dirty="0">
                <a:ea typeface="ＭＳ Ｐゴシック" panose="020B0600070205080204" pitchFamily="34" charset="-128"/>
              </a:rPr>
              <a:t>The environment sucks! But they’re fixing it!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53906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Screen Shot 2017-03-14 at 2.38.55 PM.png">
            <a:extLst>
              <a:ext uri="{FF2B5EF4-FFF2-40B4-BE49-F238E27FC236}">
                <a16:creationId xmlns:a16="http://schemas.microsoft.com/office/drawing/2014/main" xmlns="" id="{93B49D23-4DDD-D34B-9114-B9FCF562A2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65101"/>
            <a:ext cx="859155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33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Screen Shot 2017-03-14 at 2.37.06 PM.png">
            <a:extLst>
              <a:ext uri="{FF2B5EF4-FFF2-40B4-BE49-F238E27FC236}">
                <a16:creationId xmlns:a16="http://schemas.microsoft.com/office/drawing/2014/main" xmlns="" id="{3B6A6FF3-8CC7-F841-A491-7C19A0B83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6" y="568326"/>
            <a:ext cx="8062913"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41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392E9961-A453-924E-A4CC-A149A55309C9}"/>
              </a:ext>
            </a:extLst>
          </p:cNvPr>
          <p:cNvSpPr>
            <a:spLocks noGrp="1" noChangeArrowheads="1"/>
          </p:cNvSpPr>
          <p:nvPr>
            <p:ph type="title"/>
          </p:nvPr>
        </p:nvSpPr>
        <p:spPr>
          <a:xfrm>
            <a:off x="1161786" y="297293"/>
            <a:ext cx="9699564" cy="950482"/>
          </a:xfrm>
        </p:spPr>
        <p:txBody>
          <a:bodyPr vert="horz" wrap="square" lIns="90000" tIns="46800" rIns="90000" bIns="46800" numCol="1" rtlCol="0" anchor="ctr" anchorCtr="1" compatLnSpc="1">
            <a:prstTxWarp prst="textNoShape">
              <a:avLst/>
            </a:prstTxWarp>
            <a:normAutofit/>
          </a:bodyPr>
          <a:lstStyle/>
          <a:p>
            <a:pPr defTabSz="457200">
              <a:spcBef>
                <a:spcPct val="20000"/>
              </a:spcBef>
              <a:tabLst>
                <a:tab pos="8229600" algn="l"/>
                <a:tab pos="9144000" algn="l"/>
                <a:tab pos="10058400" algn="l"/>
              </a:tabLst>
              <a:defRPr/>
            </a:pPr>
            <a:r>
              <a:rPr lang="en-US" sz="3200" b="1" dirty="0"/>
              <a:t>MASS MIGRATION – FLOATING POPULATION</a:t>
            </a:r>
            <a:endParaRPr lang="en-US" sz="3200" b="1" dirty="0">
              <a:effectLst>
                <a:outerShdw blurRad="38100" dist="38100" dir="2700000" algn="tl">
                  <a:srgbClr val="FFFFFF"/>
                </a:outerShdw>
              </a:effectLst>
              <a:latin typeface="Trebuchet MS" charset="0"/>
              <a:ea typeface="ＭＳ Ｐゴシック" charset="0"/>
              <a:cs typeface="ＭＳ Ｐゴシック" charset="0"/>
            </a:endParaRPr>
          </a:p>
        </p:txBody>
      </p:sp>
      <p:sp>
        <p:nvSpPr>
          <p:cNvPr id="33795" name="Rectangle 3">
            <a:extLst>
              <a:ext uri="{FF2B5EF4-FFF2-40B4-BE49-F238E27FC236}">
                <a16:creationId xmlns:a16="http://schemas.microsoft.com/office/drawing/2014/main" xmlns="" id="{286A6E89-3FF1-8E48-B764-8DB85FD171D3}"/>
              </a:ext>
            </a:extLst>
          </p:cNvPr>
          <p:cNvSpPr>
            <a:spLocks noGrp="1" noChangeArrowheads="1"/>
          </p:cNvSpPr>
          <p:nvPr>
            <p:ph type="body" idx="1"/>
          </p:nvPr>
        </p:nvSpPr>
        <p:spPr>
          <a:xfrm>
            <a:off x="918621" y="1506327"/>
            <a:ext cx="10645203" cy="4709791"/>
          </a:xfrm>
        </p:spPr>
        <p:txBody>
          <a:bodyPr vert="horz" lIns="90000" tIns="46800" rIns="90000" bIns="46800" rtlCol="0">
            <a:normAutofit/>
          </a:bodyPr>
          <a:lstStyle/>
          <a:p>
            <a:pPr defTabSz="457200">
              <a:spcBef>
                <a:spcPts val="400"/>
              </a:spcBef>
              <a:tabLst>
                <a:tab pos="8342313" algn="l"/>
                <a:tab pos="8799513" algn="l"/>
                <a:tab pos="9256713" algn="l"/>
              </a:tabLst>
              <a:defRPr/>
            </a:pPr>
            <a:r>
              <a:rPr lang="en-US" sz="3200" dirty="0">
                <a:ea typeface="ＭＳ Ｐゴシック" charset="0"/>
                <a:cs typeface="ＭＳ Ｐゴシック" charset="0"/>
              </a:rPr>
              <a:t>Market reforms opened cities to rural immigrants</a:t>
            </a:r>
          </a:p>
          <a:p>
            <a:pPr defTabSz="457200">
              <a:spcBef>
                <a:spcPts val="400"/>
              </a:spcBef>
              <a:tabLst>
                <a:tab pos="8342313" algn="l"/>
                <a:tab pos="8799513" algn="l"/>
                <a:tab pos="9256713" algn="l"/>
              </a:tabLst>
              <a:defRPr/>
            </a:pPr>
            <a:r>
              <a:rPr lang="en-US" sz="3200" dirty="0">
                <a:ea typeface="ＭＳ Ｐゴシック" charset="0"/>
                <a:cs typeface="ＭＳ Ｐゴシック" charset="0"/>
              </a:rPr>
              <a:t>MASSIVE URBANIZATION MOVEMENT</a:t>
            </a:r>
          </a:p>
          <a:p>
            <a:pPr marL="857250" lvl="1" indent="-457200" defTabSz="457200">
              <a:spcBef>
                <a:spcPts val="400"/>
              </a:spcBef>
              <a:tabLst>
                <a:tab pos="8342313" algn="l"/>
                <a:tab pos="8799513" algn="l"/>
                <a:tab pos="9256713" algn="l"/>
              </a:tabLst>
              <a:defRPr/>
            </a:pPr>
            <a:r>
              <a:rPr lang="en-US" sz="3200" b="1" dirty="0">
                <a:effectLst>
                  <a:outerShdw blurRad="38100" dist="38100" dir="2700000" algn="tl">
                    <a:srgbClr val="FFFFFF"/>
                  </a:outerShdw>
                </a:effectLst>
                <a:ea typeface="ＭＳ Ｐゴシック" charset="0"/>
              </a:rPr>
              <a:t>Floating population </a:t>
            </a:r>
            <a:r>
              <a:rPr lang="en-US" sz="3200" dirty="0">
                <a:ea typeface="ＭＳ Ｐゴシック" charset="0"/>
              </a:rPr>
              <a:t>of migrant workers is filling important role but burdening housing and social services.</a:t>
            </a:r>
          </a:p>
          <a:p>
            <a:pPr marL="857250" lvl="1" indent="-457200" defTabSz="457200">
              <a:spcBef>
                <a:spcPts val="400"/>
              </a:spcBef>
              <a:tabLst>
                <a:tab pos="8342313" algn="l"/>
                <a:tab pos="8799513" algn="l"/>
                <a:tab pos="9256713" algn="l"/>
              </a:tabLst>
              <a:defRPr/>
            </a:pPr>
            <a:r>
              <a:rPr lang="en-US" sz="3200" dirty="0">
                <a:ea typeface="ＭＳ Ｐゴシック" charset="0"/>
              </a:rPr>
              <a:t>250 million people seeking jobs in urban areas</a:t>
            </a:r>
          </a:p>
          <a:p>
            <a:pPr marL="1257300" lvl="2" indent="-457200" defTabSz="457200">
              <a:spcBef>
                <a:spcPts val="400"/>
              </a:spcBef>
              <a:tabLst>
                <a:tab pos="8342313" algn="l"/>
                <a:tab pos="8799513" algn="l"/>
                <a:tab pos="9256713" algn="l"/>
              </a:tabLst>
              <a:defRPr/>
            </a:pPr>
            <a:r>
              <a:rPr lang="en-US" sz="3200" dirty="0">
                <a:ea typeface="ＭＳ Ｐゴシック" charset="0"/>
              </a:rPr>
              <a:t>Meet low-paying jobs; substandard housing</a:t>
            </a:r>
          </a:p>
          <a:p>
            <a:pPr marL="1257300" lvl="2" indent="-457200" defTabSz="457200">
              <a:spcBef>
                <a:spcPts val="400"/>
              </a:spcBef>
              <a:tabLst>
                <a:tab pos="8342313" algn="l"/>
                <a:tab pos="8799513" algn="l"/>
                <a:tab pos="9256713" algn="l"/>
              </a:tabLst>
              <a:defRPr/>
            </a:pPr>
            <a:r>
              <a:rPr lang="en-US" sz="3200" dirty="0">
                <a:ea typeface="ＭＳ Ｐゴシック" charset="0"/>
              </a:rPr>
              <a:t>BIGGEST HUMAN MIGRATION IN HUMAN HISTORY</a:t>
            </a:r>
          </a:p>
          <a:p>
            <a:pPr defTabSz="457200">
              <a:spcBef>
                <a:spcPts val="400"/>
              </a:spcBef>
              <a:tabLst>
                <a:tab pos="8342313" algn="l"/>
                <a:tab pos="8799513" algn="l"/>
                <a:tab pos="9256713" algn="l"/>
              </a:tabLst>
              <a:defRPr/>
            </a:pPr>
            <a:r>
              <a:rPr lang="en-US" sz="3200" dirty="0">
                <a:ea typeface="ＭＳ Ｐゴシック" charset="0"/>
                <a:cs typeface="ＭＳ Ｐゴシック" charset="0"/>
              </a:rPr>
              <a:t>Reflect sharp class differences from market reform</a:t>
            </a:r>
          </a:p>
          <a:p>
            <a:pPr marL="857250" lvl="1" indent="-457200" defTabSz="457200">
              <a:spcBef>
                <a:spcPts val="400"/>
              </a:spcBef>
              <a:tabLst>
                <a:tab pos="8342313" algn="l"/>
                <a:tab pos="8799513" algn="l"/>
                <a:tab pos="9256713" algn="l"/>
              </a:tabLst>
              <a:defRPr/>
            </a:pPr>
            <a:r>
              <a:rPr lang="en-US" sz="3200" dirty="0">
                <a:ea typeface="ＭＳ Ｐゴシック" charset="0"/>
              </a:rPr>
              <a:t>Growing wealth disparity</a:t>
            </a:r>
          </a:p>
        </p:txBody>
      </p:sp>
    </p:spTree>
    <p:extLst>
      <p:ext uri="{BB962C8B-B14F-4D97-AF65-F5344CB8AC3E}">
        <p14:creationId xmlns:p14="http://schemas.microsoft.com/office/powerpoint/2010/main" val="39912958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06EBC-8AF4-F24D-9218-69A644E52A65}"/>
              </a:ext>
            </a:extLst>
          </p:cNvPr>
          <p:cNvSpPr>
            <a:spLocks noGrp="1"/>
          </p:cNvSpPr>
          <p:nvPr>
            <p:ph type="title"/>
          </p:nvPr>
        </p:nvSpPr>
        <p:spPr/>
        <p:txBody>
          <a:bodyPr/>
          <a:lstStyle/>
          <a:p>
            <a:pPr>
              <a:defRPr/>
            </a:pPr>
            <a:r>
              <a:rPr lang="en-US" b="1" dirty="0"/>
              <a:t>FACTORY OF THE WORLD</a:t>
            </a:r>
          </a:p>
        </p:txBody>
      </p:sp>
      <p:sp>
        <p:nvSpPr>
          <p:cNvPr id="67586" name="Content Placeholder 2">
            <a:extLst>
              <a:ext uri="{FF2B5EF4-FFF2-40B4-BE49-F238E27FC236}">
                <a16:creationId xmlns:a16="http://schemas.microsoft.com/office/drawing/2014/main" xmlns="" id="{B63ABE6C-5C5C-7E4F-AE46-49D509E63C9F}"/>
              </a:ext>
            </a:extLst>
          </p:cNvPr>
          <p:cNvSpPr>
            <a:spLocks noGrp="1"/>
          </p:cNvSpPr>
          <p:nvPr>
            <p:ph idx="1"/>
          </p:nvPr>
        </p:nvSpPr>
        <p:spPr>
          <a:xfrm>
            <a:off x="639994" y="1690688"/>
            <a:ext cx="11004885" cy="4389438"/>
          </a:xfrm>
        </p:spPr>
        <p:txBody>
          <a:bodyPr>
            <a:normAutofit/>
          </a:bodyPr>
          <a:lstStyle/>
          <a:p>
            <a:r>
              <a:rPr lang="en-US" altLang="en-US" sz="3200" dirty="0">
                <a:ea typeface="ＭＳ Ｐゴシック" panose="020B0600070205080204" pitchFamily="34" charset="-128"/>
              </a:rPr>
              <a:t>11-hour days, six days a week</a:t>
            </a:r>
          </a:p>
          <a:p>
            <a:r>
              <a:rPr lang="en-US" altLang="en-US" sz="3200" dirty="0">
                <a:ea typeface="ＭＳ Ｐゴシック" panose="020B0600070205080204" pitchFamily="34" charset="-128"/>
              </a:rPr>
              <a:t>Overtime can run to nearly three times the legal limit. In some factories – including one producing Happy Meal toys for McDonald’s from the new DreamWorks movie </a:t>
            </a:r>
            <a:r>
              <a:rPr lang="en-US" altLang="en-US" sz="3200" i="1" dirty="0">
                <a:ea typeface="ＭＳ Ｐゴシック" panose="020B0600070205080204" pitchFamily="34" charset="-128"/>
              </a:rPr>
              <a:t>Trolls</a:t>
            </a:r>
            <a:r>
              <a:rPr lang="en-US" altLang="en-US" sz="3200" dirty="0">
                <a:ea typeface="ＭＳ Ｐゴシック" panose="020B0600070205080204" pitchFamily="34" charset="-128"/>
              </a:rPr>
              <a:t> – that means some are on 12-hour shifts and have to work with hazardous chemicals.</a:t>
            </a:r>
          </a:p>
          <a:p>
            <a:r>
              <a:rPr lang="en-US" altLang="en-US" sz="3200" i="1" dirty="0">
                <a:ea typeface="ＭＳ Ｐゴシック" panose="020B0600070205080204" pitchFamily="34" charset="-128"/>
              </a:rPr>
              <a:t>Staff also claimed that the company offered prizes for the three most productive workers every day. The prize was a pack of paper towels.</a:t>
            </a:r>
          </a:p>
        </p:txBody>
      </p:sp>
    </p:spTree>
    <p:extLst>
      <p:ext uri="{BB962C8B-B14F-4D97-AF65-F5344CB8AC3E}">
        <p14:creationId xmlns:p14="http://schemas.microsoft.com/office/powerpoint/2010/main" val="402474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7844B-B167-B548-A05B-4F1B2C2D2EC3}"/>
              </a:ext>
            </a:extLst>
          </p:cNvPr>
          <p:cNvSpPr>
            <a:spLocks noGrp="1"/>
          </p:cNvSpPr>
          <p:nvPr>
            <p:ph type="title"/>
          </p:nvPr>
        </p:nvSpPr>
        <p:spPr>
          <a:xfrm>
            <a:off x="513347" y="365125"/>
            <a:ext cx="11320661" cy="1325563"/>
          </a:xfrm>
        </p:spPr>
        <p:txBody>
          <a:bodyPr/>
          <a:lstStyle/>
          <a:p>
            <a:pPr>
              <a:defRPr/>
            </a:pPr>
            <a:r>
              <a:rPr lang="en-US" dirty="0"/>
              <a:t>ECONOMIC SHIFT – DOMESTIC MARKET</a:t>
            </a:r>
          </a:p>
        </p:txBody>
      </p:sp>
      <p:sp>
        <p:nvSpPr>
          <p:cNvPr id="81922" name="Content Placeholder 2">
            <a:extLst>
              <a:ext uri="{FF2B5EF4-FFF2-40B4-BE49-F238E27FC236}">
                <a16:creationId xmlns:a16="http://schemas.microsoft.com/office/drawing/2014/main" xmlns="" id="{C06AFD15-A576-9947-AA3E-FEBD34C41DA8}"/>
              </a:ext>
            </a:extLst>
          </p:cNvPr>
          <p:cNvSpPr>
            <a:spLocks noGrp="1"/>
          </p:cNvSpPr>
          <p:nvPr>
            <p:ph idx="1"/>
          </p:nvPr>
        </p:nvSpPr>
        <p:spPr>
          <a:xfrm>
            <a:off x="513347" y="1690687"/>
            <a:ext cx="11320661" cy="4987925"/>
          </a:xfrm>
        </p:spPr>
        <p:txBody>
          <a:bodyPr>
            <a:noAutofit/>
          </a:bodyPr>
          <a:lstStyle/>
          <a:p>
            <a:r>
              <a:rPr lang="en-US" altLang="en-US" sz="2400" dirty="0">
                <a:ea typeface="ＭＳ Ｐゴシック" panose="020B0600070205080204" pitchFamily="34" charset="-128"/>
              </a:rPr>
              <a:t>Increased rural residents’ incomes, reduced tax burdens on middle- and low-income groups, and placed caps on senior government enterprise officials’ salaries, cut down on corruption</a:t>
            </a:r>
          </a:p>
          <a:p>
            <a:r>
              <a:rPr lang="en-US" altLang="en-US" sz="2400" dirty="0">
                <a:ea typeface="ＭＳ Ｐゴシック" panose="020B0600070205080204" pitchFamily="34" charset="-128"/>
              </a:rPr>
              <a:t>Planned urbanization – CCP invest in housing, schools, hospitals and public transportation</a:t>
            </a:r>
          </a:p>
          <a:p>
            <a:pPr lvl="1"/>
            <a:r>
              <a:rPr lang="en-US" altLang="en-US" i="1" dirty="0">
                <a:ea typeface="ＭＳ Ｐゴシック" panose="020B0600070205080204" pitchFamily="34" charset="-128"/>
              </a:rPr>
              <a:t>If there is economic instability, political instability is next – so CCP sees this as a priority</a:t>
            </a:r>
          </a:p>
          <a:p>
            <a:r>
              <a:rPr lang="en-US" altLang="en-US" sz="2400" dirty="0">
                <a:ea typeface="ＭＳ Ｐゴシック" panose="020B0600070205080204" pitchFamily="34" charset="-128"/>
              </a:rPr>
              <a:t>ultimate goal of the government’s modernization plan is to fully integrate 70 percent of the country’s population, or roughly 900 million people, into city living by 2025</a:t>
            </a:r>
          </a:p>
          <a:p>
            <a:r>
              <a:rPr lang="en-US" altLang="en-US" sz="2400" dirty="0">
                <a:ea typeface="ＭＳ Ｐゴシック" panose="020B0600070205080204" pitchFamily="34" charset="-128"/>
              </a:rPr>
              <a:t>GOAL: move away from export driven economy and more toward domestic demand</a:t>
            </a:r>
          </a:p>
          <a:p>
            <a:pPr lvl="1"/>
            <a:r>
              <a:rPr lang="en-US" altLang="en-US" dirty="0">
                <a:ea typeface="ＭＳ Ｐゴシック" panose="020B0600070205080204" pitchFamily="34" charset="-128"/>
              </a:rPr>
              <a:t>Need citizens to spend more and save less – </a:t>
            </a:r>
            <a:r>
              <a:rPr lang="en-US" altLang="en-US" dirty="0" smtClean="0">
                <a:ea typeface="ＭＳ Ｐゴシック" panose="020B0600070205080204" pitchFamily="34" charset="-128"/>
              </a:rPr>
              <a:t>Whoa!</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55334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54F81-081E-4041-89D7-9429A86CBAEB}"/>
              </a:ext>
            </a:extLst>
          </p:cNvPr>
          <p:cNvSpPr>
            <a:spLocks noGrp="1"/>
          </p:cNvSpPr>
          <p:nvPr>
            <p:ph type="title"/>
          </p:nvPr>
        </p:nvSpPr>
        <p:spPr>
          <a:xfrm>
            <a:off x="378256" y="365125"/>
            <a:ext cx="10975544" cy="1325563"/>
          </a:xfrm>
        </p:spPr>
        <p:txBody>
          <a:bodyPr/>
          <a:lstStyle/>
          <a:p>
            <a:pPr>
              <a:defRPr/>
            </a:pPr>
            <a:r>
              <a:rPr lang="en-US" dirty="0"/>
              <a:t>ENVIRONMENTAL ISSUES</a:t>
            </a:r>
          </a:p>
        </p:txBody>
      </p:sp>
      <p:sp>
        <p:nvSpPr>
          <p:cNvPr id="87042" name="Content Placeholder 2">
            <a:extLst>
              <a:ext uri="{FF2B5EF4-FFF2-40B4-BE49-F238E27FC236}">
                <a16:creationId xmlns:a16="http://schemas.microsoft.com/office/drawing/2014/main" xmlns="" id="{2CCF74EE-989B-A743-8E83-36789FAB933E}"/>
              </a:ext>
            </a:extLst>
          </p:cNvPr>
          <p:cNvSpPr>
            <a:spLocks noGrp="1"/>
          </p:cNvSpPr>
          <p:nvPr>
            <p:ph idx="1"/>
          </p:nvPr>
        </p:nvSpPr>
        <p:spPr>
          <a:xfrm>
            <a:off x="756512" y="1690688"/>
            <a:ext cx="10597288" cy="4930829"/>
          </a:xfrm>
        </p:spPr>
        <p:txBody>
          <a:bodyPr/>
          <a:lstStyle/>
          <a:p>
            <a:pPr>
              <a:lnSpc>
                <a:spcPct val="80000"/>
              </a:lnSpc>
            </a:pPr>
            <a:r>
              <a:rPr lang="en-US" altLang="en-US" b="1" u="sng" dirty="0">
                <a:solidFill>
                  <a:schemeClr val="tx1"/>
                </a:solidFill>
                <a:ea typeface="ＭＳ Ｐゴシック" panose="020B0600070205080204" pitchFamily="34" charset="-128"/>
              </a:rPr>
              <a:t>Environmental Degradation</a:t>
            </a:r>
            <a:endParaRPr lang="en-US" altLang="en-US" dirty="0">
              <a:ea typeface="ＭＳ Ｐゴシック" panose="020B0600070205080204" pitchFamily="34" charset="-128"/>
            </a:endParaRPr>
          </a:p>
          <a:p>
            <a:pPr lvl="1">
              <a:lnSpc>
                <a:spcPct val="80000"/>
              </a:lnSpc>
            </a:pPr>
            <a:r>
              <a:rPr lang="en-US" altLang="en-US" sz="2800" dirty="0">
                <a:ea typeface="ＭＳ Ｐゴシック" panose="020B0600070205080204" pitchFamily="34" charset="-128"/>
              </a:rPr>
              <a:t>30 years of economic growth w/ limited gov regulation = serious environmental damage</a:t>
            </a:r>
          </a:p>
          <a:p>
            <a:pPr lvl="2">
              <a:lnSpc>
                <a:spcPct val="80000"/>
              </a:lnSpc>
            </a:pPr>
            <a:r>
              <a:rPr lang="en-US" altLang="en-US" sz="2800" dirty="0">
                <a:ea typeface="ＭＳ Ｐゴシック" panose="020B0600070205080204" pitchFamily="34" charset="-128"/>
              </a:rPr>
              <a:t>Water and air pollution, urban sprawl, land contamination</a:t>
            </a:r>
          </a:p>
          <a:p>
            <a:pPr lvl="2">
              <a:lnSpc>
                <a:spcPct val="80000"/>
              </a:lnSpc>
            </a:pPr>
            <a:r>
              <a:rPr lang="en-US" altLang="en-US" sz="2800" dirty="0">
                <a:ea typeface="ＭＳ Ｐゴシック" panose="020B0600070205080204" pitchFamily="34" charset="-128"/>
              </a:rPr>
              <a:t>Air pollution a factor in 1.6 mil deaths/year</a:t>
            </a:r>
          </a:p>
          <a:p>
            <a:pPr lvl="1">
              <a:lnSpc>
                <a:spcPct val="80000"/>
              </a:lnSpc>
            </a:pPr>
            <a:r>
              <a:rPr lang="en-US" altLang="en-US" sz="2800" dirty="0">
                <a:ea typeface="ＭＳ Ｐゴシック" panose="020B0600070205080204" pitchFamily="34" charset="-128"/>
              </a:rPr>
              <a:t>70% of China’s rivers and lakes are badly polluted</a:t>
            </a:r>
          </a:p>
          <a:p>
            <a:pPr lvl="1">
              <a:lnSpc>
                <a:spcPct val="80000"/>
              </a:lnSpc>
            </a:pPr>
            <a:r>
              <a:rPr lang="en-US" altLang="en-US" sz="2800" dirty="0">
                <a:ea typeface="ＭＳ Ｐゴシック" panose="020B0600070205080204" pitchFamily="34" charset="-128"/>
              </a:rPr>
              <a:t>Productivity comes before health</a:t>
            </a:r>
          </a:p>
          <a:p>
            <a:pPr lvl="1">
              <a:lnSpc>
                <a:spcPct val="80000"/>
              </a:lnSpc>
            </a:pPr>
            <a:r>
              <a:rPr lang="en-US" altLang="en-US" sz="2800" dirty="0">
                <a:ea typeface="ＭＳ Ｐゴシック" panose="020B0600070205080204" pitchFamily="34" charset="-128"/>
              </a:rPr>
              <a:t>“first development, then environment”</a:t>
            </a:r>
          </a:p>
          <a:p>
            <a:pPr lvl="1">
              <a:lnSpc>
                <a:spcPct val="80000"/>
              </a:lnSpc>
            </a:pPr>
            <a:r>
              <a:rPr lang="en-US" altLang="en-US" sz="2800" dirty="0">
                <a:ea typeface="ＭＳ Ｐゴシック" panose="020B0600070205080204" pitchFamily="34" charset="-128"/>
              </a:rPr>
              <a:t>EPBs local environmental protection bureaus</a:t>
            </a:r>
          </a:p>
          <a:p>
            <a:pPr lvl="1">
              <a:lnSpc>
                <a:spcPct val="80000"/>
              </a:lnSpc>
            </a:pPr>
            <a:r>
              <a:rPr lang="en-US" altLang="en-US" sz="2800" dirty="0">
                <a:ea typeface="ＭＳ Ｐゴシック" panose="020B0600070205080204" pitchFamily="34" charset="-128"/>
              </a:rPr>
              <a:t>State Environmental Protection Agency (SEPA)</a:t>
            </a:r>
          </a:p>
          <a:p>
            <a:pPr lvl="2">
              <a:lnSpc>
                <a:spcPct val="80000"/>
              </a:lnSpc>
            </a:pPr>
            <a:r>
              <a:rPr lang="en-US" altLang="en-US" sz="2800" dirty="0">
                <a:ea typeface="ＭＳ Ｐゴシック" panose="020B0600070205080204" pitchFamily="34" charset="-128"/>
              </a:rPr>
              <a:t>Underfunded</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07270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5B7A6-9492-2649-AA4F-1FC6D1D6349C}"/>
              </a:ext>
            </a:extLst>
          </p:cNvPr>
          <p:cNvSpPr>
            <a:spLocks noGrp="1"/>
          </p:cNvSpPr>
          <p:nvPr>
            <p:ph type="title"/>
          </p:nvPr>
        </p:nvSpPr>
        <p:spPr/>
        <p:txBody>
          <a:bodyPr/>
          <a:lstStyle/>
          <a:p>
            <a:pPr>
              <a:defRPr/>
            </a:pPr>
            <a:r>
              <a:rPr lang="en-US" dirty="0"/>
              <a:t>“CANCER VILLAGES”</a:t>
            </a:r>
          </a:p>
        </p:txBody>
      </p:sp>
      <p:sp>
        <p:nvSpPr>
          <p:cNvPr id="3" name="Content Placeholder 2">
            <a:extLst>
              <a:ext uri="{FF2B5EF4-FFF2-40B4-BE49-F238E27FC236}">
                <a16:creationId xmlns:a16="http://schemas.microsoft.com/office/drawing/2014/main" xmlns="" id="{E66BF01F-3121-7448-B7C5-29288147763C}"/>
              </a:ext>
            </a:extLst>
          </p:cNvPr>
          <p:cNvSpPr>
            <a:spLocks noGrp="1"/>
          </p:cNvSpPr>
          <p:nvPr>
            <p:ph idx="1"/>
          </p:nvPr>
        </p:nvSpPr>
        <p:spPr>
          <a:xfrm>
            <a:off x="459311" y="1825625"/>
            <a:ext cx="10894489" cy="4351338"/>
          </a:xfrm>
        </p:spPr>
        <p:txBody>
          <a:bodyPr/>
          <a:lstStyle/>
          <a:p>
            <a:pPr>
              <a:defRPr/>
            </a:pPr>
            <a:r>
              <a:rPr lang="en-US" sz="3200" dirty="0"/>
              <a:t>Small communities near polluting factories</a:t>
            </a:r>
          </a:p>
          <a:p>
            <a:pPr lvl="1">
              <a:defRPr/>
            </a:pPr>
            <a:r>
              <a:rPr lang="en-US" sz="3200" dirty="0"/>
              <a:t>Every other household contains someone dying of cancer or some sort of respiratory disease</a:t>
            </a:r>
          </a:p>
          <a:p>
            <a:pPr>
              <a:defRPr/>
            </a:pPr>
            <a:r>
              <a:rPr lang="en-US" sz="3200" dirty="0"/>
              <a:t>Estimated at 460 villages</a:t>
            </a:r>
          </a:p>
          <a:p>
            <a:pPr marL="457200" lvl="1" indent="-457200">
              <a:defRPr/>
            </a:pPr>
            <a:r>
              <a:rPr lang="en-US" sz="3200" dirty="0"/>
              <a:t>300 million do not have access to safe water</a:t>
            </a:r>
          </a:p>
          <a:p>
            <a:pPr marL="457200" lvl="1" indent="-457200">
              <a:defRPr/>
            </a:pPr>
            <a:r>
              <a:rPr lang="en-US" sz="3200" dirty="0"/>
              <a:t>Cancer mortality rates have risen 80% in 30 years</a:t>
            </a:r>
          </a:p>
          <a:p>
            <a:pPr>
              <a:defRPr/>
            </a:pPr>
            <a:r>
              <a:rPr lang="en-US" sz="3200" dirty="0"/>
              <a:t>Hard to determine fault and </a:t>
            </a:r>
            <a:r>
              <a:rPr lang="en-US" sz="3200" dirty="0" err="1"/>
              <a:t>gov</a:t>
            </a:r>
            <a:r>
              <a:rPr lang="en-US" sz="3200" dirty="0"/>
              <a:t> uses denial, intimidation and silence</a:t>
            </a:r>
          </a:p>
          <a:p>
            <a:pPr>
              <a:buFont typeface="Wingdings 2" charset="0"/>
              <a:buChar char=""/>
              <a:defRPr/>
            </a:pPr>
            <a:endParaRPr lang="en-US" dirty="0"/>
          </a:p>
        </p:txBody>
      </p:sp>
    </p:spTree>
    <p:extLst>
      <p:ext uri="{BB962C8B-B14F-4D97-AF65-F5344CB8AC3E}">
        <p14:creationId xmlns:p14="http://schemas.microsoft.com/office/powerpoint/2010/main" val="68978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AC4E6-A767-9B4D-9921-52AD52ACF45E}"/>
              </a:ext>
            </a:extLst>
          </p:cNvPr>
          <p:cNvSpPr>
            <a:spLocks noGrp="1"/>
          </p:cNvSpPr>
          <p:nvPr>
            <p:ph type="title"/>
          </p:nvPr>
        </p:nvSpPr>
        <p:spPr/>
        <p:txBody>
          <a:bodyPr/>
          <a:lstStyle/>
          <a:p>
            <a:pPr>
              <a:defRPr/>
            </a:pPr>
            <a:r>
              <a:rPr lang="en-US" dirty="0"/>
              <a:t>ENVIRONMENTAL RESPONSE</a:t>
            </a:r>
          </a:p>
        </p:txBody>
      </p:sp>
      <p:sp>
        <p:nvSpPr>
          <p:cNvPr id="101378" name="Content Placeholder 2">
            <a:extLst>
              <a:ext uri="{FF2B5EF4-FFF2-40B4-BE49-F238E27FC236}">
                <a16:creationId xmlns:a16="http://schemas.microsoft.com/office/drawing/2014/main" xmlns="" id="{E3F5CC6A-7A06-8B4A-A71D-A527DE8CC28B}"/>
              </a:ext>
            </a:extLst>
          </p:cNvPr>
          <p:cNvSpPr>
            <a:spLocks noGrp="1"/>
          </p:cNvSpPr>
          <p:nvPr>
            <p:ph idx="1"/>
          </p:nvPr>
        </p:nvSpPr>
        <p:spPr>
          <a:xfrm>
            <a:off x="594402" y="1388533"/>
            <a:ext cx="11104514" cy="5334530"/>
          </a:xfrm>
        </p:spPr>
        <p:txBody>
          <a:bodyPr/>
          <a:lstStyle/>
          <a:p>
            <a:r>
              <a:rPr lang="en-US" altLang="en-US" sz="2200" dirty="0">
                <a:ea typeface="ＭＳ Ｐゴシック" panose="020B0600070205080204" pitchFamily="34" charset="-128"/>
              </a:rPr>
              <a:t>China will promote green power dispatch, giving priority, in distribution and dispatching, to renewable power generation and fossil fuel power generation of higher efficiency and lower emission levels.</a:t>
            </a:r>
          </a:p>
          <a:p>
            <a:r>
              <a:rPr lang="en-US" altLang="en-US" sz="2200" dirty="0">
                <a:ea typeface="ＭＳ Ｐゴシック" panose="020B0600070205080204" pitchFamily="34" charset="-128"/>
              </a:rPr>
              <a:t>China is already the world's largest car market, at more than 30 million vehicles sold annually. It's become the world's largest plug-in electric car market, too, at almost four time the size of the 195,000 or so plug-in vehicles sold last year in the U.S</a:t>
            </a:r>
          </a:p>
          <a:p>
            <a:r>
              <a:rPr lang="en-US" altLang="en-US" sz="2200" dirty="0">
                <a:ea typeface="ＭＳ Ｐゴシック" panose="020B0600070205080204" pitchFamily="34" charset="-128"/>
              </a:rPr>
              <a:t>Cut coal production significantly</a:t>
            </a:r>
          </a:p>
          <a:p>
            <a:r>
              <a:rPr lang="en-US" altLang="en-US" sz="2200" dirty="0">
                <a:ea typeface="ＭＳ Ｐゴシック" panose="020B0600070205080204" pitchFamily="34" charset="-128"/>
              </a:rPr>
              <a:t>China also plans to start in 2017 its national emission trading system, covering key industry sectors such as iron and steel, power generation, chemicals, building materials, paper-making, and nonferrous metals.</a:t>
            </a:r>
          </a:p>
          <a:p>
            <a:r>
              <a:rPr lang="en-US" altLang="en-US" sz="2200" dirty="0">
                <a:ea typeface="ＭＳ Ｐゴシック" panose="020B0600070205080204" pitchFamily="34" charset="-128"/>
              </a:rPr>
              <a:t>China commits to promote low-carbon buildings and transportation, with the share of green buildings reaching 50% in newly built buildings in cities and towns by 2020 and the share of public transport in motorized travel reaching 30% in big- and medium-sized cities by 2020. It will finalize next-stage fuel efficiency standards for heavy-duty vehicles in 2016 and implement them in 2019.</a:t>
            </a:r>
          </a:p>
          <a:p>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173178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a:extLst>
              <a:ext uri="{FF2B5EF4-FFF2-40B4-BE49-F238E27FC236}">
                <a16:creationId xmlns:a16="http://schemas.microsoft.com/office/drawing/2014/main" xmlns="" id="{CE29730E-7AC0-AA47-B29F-613CA320D58C}"/>
              </a:ext>
            </a:extLst>
          </p:cNvPr>
          <p:cNvSpPr>
            <a:spLocks noGrp="1" noChangeArrowheads="1"/>
          </p:cNvSpPr>
          <p:nvPr>
            <p:ph type="title" idx="4294967295"/>
          </p:nvPr>
        </p:nvSpPr>
        <p:spPr>
          <a:xfrm>
            <a:off x="1621097" y="457200"/>
            <a:ext cx="9046903" cy="838200"/>
          </a:xfrm>
        </p:spPr>
        <p:txBody>
          <a:bodyPr>
            <a:normAutofit/>
          </a:bodyPr>
          <a:lstStyle/>
          <a:p>
            <a:pPr algn="ctr">
              <a:defRPr/>
            </a:pPr>
            <a:r>
              <a:rPr lang="en-US" sz="5400" b="1" dirty="0"/>
              <a:t>PUBLIC POLICY</a:t>
            </a:r>
            <a:endParaRPr lang="en-US" sz="6000" b="1" u="sng" cap="small" dirty="0"/>
          </a:p>
        </p:txBody>
      </p:sp>
      <p:sp>
        <p:nvSpPr>
          <p:cNvPr id="105474" name="Rectangle 4">
            <a:extLst>
              <a:ext uri="{FF2B5EF4-FFF2-40B4-BE49-F238E27FC236}">
                <a16:creationId xmlns:a16="http://schemas.microsoft.com/office/drawing/2014/main" xmlns="" id="{CE25E40D-A61F-3A45-8C5F-60BCB7448F20}"/>
              </a:ext>
            </a:extLst>
          </p:cNvPr>
          <p:cNvSpPr>
            <a:spLocks noGrp="1"/>
          </p:cNvSpPr>
          <p:nvPr>
            <p:ph type="body" idx="4294967295"/>
          </p:nvPr>
        </p:nvSpPr>
        <p:spPr>
          <a:xfrm>
            <a:off x="567383" y="1540516"/>
            <a:ext cx="11239605" cy="4998398"/>
          </a:xfrm>
        </p:spPr>
        <p:txBody>
          <a:bodyPr>
            <a:normAutofit lnSpcReduction="10000"/>
          </a:bodyPr>
          <a:lstStyle/>
          <a:p>
            <a:r>
              <a:rPr lang="en-US" altLang="en-US" sz="2200" i="1" dirty="0">
                <a:ea typeface="ＭＳ Ｐゴシック" panose="020B0600070205080204" pitchFamily="34" charset="-128"/>
              </a:rPr>
              <a:t>Political corruption, rural unrest, a growing wealth gap, and severe pollution—all related to economic successes of last 20 years</a:t>
            </a:r>
          </a:p>
          <a:p>
            <a:r>
              <a:rPr lang="en-US" altLang="en-US" sz="2200" dirty="0">
                <a:ea typeface="ＭＳ Ｐゴシック" panose="020B0600070205080204" pitchFamily="34" charset="-128"/>
              </a:rPr>
              <a:t>Moral vacuum caused by rapid consumerism</a:t>
            </a:r>
          </a:p>
          <a:p>
            <a:r>
              <a:rPr lang="en-US" altLang="en-US" sz="2200" dirty="0">
                <a:ea typeface="ＭＳ Ｐゴシック" panose="020B0600070205080204" pitchFamily="34" charset="-128"/>
              </a:rPr>
              <a:t>Chinese leaders agree to be judged on their ability to foster economic growth and deliver a better material life for citizens.</a:t>
            </a:r>
          </a:p>
          <a:p>
            <a:r>
              <a:rPr lang="en-US" altLang="en-US" sz="2200" u="sng" dirty="0">
                <a:ea typeface="ＭＳ Ｐゴシック" panose="020B0600070205080204" pitchFamily="34" charset="-128"/>
              </a:rPr>
              <a:t>Social safety net gone</a:t>
            </a:r>
            <a:endParaRPr lang="en-US" altLang="en-US" sz="2200" dirty="0">
              <a:ea typeface="ＭＳ Ｐゴシック" panose="020B0600070205080204" pitchFamily="34" charset="-128"/>
            </a:endParaRPr>
          </a:p>
          <a:p>
            <a:pPr lvl="1"/>
            <a:r>
              <a:rPr lang="en-US" altLang="en-US" sz="2200" dirty="0">
                <a:ea typeface="ＭＳ Ｐゴシック" panose="020B0600070205080204" pitchFamily="34" charset="-128"/>
              </a:rPr>
              <a:t>“</a:t>
            </a:r>
            <a:r>
              <a:rPr lang="en-US" altLang="ja-JP" sz="2200" i="1" dirty="0">
                <a:ea typeface="ＭＳ Ｐゴシック" panose="020B0600070205080204" pitchFamily="34" charset="-128"/>
              </a:rPr>
              <a:t>iron rice bowl</a:t>
            </a:r>
            <a:r>
              <a:rPr lang="en-US" altLang="en-US" sz="2200" dirty="0">
                <a:ea typeface="ＭＳ Ｐゴシック" panose="020B0600070205080204" pitchFamily="34" charset="-128"/>
              </a:rPr>
              <a:t>”</a:t>
            </a:r>
            <a:r>
              <a:rPr lang="en-US" altLang="ja-JP" sz="2200" dirty="0">
                <a:ea typeface="ＭＳ Ｐゴシック" panose="020B0600070205080204" pitchFamily="34" charset="-128"/>
              </a:rPr>
              <a:t> gone</a:t>
            </a:r>
          </a:p>
          <a:p>
            <a:pPr lvl="1"/>
            <a:r>
              <a:rPr lang="en-US" altLang="en-US" sz="2200" dirty="0">
                <a:ea typeface="ＭＳ Ｐゴシック" panose="020B0600070205080204" pitchFamily="34" charset="-128"/>
              </a:rPr>
              <a:t>Full employment is no longer guaranteed</a:t>
            </a:r>
          </a:p>
          <a:p>
            <a:r>
              <a:rPr lang="en-US" altLang="en-US" sz="2200" dirty="0">
                <a:ea typeface="ＭＳ Ｐゴシック" panose="020B0600070205080204" pitchFamily="34" charset="-128"/>
              </a:rPr>
              <a:t>China is member of </a:t>
            </a:r>
            <a:r>
              <a:rPr lang="en-US" altLang="en-US" sz="2200" u="sng" dirty="0">
                <a:ea typeface="ＭＳ Ｐゴシック" panose="020B0600070205080204" pitchFamily="34" charset="-128"/>
              </a:rPr>
              <a:t>WTO</a:t>
            </a:r>
            <a:r>
              <a:rPr lang="en-US" altLang="en-US" sz="2200" dirty="0">
                <a:ea typeface="ＭＳ Ｐゴシック" panose="020B0600070205080204" pitchFamily="34" charset="-128"/>
              </a:rPr>
              <a:t>, which encourages capitalistic reforms</a:t>
            </a:r>
          </a:p>
          <a:p>
            <a:r>
              <a:rPr lang="en-US" altLang="en-US" sz="2200" dirty="0">
                <a:ea typeface="ＭＳ Ｐゴシック" panose="020B0600070205080204" pitchFamily="34" charset="-128"/>
              </a:rPr>
              <a:t>“</a:t>
            </a:r>
            <a:r>
              <a:rPr lang="en-US" altLang="ja-JP" sz="2200" u="sng" dirty="0">
                <a:ea typeface="ＭＳ Ｐゴシック" panose="020B0600070205080204" pitchFamily="34" charset="-128"/>
              </a:rPr>
              <a:t>some get rich first</a:t>
            </a:r>
            <a:r>
              <a:rPr lang="en-US" altLang="en-US" sz="2200" dirty="0">
                <a:ea typeface="ＭＳ Ｐゴシック" panose="020B0600070205080204" pitchFamily="34" charset="-128"/>
              </a:rPr>
              <a:t>”</a:t>
            </a:r>
            <a:r>
              <a:rPr lang="en-US" altLang="ja-JP" sz="2200" dirty="0">
                <a:ea typeface="ＭＳ Ｐゴシック" panose="020B0600070205080204" pitchFamily="34" charset="-128"/>
              </a:rPr>
              <a:t>, current government policy</a:t>
            </a:r>
          </a:p>
          <a:p>
            <a:r>
              <a:rPr lang="en-US" altLang="en-US" sz="2200" dirty="0">
                <a:ea typeface="ＭＳ Ｐゴシック" panose="020B0600070205080204" pitchFamily="34" charset="-128"/>
              </a:rPr>
              <a:t>wealth is becoming more visible</a:t>
            </a:r>
          </a:p>
          <a:p>
            <a:r>
              <a:rPr lang="en-US" altLang="en-US" sz="2200" dirty="0">
                <a:latin typeface="Arial" panose="020B0604020202020204" pitchFamily="34" charset="0"/>
                <a:ea typeface="ＭＳ Ｐゴシック" panose="020B0600070205080204" pitchFamily="34" charset="-128"/>
              </a:rPr>
              <a:t>Corruption is pervasive, public health poor, no social security system. </a:t>
            </a:r>
          </a:p>
          <a:p>
            <a:r>
              <a:rPr lang="en-US" altLang="en-US" sz="2200" u="sng" dirty="0">
                <a:ea typeface="ＭＳ Ｐゴシック" panose="020B0600070205080204" pitchFamily="34" charset="-128"/>
              </a:rPr>
              <a:t>Villagers rise up</a:t>
            </a:r>
            <a:r>
              <a:rPr lang="en-US" altLang="en-US" sz="2200" dirty="0">
                <a:ea typeface="ＭＳ Ｐゴシック" panose="020B0600070205080204" pitchFamily="34" charset="-128"/>
              </a:rPr>
              <a:t> against </a:t>
            </a:r>
            <a:r>
              <a:rPr lang="en-US" altLang="en-US" sz="2200" u="sng" dirty="0">
                <a:ea typeface="ＭＳ Ｐゴシック" panose="020B0600070205080204" pitchFamily="34" charset="-128"/>
              </a:rPr>
              <a:t>abuses of power</a:t>
            </a:r>
            <a:endParaRPr lang="en-US" altLang="en-US" sz="2200" dirty="0">
              <a:ea typeface="ＭＳ Ｐゴシック" panose="020B0600070205080204" pitchFamily="34" charset="-128"/>
            </a:endParaRPr>
          </a:p>
        </p:txBody>
      </p:sp>
    </p:spTree>
    <p:extLst>
      <p:ext uri="{BB962C8B-B14F-4D97-AF65-F5344CB8AC3E}">
        <p14:creationId xmlns:p14="http://schemas.microsoft.com/office/powerpoint/2010/main" val="268319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A4F53-F069-1B4B-83DF-1A3A8B9C723E}"/>
              </a:ext>
            </a:extLst>
          </p:cNvPr>
          <p:cNvSpPr>
            <a:spLocks noGrp="1"/>
          </p:cNvSpPr>
          <p:nvPr>
            <p:ph type="title"/>
          </p:nvPr>
        </p:nvSpPr>
        <p:spPr/>
        <p:txBody>
          <a:bodyPr/>
          <a:lstStyle/>
          <a:p>
            <a:pPr>
              <a:defRPr/>
            </a:pPr>
            <a:r>
              <a:rPr lang="en-US" dirty="0"/>
              <a:t>WHAT IS CHINA? PRC</a:t>
            </a:r>
          </a:p>
        </p:txBody>
      </p:sp>
      <p:sp>
        <p:nvSpPr>
          <p:cNvPr id="18434" name="Content Placeholder 2">
            <a:extLst>
              <a:ext uri="{FF2B5EF4-FFF2-40B4-BE49-F238E27FC236}">
                <a16:creationId xmlns:a16="http://schemas.microsoft.com/office/drawing/2014/main" xmlns="" id="{B772D2F8-1D24-E640-B280-7675E0A641EB}"/>
              </a:ext>
            </a:extLst>
          </p:cNvPr>
          <p:cNvSpPr>
            <a:spLocks noGrp="1"/>
          </p:cNvSpPr>
          <p:nvPr>
            <p:ph idx="1"/>
          </p:nvPr>
        </p:nvSpPr>
        <p:spPr>
          <a:xfrm>
            <a:off x="1524000" y="1295401"/>
            <a:ext cx="8991600" cy="5345113"/>
          </a:xfrm>
        </p:spPr>
        <p:txBody>
          <a:bodyPr/>
          <a:lstStyle/>
          <a:p>
            <a:pPr lvl="1"/>
            <a:r>
              <a:rPr lang="en-US" altLang="en-US" b="1" dirty="0">
                <a:ea typeface="ＭＳ Ｐゴシック" panose="020B0600070205080204" pitchFamily="34" charset="-128"/>
              </a:rPr>
              <a:t>Largest population 1.4 billion</a:t>
            </a:r>
          </a:p>
          <a:p>
            <a:pPr lvl="1"/>
            <a:r>
              <a:rPr lang="en-US" altLang="en-US" b="1" dirty="0">
                <a:ea typeface="ＭＳ Ｐゴシック" panose="020B0600070205080204" pitchFamily="34" charset="-128"/>
              </a:rPr>
              <a:t>Economic liberalization since 1979</a:t>
            </a:r>
          </a:p>
          <a:p>
            <a:pPr lvl="2"/>
            <a:r>
              <a:rPr lang="en-US" altLang="en-US" b="1" dirty="0">
                <a:ea typeface="ＭＳ Ｐゴシック" panose="020B0600070205080204" pitchFamily="34" charset="-128"/>
              </a:rPr>
              <a:t>Socialist-market economy</a:t>
            </a:r>
          </a:p>
          <a:p>
            <a:pPr lvl="2"/>
            <a:r>
              <a:rPr lang="en-US" altLang="en-US" sz="1800" b="1" dirty="0">
                <a:ea typeface="ＭＳ Ｐゴシック" panose="020B0600070205080204" pitchFamily="34" charset="-128"/>
              </a:rPr>
              <a:t>State-owned control reduced; market dictated by supply and demand; state doesn’t dictate production; private property; FDI, private entrepreneurs, stock markets, growing wealth disparity (rural vs. urban)</a:t>
            </a:r>
          </a:p>
          <a:p>
            <a:pPr lvl="2" eaLnBrk="1" hangingPunct="1">
              <a:lnSpc>
                <a:spcPct val="80000"/>
              </a:lnSpc>
            </a:pPr>
            <a:r>
              <a:rPr lang="en-US" altLang="en-US" sz="1800" b="1" dirty="0">
                <a:ea typeface="ＭＳ Ｐゴシック" panose="020B0600070205080204" pitchFamily="34" charset="-128"/>
              </a:rPr>
              <a:t>Socialist elements: limited/no private property, authoritarian regime</a:t>
            </a:r>
          </a:p>
          <a:p>
            <a:pPr lvl="1"/>
            <a:r>
              <a:rPr lang="en-US" altLang="en-US" sz="2000" b="1" dirty="0">
                <a:ea typeface="ＭＳ Ｐゴシック" panose="020B0600070205080204" pitchFamily="34" charset="-128"/>
              </a:rPr>
              <a:t>Political liberalization doesn’t exist</a:t>
            </a:r>
          </a:p>
          <a:p>
            <a:pPr lvl="2"/>
            <a:r>
              <a:rPr lang="en-US" altLang="en-US" sz="1900" b="1" dirty="0">
                <a:ea typeface="ＭＳ Ｐゴシック" panose="020B0600070205080204" pitchFamily="34" charset="-128"/>
              </a:rPr>
              <a:t>One of the world’s harshest dictatorships</a:t>
            </a:r>
          </a:p>
          <a:p>
            <a:pPr lvl="2"/>
            <a:r>
              <a:rPr lang="en-US" altLang="en-US" sz="1900" b="1" dirty="0">
                <a:ea typeface="ＭＳ Ｐゴシック" panose="020B0600070205080204" pitchFamily="34" charset="-128"/>
              </a:rPr>
              <a:t>1989 Tiananmen Square (last massive demonstration)</a:t>
            </a:r>
          </a:p>
          <a:p>
            <a:pPr lvl="2"/>
            <a:r>
              <a:rPr lang="en-US" altLang="en-US" sz="1900" b="1" dirty="0">
                <a:ea typeface="ＭＳ Ｐゴシック" panose="020B0600070205080204" pitchFamily="34" charset="-128"/>
              </a:rPr>
              <a:t>Known for crushing individual or collective action</a:t>
            </a:r>
          </a:p>
          <a:p>
            <a:r>
              <a:rPr lang="en-US" altLang="en-US" sz="2400" b="1" dirty="0">
                <a:ea typeface="ＭＳ Ｐゴシック" panose="020B0600070205080204" pitchFamily="34" charset="-128"/>
              </a:rPr>
              <a:t>CCP</a:t>
            </a:r>
            <a:r>
              <a:rPr lang="en-US" altLang="en-US" sz="2400" dirty="0">
                <a:ea typeface="ＭＳ Ｐゴシック" panose="020B0600070205080204" pitchFamily="34" charset="-128"/>
              </a:rPr>
              <a:t> = Chinese Communist Party dominates state and society NOT economy</a:t>
            </a:r>
          </a:p>
          <a:p>
            <a:pPr lvl="1"/>
            <a:r>
              <a:rPr lang="en-US" altLang="en-US" sz="2000" dirty="0">
                <a:ea typeface="ＭＳ Ｐゴシック" panose="020B0600070205080204" pitchFamily="34" charset="-128"/>
              </a:rPr>
              <a:t>Party is ABOVE THE LAW – rules w/ an iron fist</a:t>
            </a:r>
          </a:p>
        </p:txBody>
      </p:sp>
    </p:spTree>
    <p:extLst>
      <p:ext uri="{BB962C8B-B14F-4D97-AF65-F5344CB8AC3E}">
        <p14:creationId xmlns:p14="http://schemas.microsoft.com/office/powerpoint/2010/main" val="216610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6">
            <a:extLst>
              <a:ext uri="{FF2B5EF4-FFF2-40B4-BE49-F238E27FC236}">
                <a16:creationId xmlns:a16="http://schemas.microsoft.com/office/drawing/2014/main" xmlns="" id="{E8C952E1-38D3-874B-9F6E-0503E6F36AC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04988" y="457201"/>
            <a:ext cx="86868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53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18C8A-7C48-A649-9750-18EA83E6C344}"/>
              </a:ext>
            </a:extLst>
          </p:cNvPr>
          <p:cNvSpPr>
            <a:spLocks noGrp="1"/>
          </p:cNvSpPr>
          <p:nvPr>
            <p:ph type="title"/>
          </p:nvPr>
        </p:nvSpPr>
        <p:spPr>
          <a:xfrm>
            <a:off x="838200" y="0"/>
            <a:ext cx="10515600" cy="1081088"/>
          </a:xfrm>
        </p:spPr>
        <p:txBody>
          <a:bodyPr/>
          <a:lstStyle/>
          <a:p>
            <a:pPr>
              <a:defRPr/>
            </a:pPr>
            <a:r>
              <a:rPr lang="en-US" dirty="0"/>
              <a:t>POLICYMAKING INSTITUTIONS</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35012DE6-6B2D-5847-9610-62B08AD276FF}"/>
              </a:ext>
            </a:extLst>
          </p:cNvPr>
          <p:cNvSpPr>
            <a:spLocks noGrp="1"/>
          </p:cNvSpPr>
          <p:nvPr>
            <p:ph sz="quarter" idx="1"/>
          </p:nvPr>
        </p:nvSpPr>
        <p:spPr>
          <a:xfrm>
            <a:off x="459311" y="1081088"/>
            <a:ext cx="10894489" cy="5513403"/>
          </a:xfrm>
        </p:spPr>
        <p:txBody>
          <a:bodyPr>
            <a:normAutofit/>
          </a:bodyPr>
          <a:lstStyle/>
          <a:p>
            <a:pPr>
              <a:lnSpc>
                <a:spcPct val="80000"/>
              </a:lnSpc>
            </a:pPr>
            <a:r>
              <a:rPr lang="en-US" altLang="en-US" sz="2200" b="1" i="1" u="sng" dirty="0">
                <a:ea typeface="ＭＳ Ｐゴシック" panose="020B0600070205080204" pitchFamily="34" charset="-128"/>
              </a:rPr>
              <a:t>PRC government acts as the administrative agency for enacting, implementing, and enforcing CCP policy</a:t>
            </a:r>
          </a:p>
          <a:p>
            <a:pPr>
              <a:lnSpc>
                <a:spcPct val="80000"/>
              </a:lnSpc>
            </a:pPr>
            <a:r>
              <a:rPr lang="en-US" altLang="en-US" sz="2200" dirty="0">
                <a:ea typeface="ＭＳ Ｐゴシック" panose="020B0600070205080204" pitchFamily="34" charset="-128"/>
              </a:rPr>
              <a:t>Authoritarian/ Single Party Communist Rule</a:t>
            </a:r>
          </a:p>
          <a:p>
            <a:pPr lvl="1">
              <a:lnSpc>
                <a:spcPct val="80000"/>
              </a:lnSpc>
            </a:pPr>
            <a:r>
              <a:rPr lang="en-US" altLang="en-US" sz="2000" dirty="0">
                <a:ea typeface="ＭＳ Ｐゴシック" panose="020B0600070205080204" pitchFamily="34" charset="-128"/>
              </a:rPr>
              <a:t>Officially “A socialist state under the people’s democratic dictatorship”</a:t>
            </a:r>
          </a:p>
          <a:p>
            <a:pPr lvl="1">
              <a:lnSpc>
                <a:spcPct val="80000"/>
              </a:lnSpc>
            </a:pPr>
            <a:r>
              <a:rPr lang="en-US" altLang="en-US" sz="2000" b="1" dirty="0">
                <a:ea typeface="ＭＳ Ｐゴシック" panose="020B0600070205080204" pitchFamily="34" charset="-128"/>
              </a:rPr>
              <a:t>DEMOCRATIC CENTRALISM </a:t>
            </a:r>
            <a:r>
              <a:rPr lang="en-US" altLang="en-US" sz="2000" dirty="0">
                <a:ea typeface="ＭＳ Ｐゴシック" panose="020B0600070205080204" pitchFamily="34" charset="-128"/>
              </a:rPr>
              <a:t>– CCP governs in the best interest of the entire nation</a:t>
            </a:r>
          </a:p>
          <a:p>
            <a:pPr lvl="1">
              <a:lnSpc>
                <a:spcPct val="80000"/>
              </a:lnSpc>
            </a:pPr>
            <a:r>
              <a:rPr lang="en-US" altLang="en-US" sz="2000" dirty="0">
                <a:ea typeface="ＭＳ Ｐゴシック" panose="020B0600070205080204" pitchFamily="34" charset="-128"/>
              </a:rPr>
              <a:t>Preamble – “disruption of the socialist system by any organization or individual is prohibited”</a:t>
            </a:r>
          </a:p>
          <a:p>
            <a:pPr lvl="1">
              <a:lnSpc>
                <a:spcPct val="80000"/>
              </a:lnSpc>
            </a:pPr>
            <a:r>
              <a:rPr lang="en-US" altLang="en-US" sz="2000" dirty="0">
                <a:ea typeface="ＭＳ Ｐゴシック" panose="020B0600070205080204" pitchFamily="34" charset="-128"/>
              </a:rPr>
              <a:t>Guided democratic activity</a:t>
            </a:r>
          </a:p>
          <a:p>
            <a:pPr>
              <a:lnSpc>
                <a:spcPct val="80000"/>
              </a:lnSpc>
            </a:pPr>
            <a:r>
              <a:rPr lang="en-US" altLang="en-US" sz="2200" dirty="0">
                <a:ea typeface="ＭＳ Ｐゴシック" panose="020B0600070205080204" pitchFamily="34" charset="-128"/>
              </a:rPr>
              <a:t>Unitary</a:t>
            </a:r>
          </a:p>
          <a:p>
            <a:pPr>
              <a:lnSpc>
                <a:spcPct val="80000"/>
              </a:lnSpc>
            </a:pPr>
            <a:r>
              <a:rPr lang="en-US" altLang="en-US" sz="2200" dirty="0">
                <a:ea typeface="ＭＳ Ｐゴシック" panose="020B0600070205080204" pitchFamily="34" charset="-128"/>
              </a:rPr>
              <a:t>Electoral System:  N/A Controlled by CCP</a:t>
            </a:r>
          </a:p>
          <a:p>
            <a:pPr>
              <a:lnSpc>
                <a:spcPct val="80000"/>
              </a:lnSpc>
            </a:pPr>
            <a:r>
              <a:rPr lang="en-US" altLang="en-US" sz="2200" dirty="0">
                <a:ea typeface="ＭＳ Ｐゴシック" panose="020B0600070205080204" pitchFamily="34" charset="-128"/>
              </a:rPr>
              <a:t>Constitution:  Established in 1982</a:t>
            </a:r>
          </a:p>
          <a:p>
            <a:pPr>
              <a:lnSpc>
                <a:spcPct val="80000"/>
              </a:lnSpc>
            </a:pPr>
            <a:r>
              <a:rPr lang="en-US" altLang="en-US" sz="2200" dirty="0">
                <a:ea typeface="ＭＳ Ｐゴシック" panose="020B0600070205080204" pitchFamily="34" charset="-128"/>
              </a:rPr>
              <a:t>Current Head of Party and State:  President Xi Jinping </a:t>
            </a:r>
          </a:p>
          <a:p>
            <a:pPr>
              <a:lnSpc>
                <a:spcPct val="80000"/>
              </a:lnSpc>
            </a:pPr>
            <a:r>
              <a:rPr lang="en-US" altLang="en-US" sz="2200" dirty="0">
                <a:ea typeface="ＭＳ Ｐゴシック" panose="020B0600070205080204" pitchFamily="34" charset="-128"/>
              </a:rPr>
              <a:t>Head of Government:  Premier Li </a:t>
            </a:r>
            <a:r>
              <a:rPr lang="en-US" altLang="en-US" sz="2200" dirty="0" err="1">
                <a:ea typeface="ＭＳ Ｐゴシック" panose="020B0600070205080204" pitchFamily="34" charset="-128"/>
              </a:rPr>
              <a:t>Kequiang</a:t>
            </a:r>
            <a:r>
              <a:rPr lang="en-US" altLang="en-US" sz="2200" dirty="0">
                <a:ea typeface="ＭＳ Ｐゴシック" panose="020B0600070205080204" pitchFamily="34" charset="-128"/>
              </a:rPr>
              <a:t> </a:t>
            </a:r>
          </a:p>
          <a:p>
            <a:pPr lvl="1">
              <a:lnSpc>
                <a:spcPct val="80000"/>
              </a:lnSpc>
            </a:pPr>
            <a:r>
              <a:rPr lang="en-US" altLang="en-US" sz="2000" dirty="0">
                <a:ea typeface="ＭＳ Ｐゴシック" panose="020B0600070205080204" pitchFamily="34" charset="-128"/>
              </a:rPr>
              <a:t>Dual Executive (technically president and prime minister)</a:t>
            </a:r>
          </a:p>
          <a:p>
            <a:pPr>
              <a:lnSpc>
                <a:spcPct val="80000"/>
              </a:lnSpc>
            </a:pPr>
            <a:r>
              <a:rPr lang="en-US" altLang="en-US" sz="2200" dirty="0">
                <a:ea typeface="ＭＳ Ｐゴシック" panose="020B0600070205080204" pitchFamily="34" charset="-128"/>
              </a:rPr>
              <a:t>Legislature: Unicameral (Rubber Stamp…</a:t>
            </a:r>
            <a:r>
              <a:rPr lang="en-US" altLang="en-US" sz="2200" dirty="0" err="1">
                <a:ea typeface="ＭＳ Ｐゴシック" panose="020B0600070205080204" pitchFamily="34" charset="-128"/>
              </a:rPr>
              <a:t>kinda</a:t>
            </a:r>
            <a:r>
              <a:rPr lang="en-US" altLang="en-US" sz="2200" dirty="0">
                <a:ea typeface="ＭＳ Ｐゴシック" panose="020B0600070205080204" pitchFamily="34" charset="-128"/>
              </a:rPr>
              <a:t>)</a:t>
            </a:r>
          </a:p>
          <a:p>
            <a:pPr>
              <a:lnSpc>
                <a:spcPct val="80000"/>
              </a:lnSpc>
            </a:pPr>
            <a:r>
              <a:rPr lang="en-US" altLang="en-US" sz="2200" dirty="0">
                <a:ea typeface="ＭＳ Ｐゴシック" panose="020B0600070205080204" pitchFamily="34" charset="-128"/>
              </a:rPr>
              <a:t>Judiciary: Not independent, no judicial review</a:t>
            </a:r>
          </a:p>
          <a:p>
            <a:pPr>
              <a:lnSpc>
                <a:spcPct val="80000"/>
              </a:lnSpc>
            </a:pPr>
            <a:endParaRPr lang="en-US" altLang="en-US" sz="2200" dirty="0">
              <a:ea typeface="ＭＳ Ｐゴシック" panose="020B0600070205080204" pitchFamily="34" charset="-128"/>
            </a:endParaRPr>
          </a:p>
          <a:p>
            <a:pPr>
              <a:lnSpc>
                <a:spcPct val="80000"/>
              </a:lnSpc>
            </a:pPr>
            <a:endParaRPr lang="en-US" altLang="en-US" sz="2200" dirty="0">
              <a:ea typeface="ＭＳ Ｐゴシック" panose="020B0600070205080204" pitchFamily="34" charset="-128"/>
            </a:endParaRPr>
          </a:p>
        </p:txBody>
      </p:sp>
    </p:spTree>
    <p:extLst>
      <p:ext uri="{BB962C8B-B14F-4D97-AF65-F5344CB8AC3E}">
        <p14:creationId xmlns:p14="http://schemas.microsoft.com/office/powerpoint/2010/main" val="85245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3" descr="Screen Shot 2019-04-03 at 1.25.00 PM.png">
            <a:extLst>
              <a:ext uri="{FF2B5EF4-FFF2-40B4-BE49-F238E27FC236}">
                <a16:creationId xmlns:a16="http://schemas.microsoft.com/office/drawing/2014/main" xmlns="" id="{AD847D1D-082A-E145-945D-E2C7AC8FFB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812" y="195263"/>
            <a:ext cx="9350376"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219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5AC57-26A6-0A41-8CE6-29C098C98149}"/>
              </a:ext>
            </a:extLst>
          </p:cNvPr>
          <p:cNvSpPr>
            <a:spLocks noGrp="1"/>
          </p:cNvSpPr>
          <p:nvPr>
            <p:ph type="title"/>
          </p:nvPr>
        </p:nvSpPr>
        <p:spPr/>
        <p:txBody>
          <a:bodyPr/>
          <a:lstStyle/>
          <a:p>
            <a:pPr>
              <a:defRPr/>
            </a:pPr>
            <a:r>
              <a:rPr lang="en-US" dirty="0"/>
              <a:t>POLICYMAKING INSTITUTIONS: CCP</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64B49845-A4DC-D745-B8C0-D9A3932A4F36}"/>
              </a:ext>
            </a:extLst>
          </p:cNvPr>
          <p:cNvSpPr>
            <a:spLocks noGrp="1"/>
          </p:cNvSpPr>
          <p:nvPr>
            <p:ph sz="quarter" idx="1"/>
          </p:nvPr>
        </p:nvSpPr>
        <p:spPr/>
        <p:txBody>
          <a:bodyPr>
            <a:normAutofit/>
          </a:bodyPr>
          <a:lstStyle/>
          <a:p>
            <a:pPr>
              <a:lnSpc>
                <a:spcPct val="90000"/>
              </a:lnSpc>
            </a:pPr>
            <a:r>
              <a:rPr lang="en-US" altLang="en-US" sz="2700" b="1" dirty="0">
                <a:ea typeface="ＭＳ Ｐゴシック" panose="020B0600070205080204" pitchFamily="34" charset="-128"/>
              </a:rPr>
              <a:t>Democratic Centralism </a:t>
            </a:r>
          </a:p>
          <a:p>
            <a:pPr lvl="1">
              <a:lnSpc>
                <a:spcPct val="90000"/>
              </a:lnSpc>
            </a:pPr>
            <a:r>
              <a:rPr lang="en-US" altLang="en-US" dirty="0">
                <a:ea typeface="ＭＳ Ｐゴシック" panose="020B0600070205080204" pitchFamily="34" charset="-128"/>
              </a:rPr>
              <a:t>Society is best led by an elite vanguard party with a superior understanding of the Chinese people and their needs</a:t>
            </a:r>
          </a:p>
          <a:p>
            <a:pPr>
              <a:lnSpc>
                <a:spcPct val="90000"/>
              </a:lnSpc>
            </a:pPr>
            <a:r>
              <a:rPr lang="en-US" altLang="en-US" sz="2700" dirty="0">
                <a:ea typeface="ＭＳ Ｐゴシック" panose="020B0600070205080204" pitchFamily="34" charset="-128"/>
              </a:rPr>
              <a:t>Hierarchical structure</a:t>
            </a:r>
          </a:p>
          <a:p>
            <a:pPr lvl="1">
              <a:lnSpc>
                <a:spcPct val="90000"/>
              </a:lnSpc>
            </a:pPr>
            <a:r>
              <a:rPr lang="en-US" altLang="en-US" dirty="0">
                <a:ea typeface="ＭＳ Ｐゴシック" panose="020B0600070205080204" pitchFamily="34" charset="-128"/>
              </a:rPr>
              <a:t>Village/township</a:t>
            </a:r>
          </a:p>
          <a:p>
            <a:pPr lvl="1">
              <a:lnSpc>
                <a:spcPct val="90000"/>
              </a:lnSpc>
            </a:pPr>
            <a:r>
              <a:rPr lang="en-US" altLang="en-US" dirty="0">
                <a:ea typeface="ＭＳ Ｐゴシック" panose="020B0600070205080204" pitchFamily="34" charset="-128"/>
              </a:rPr>
              <a:t>County</a:t>
            </a:r>
          </a:p>
          <a:p>
            <a:pPr lvl="1">
              <a:lnSpc>
                <a:spcPct val="90000"/>
              </a:lnSpc>
            </a:pPr>
            <a:r>
              <a:rPr lang="en-US" altLang="en-US" dirty="0">
                <a:ea typeface="ＭＳ Ｐゴシック" panose="020B0600070205080204" pitchFamily="34" charset="-128"/>
              </a:rPr>
              <a:t>Province</a:t>
            </a:r>
          </a:p>
          <a:p>
            <a:pPr lvl="1">
              <a:lnSpc>
                <a:spcPct val="90000"/>
              </a:lnSpc>
            </a:pPr>
            <a:r>
              <a:rPr lang="en-US" altLang="en-US" dirty="0">
                <a:ea typeface="ＭＳ Ｐゴシック" panose="020B0600070205080204" pitchFamily="34" charset="-128"/>
              </a:rPr>
              <a:t>Nation </a:t>
            </a:r>
          </a:p>
          <a:p>
            <a:pPr>
              <a:lnSpc>
                <a:spcPct val="90000"/>
              </a:lnSpc>
            </a:pPr>
            <a:r>
              <a:rPr lang="en-US" altLang="en-US" sz="2700" dirty="0">
                <a:ea typeface="ＭＳ Ｐゴシック" panose="020B0600070205080204" pitchFamily="34" charset="-128"/>
              </a:rPr>
              <a:t>Head of the party is General Secretary/President/Head of CMC – Chinese love titles I </a:t>
            </a:r>
            <a:r>
              <a:rPr lang="en-US" altLang="en-US" sz="2700" dirty="0" smtClean="0">
                <a:ea typeface="ＭＳ Ｐゴシック" panose="020B0600070205080204" pitchFamily="34" charset="-128"/>
              </a:rPr>
              <a:t>guess</a:t>
            </a:r>
            <a:endParaRPr lang="en-US" altLang="en-US" sz="2700" dirty="0">
              <a:ea typeface="ＭＳ Ｐゴシック" panose="020B0600070205080204" pitchFamily="34" charset="-128"/>
            </a:endParaRPr>
          </a:p>
          <a:p>
            <a:pPr>
              <a:lnSpc>
                <a:spcPct val="90000"/>
              </a:lnSpc>
            </a:pPr>
            <a:endParaRPr lang="en-US" altLang="en-US" sz="2700" dirty="0">
              <a:ea typeface="ＭＳ Ｐゴシック" panose="020B0600070205080204" pitchFamily="34" charset="-128"/>
            </a:endParaRPr>
          </a:p>
          <a:p>
            <a:pPr>
              <a:lnSpc>
                <a:spcPct val="90000"/>
              </a:lnSpc>
            </a:pPr>
            <a:endParaRPr lang="en-US" altLang="en-US" sz="2700" dirty="0">
              <a:ea typeface="ＭＳ Ｐゴシック" panose="020B0600070205080204" pitchFamily="34" charset="-128"/>
            </a:endParaRPr>
          </a:p>
          <a:p>
            <a:pPr>
              <a:lnSpc>
                <a:spcPct val="90000"/>
              </a:lnSpc>
            </a:pPr>
            <a:endParaRPr lang="en-US" altLang="en-US" sz="2700" dirty="0">
              <a:ea typeface="ＭＳ Ｐゴシック" panose="020B0600070205080204" pitchFamily="34" charset="-128"/>
            </a:endParaRPr>
          </a:p>
          <a:p>
            <a:pPr>
              <a:lnSpc>
                <a:spcPct val="90000"/>
              </a:lnSpc>
            </a:pPr>
            <a:endParaRPr lang="en-US" altLang="en-US" sz="2700" dirty="0">
              <a:ea typeface="ＭＳ Ｐゴシック" panose="020B0600070205080204" pitchFamily="34" charset="-128"/>
            </a:endParaRPr>
          </a:p>
        </p:txBody>
      </p:sp>
    </p:spTree>
    <p:extLst>
      <p:ext uri="{BB962C8B-B14F-4D97-AF65-F5344CB8AC3E}">
        <p14:creationId xmlns:p14="http://schemas.microsoft.com/office/powerpoint/2010/main" val="1243318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C17E4-55B1-904D-AB53-200E8A47E6CD}"/>
              </a:ext>
            </a:extLst>
          </p:cNvPr>
          <p:cNvSpPr>
            <a:spLocks noGrp="1"/>
          </p:cNvSpPr>
          <p:nvPr>
            <p:ph type="title"/>
          </p:nvPr>
        </p:nvSpPr>
        <p:spPr/>
        <p:txBody>
          <a:bodyPr/>
          <a:lstStyle/>
          <a:p>
            <a:pPr>
              <a:defRPr/>
            </a:pPr>
            <a:r>
              <a:rPr lang="en-US" dirty="0"/>
              <a:t>POLICYMAKING INSTITUTIONS: CCP</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C3B4CFDC-3FF7-5342-9CAA-F040CAE202F2}"/>
              </a:ext>
            </a:extLst>
          </p:cNvPr>
          <p:cNvSpPr>
            <a:spLocks noGrp="1"/>
          </p:cNvSpPr>
          <p:nvPr>
            <p:ph sz="quarter" idx="1"/>
          </p:nvPr>
        </p:nvSpPr>
        <p:spPr>
          <a:xfrm>
            <a:off x="486329" y="1918888"/>
            <a:ext cx="11266624" cy="4702629"/>
          </a:xfrm>
        </p:spPr>
        <p:txBody>
          <a:bodyPr>
            <a:normAutofit lnSpcReduction="10000"/>
          </a:bodyPr>
          <a:lstStyle/>
          <a:p>
            <a:pPr>
              <a:defRPr/>
            </a:pPr>
            <a:r>
              <a:rPr lang="en-US" b="1" dirty="0"/>
              <a:t>National </a:t>
            </a:r>
            <a:r>
              <a:rPr lang="en-US" b="1" u="sng" dirty="0"/>
              <a:t>Party</a:t>
            </a:r>
            <a:r>
              <a:rPr lang="en-US" b="1" dirty="0"/>
              <a:t> Congress</a:t>
            </a:r>
          </a:p>
          <a:p>
            <a:pPr lvl="1">
              <a:defRPr/>
            </a:pPr>
            <a:r>
              <a:rPr lang="en-US" dirty="0"/>
              <a:t>More than 2000 delegates</a:t>
            </a:r>
          </a:p>
          <a:p>
            <a:pPr lvl="1">
              <a:defRPr/>
            </a:pPr>
            <a:r>
              <a:rPr lang="en-US" dirty="0"/>
              <a:t>Meets every 5 years</a:t>
            </a:r>
          </a:p>
          <a:p>
            <a:pPr lvl="1">
              <a:defRPr/>
            </a:pPr>
            <a:r>
              <a:rPr lang="en-US" dirty="0"/>
              <a:t>Rubberstamps decisions made by party leaders</a:t>
            </a:r>
          </a:p>
          <a:p>
            <a:pPr lvl="1">
              <a:defRPr/>
            </a:pPr>
            <a:r>
              <a:rPr lang="en-US" dirty="0"/>
              <a:t>Elects members of Central Committee</a:t>
            </a:r>
          </a:p>
          <a:p>
            <a:pPr>
              <a:defRPr/>
            </a:pPr>
            <a:r>
              <a:rPr lang="en-US" b="1" dirty="0"/>
              <a:t>Central Committee</a:t>
            </a:r>
          </a:p>
          <a:p>
            <a:pPr lvl="1">
              <a:defRPr/>
            </a:pPr>
            <a:r>
              <a:rPr lang="en-US" dirty="0"/>
              <a:t>About 340 members</a:t>
            </a:r>
          </a:p>
          <a:p>
            <a:pPr lvl="2">
              <a:defRPr/>
            </a:pPr>
            <a:r>
              <a:rPr lang="en-US" sz="2800" dirty="0"/>
              <a:t>Elected for 5 year term by National Party Congress</a:t>
            </a:r>
          </a:p>
          <a:p>
            <a:pPr lvl="2">
              <a:defRPr/>
            </a:pPr>
            <a:r>
              <a:rPr lang="en-US" sz="2800" i="1" dirty="0"/>
              <a:t>Secret</a:t>
            </a:r>
            <a:r>
              <a:rPr lang="en-US" sz="2800" dirty="0"/>
              <a:t> ballot/candidates limited</a:t>
            </a:r>
          </a:p>
          <a:p>
            <a:pPr lvl="1">
              <a:defRPr/>
            </a:pPr>
            <a:r>
              <a:rPr lang="en-US" dirty="0"/>
              <a:t>Meets annually (plenums)</a:t>
            </a:r>
          </a:p>
          <a:p>
            <a:pPr lvl="1">
              <a:defRPr/>
            </a:pPr>
            <a:r>
              <a:rPr lang="en-US" dirty="0"/>
              <a:t>Carries out business of National Party Congress between sessions</a:t>
            </a:r>
          </a:p>
          <a:p>
            <a:pPr lvl="1">
              <a:defRPr/>
            </a:pPr>
            <a:r>
              <a:rPr lang="en-US" dirty="0"/>
              <a:t>Not as rubber </a:t>
            </a:r>
            <a:r>
              <a:rPr lang="en-US" dirty="0" err="1" smtClean="0"/>
              <a:t>stampy</a:t>
            </a:r>
            <a:endParaRPr lang="en-US" dirty="0"/>
          </a:p>
          <a:p>
            <a:pPr>
              <a:buFont typeface="Wingdings 2" charset="0"/>
              <a:buChar char=""/>
              <a:defRPr/>
            </a:pPr>
            <a:endParaRPr lang="en-US" dirty="0"/>
          </a:p>
          <a:p>
            <a:pPr>
              <a:buFont typeface="Wingdings 2" charset="0"/>
              <a:buChar char=""/>
              <a:defRPr/>
            </a:pPr>
            <a:endParaRPr lang="en-US" dirty="0"/>
          </a:p>
          <a:p>
            <a:pPr>
              <a:buFont typeface="Wingdings 2" charset="0"/>
              <a:buChar char=""/>
              <a:defRPr/>
            </a:pPr>
            <a:endParaRPr lang="en-US" dirty="0"/>
          </a:p>
        </p:txBody>
      </p:sp>
    </p:spTree>
    <p:extLst>
      <p:ext uri="{BB962C8B-B14F-4D97-AF65-F5344CB8AC3E}">
        <p14:creationId xmlns:p14="http://schemas.microsoft.com/office/powerpoint/2010/main" val="3104070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B51AB-72B6-B64C-9537-3A34B79A7C38}"/>
              </a:ext>
            </a:extLst>
          </p:cNvPr>
          <p:cNvSpPr>
            <a:spLocks noGrp="1"/>
          </p:cNvSpPr>
          <p:nvPr>
            <p:ph type="title"/>
          </p:nvPr>
        </p:nvSpPr>
        <p:spPr>
          <a:xfrm>
            <a:off x="838200" y="365125"/>
            <a:ext cx="10515600" cy="930275"/>
          </a:xfrm>
        </p:spPr>
        <p:txBody>
          <a:bodyPr/>
          <a:lstStyle/>
          <a:p>
            <a:pPr>
              <a:defRPr/>
            </a:pPr>
            <a:r>
              <a:rPr lang="en-US" dirty="0"/>
              <a:t>POLICYMAKING INSTITUTIONS: CCP</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EC093D81-52A6-1147-871D-C41927D64520}"/>
              </a:ext>
            </a:extLst>
          </p:cNvPr>
          <p:cNvSpPr>
            <a:spLocks noGrp="1"/>
          </p:cNvSpPr>
          <p:nvPr>
            <p:ph sz="quarter" idx="1"/>
          </p:nvPr>
        </p:nvSpPr>
        <p:spPr>
          <a:xfrm>
            <a:off x="567384" y="1295400"/>
            <a:ext cx="11104514" cy="5245037"/>
          </a:xfrm>
        </p:spPr>
        <p:txBody>
          <a:bodyPr/>
          <a:lstStyle/>
          <a:p>
            <a:pPr>
              <a:lnSpc>
                <a:spcPct val="80000"/>
              </a:lnSpc>
            </a:pPr>
            <a:r>
              <a:rPr lang="en-US" altLang="en-US" sz="3000" b="1" dirty="0">
                <a:ea typeface="ＭＳ Ｐゴシック" panose="020B0600070205080204" pitchFamily="34" charset="-128"/>
              </a:rPr>
              <a:t>Politburo</a:t>
            </a:r>
          </a:p>
          <a:p>
            <a:pPr lvl="1">
              <a:lnSpc>
                <a:spcPct val="80000"/>
              </a:lnSpc>
            </a:pPr>
            <a:r>
              <a:rPr lang="en-US" altLang="en-US" sz="2600" dirty="0">
                <a:ea typeface="ＭＳ Ｐゴシック" panose="020B0600070205080204" pitchFamily="34" charset="-128"/>
              </a:rPr>
              <a:t>Chosen by Central Committee</a:t>
            </a:r>
          </a:p>
          <a:p>
            <a:pPr lvl="1">
              <a:lnSpc>
                <a:spcPct val="80000"/>
              </a:lnSpc>
            </a:pPr>
            <a:r>
              <a:rPr lang="en-US" altLang="en-US" sz="2600" dirty="0">
                <a:ea typeface="ＭＳ Ｐゴシック" panose="020B0600070205080204" pitchFamily="34" charset="-128"/>
              </a:rPr>
              <a:t>Dictates government policies</a:t>
            </a:r>
          </a:p>
          <a:p>
            <a:pPr lvl="1">
              <a:lnSpc>
                <a:spcPct val="80000"/>
              </a:lnSpc>
            </a:pPr>
            <a:r>
              <a:rPr lang="en-US" altLang="en-US" sz="2600" dirty="0">
                <a:ea typeface="ＭＳ Ｐゴシック" panose="020B0600070205080204" pitchFamily="34" charset="-128"/>
              </a:rPr>
              <a:t>Meets in </a:t>
            </a:r>
            <a:r>
              <a:rPr lang="en-US" altLang="en-US" sz="2600" b="1" i="1" dirty="0">
                <a:ea typeface="ＭＳ Ｐゴシック" panose="020B0600070205080204" pitchFamily="34" charset="-128"/>
              </a:rPr>
              <a:t>secret</a:t>
            </a:r>
          </a:p>
          <a:p>
            <a:pPr lvl="1">
              <a:lnSpc>
                <a:spcPct val="80000"/>
              </a:lnSpc>
            </a:pPr>
            <a:r>
              <a:rPr lang="en-US" altLang="en-US" sz="2600" dirty="0">
                <a:ea typeface="ＭＳ Ｐゴシック" panose="020B0600070205080204" pitchFamily="34" charset="-128"/>
              </a:rPr>
              <a:t>Politburo – about 24 members</a:t>
            </a:r>
          </a:p>
          <a:p>
            <a:pPr>
              <a:lnSpc>
                <a:spcPct val="80000"/>
              </a:lnSpc>
            </a:pPr>
            <a:r>
              <a:rPr lang="en-US" altLang="en-US" sz="3000" b="1" dirty="0">
                <a:ea typeface="ＭＳ Ｐゴシック" panose="020B0600070205080204" pitchFamily="34" charset="-128"/>
              </a:rPr>
              <a:t>Standing </a:t>
            </a:r>
            <a:r>
              <a:rPr lang="en-US" altLang="en-US" sz="3000" b="1" dirty="0" smtClean="0">
                <a:ea typeface="ＭＳ Ｐゴシック" panose="020B0600070205080204" pitchFamily="34" charset="-128"/>
              </a:rPr>
              <a:t>Committee of the Politburo</a:t>
            </a:r>
            <a:endParaRPr lang="en-US" altLang="en-US" sz="3000" b="1" dirty="0">
              <a:ea typeface="ＭＳ Ｐゴシック" panose="020B0600070205080204" pitchFamily="34" charset="-128"/>
            </a:endParaRPr>
          </a:p>
          <a:p>
            <a:pPr lvl="1">
              <a:lnSpc>
                <a:spcPct val="80000"/>
              </a:lnSpc>
            </a:pPr>
            <a:r>
              <a:rPr lang="en-US" altLang="en-US" sz="2600" i="1" u="sng" dirty="0">
                <a:ea typeface="ＭＳ Ｐゴシック" panose="020B0600070205080204" pitchFamily="34" charset="-128"/>
              </a:rPr>
              <a:t>Most powerful political organization in China!</a:t>
            </a:r>
          </a:p>
          <a:p>
            <a:pPr lvl="1">
              <a:lnSpc>
                <a:spcPct val="80000"/>
              </a:lnSpc>
            </a:pPr>
            <a:r>
              <a:rPr lang="en-US" altLang="en-US" sz="2600" dirty="0">
                <a:ea typeface="ＭＳ Ｐゴシック" panose="020B0600070205080204" pitchFamily="34" charset="-128"/>
              </a:rPr>
              <a:t>Elite of the elite (about 7-9 members), chosen by Politburo</a:t>
            </a:r>
          </a:p>
          <a:p>
            <a:pPr>
              <a:lnSpc>
                <a:spcPct val="80000"/>
              </a:lnSpc>
            </a:pPr>
            <a:r>
              <a:rPr lang="en-US" altLang="en-US" sz="3000" b="1" dirty="0">
                <a:ea typeface="ＭＳ Ｐゴシック" panose="020B0600070205080204" pitchFamily="34" charset="-128"/>
              </a:rPr>
              <a:t>General Secretary </a:t>
            </a:r>
            <a:r>
              <a:rPr lang="en-US" altLang="en-US" sz="3000" dirty="0">
                <a:ea typeface="ＭＳ Ｐゴシック" panose="020B0600070205080204" pitchFamily="34" charset="-128"/>
              </a:rPr>
              <a:t>is chosen from the Standing Committee</a:t>
            </a:r>
          </a:p>
          <a:p>
            <a:pPr lvl="1">
              <a:lnSpc>
                <a:spcPct val="80000"/>
              </a:lnSpc>
            </a:pPr>
            <a:r>
              <a:rPr lang="en-US" altLang="en-US" sz="2600" dirty="0">
                <a:ea typeface="ＭＳ Ｐゴシック" panose="020B0600070205080204" pitchFamily="34" charset="-128"/>
              </a:rPr>
              <a:t>Head of the CCP</a:t>
            </a:r>
          </a:p>
          <a:p>
            <a:pPr lvl="1">
              <a:lnSpc>
                <a:spcPct val="80000"/>
              </a:lnSpc>
            </a:pPr>
            <a:r>
              <a:rPr lang="en-US" altLang="en-US" sz="2600" dirty="0">
                <a:ea typeface="ＭＳ Ｐゴシック" panose="020B0600070205080204" pitchFamily="34" charset="-128"/>
              </a:rPr>
              <a:t>Recent Secretaries have been educated (</a:t>
            </a:r>
            <a:r>
              <a:rPr lang="en-US" altLang="en-US" sz="2600" b="1" dirty="0">
                <a:ea typeface="ＭＳ Ｐゴシック" panose="020B0600070205080204" pitchFamily="34" charset="-128"/>
              </a:rPr>
              <a:t>technocrats</a:t>
            </a:r>
            <a:r>
              <a:rPr lang="en-US" altLang="en-US" sz="2600" dirty="0">
                <a:ea typeface="ＭＳ Ｐゴシック" panose="020B0600070205080204" pitchFamily="34" charset="-128"/>
              </a:rPr>
              <a:t>)</a:t>
            </a:r>
          </a:p>
          <a:p>
            <a:pPr>
              <a:lnSpc>
                <a:spcPct val="80000"/>
              </a:lnSpc>
            </a:pPr>
            <a:endParaRPr lang="en-US" altLang="en-US" sz="3000" dirty="0">
              <a:ea typeface="ＭＳ Ｐゴシック" panose="020B0600070205080204" pitchFamily="34" charset="-128"/>
            </a:endParaRPr>
          </a:p>
          <a:p>
            <a:pPr>
              <a:lnSpc>
                <a:spcPct val="80000"/>
              </a:lnSpc>
            </a:pPr>
            <a:endParaRPr lang="en-US" altLang="en-US" sz="3000" dirty="0">
              <a:ea typeface="ＭＳ Ｐゴシック" panose="020B0600070205080204" pitchFamily="34" charset="-128"/>
            </a:endParaRPr>
          </a:p>
          <a:p>
            <a:pPr>
              <a:lnSpc>
                <a:spcPct val="80000"/>
              </a:lnSpc>
            </a:pPr>
            <a:endParaRPr lang="en-US" altLang="en-US" sz="3000" dirty="0">
              <a:ea typeface="ＭＳ Ｐゴシック" panose="020B0600070205080204" pitchFamily="34" charset="-128"/>
            </a:endParaRPr>
          </a:p>
        </p:txBody>
      </p:sp>
    </p:spTree>
    <p:extLst>
      <p:ext uri="{BB962C8B-B14F-4D97-AF65-F5344CB8AC3E}">
        <p14:creationId xmlns:p14="http://schemas.microsoft.com/office/powerpoint/2010/main" val="593346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2785F-4510-494E-993A-D82AD88F4EE2}"/>
              </a:ext>
            </a:extLst>
          </p:cNvPr>
          <p:cNvSpPr>
            <a:spLocks noGrp="1"/>
          </p:cNvSpPr>
          <p:nvPr>
            <p:ph type="title"/>
          </p:nvPr>
        </p:nvSpPr>
        <p:spPr/>
        <p:txBody>
          <a:bodyPr/>
          <a:lstStyle/>
          <a:p>
            <a:pPr>
              <a:defRPr/>
            </a:pPr>
            <a:r>
              <a:rPr lang="en-US" dirty="0"/>
              <a:t>POLICYMAKING INSTITUTIONS</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C9FDDAA3-B525-5A44-A158-88C2D7D14774}"/>
              </a:ext>
            </a:extLst>
          </p:cNvPr>
          <p:cNvSpPr>
            <a:spLocks noGrp="1"/>
          </p:cNvSpPr>
          <p:nvPr>
            <p:ph sz="quarter" idx="1"/>
          </p:nvPr>
        </p:nvSpPr>
        <p:spPr>
          <a:xfrm>
            <a:off x="648439" y="1554164"/>
            <a:ext cx="10705361" cy="4688981"/>
          </a:xfrm>
        </p:spPr>
        <p:txBody>
          <a:bodyPr/>
          <a:lstStyle/>
          <a:p>
            <a:pPr>
              <a:lnSpc>
                <a:spcPct val="80000"/>
              </a:lnSpc>
            </a:pPr>
            <a:r>
              <a:rPr lang="en-US" altLang="en-US" sz="3000" dirty="0">
                <a:ea typeface="ＭＳ Ｐゴシック" panose="020B0600070205080204" pitchFamily="34" charset="-128"/>
              </a:rPr>
              <a:t>3 branches BUT all </a:t>
            </a:r>
            <a:r>
              <a:rPr lang="en-US" altLang="en-US" sz="3000" dirty="0" smtClean="0">
                <a:ea typeface="ＭＳ Ｐゴシック" panose="020B0600070205080204" pitchFamily="34" charset="-128"/>
              </a:rPr>
              <a:t>branches controlled </a:t>
            </a:r>
            <a:r>
              <a:rPr lang="en-US" altLang="en-US" sz="3000" dirty="0">
                <a:ea typeface="ＭＳ Ｐゴシック" panose="020B0600070205080204" pitchFamily="34" charset="-128"/>
              </a:rPr>
              <a:t>by party</a:t>
            </a:r>
          </a:p>
          <a:p>
            <a:pPr lvl="1">
              <a:lnSpc>
                <a:spcPct val="80000"/>
              </a:lnSpc>
            </a:pPr>
            <a:r>
              <a:rPr lang="en-US" altLang="en-US" sz="2600" dirty="0">
                <a:ea typeface="ＭＳ Ｐゴシック" panose="020B0600070205080204" pitchFamily="34" charset="-128"/>
              </a:rPr>
              <a:t>Not independent</a:t>
            </a:r>
          </a:p>
          <a:p>
            <a:pPr lvl="1">
              <a:lnSpc>
                <a:spcPct val="80000"/>
              </a:lnSpc>
            </a:pPr>
            <a:r>
              <a:rPr lang="en-US" altLang="en-US" sz="2600" dirty="0">
                <a:ea typeface="ＭＳ Ｐゴシック" panose="020B0600070205080204" pitchFamily="34" charset="-128"/>
              </a:rPr>
              <a:t>No checks/balances</a:t>
            </a:r>
          </a:p>
          <a:p>
            <a:pPr>
              <a:lnSpc>
                <a:spcPct val="80000"/>
              </a:lnSpc>
            </a:pPr>
            <a:r>
              <a:rPr lang="en-US" altLang="en-US" sz="3000" b="1" dirty="0">
                <a:ea typeface="ＭＳ Ｐゴシック" panose="020B0600070205080204" pitchFamily="34" charset="-128"/>
              </a:rPr>
              <a:t>National </a:t>
            </a:r>
            <a:r>
              <a:rPr lang="en-US" altLang="en-US" sz="3000" b="1" u="sng" dirty="0">
                <a:ea typeface="ＭＳ Ｐゴシック" panose="020B0600070205080204" pitchFamily="34" charset="-128"/>
              </a:rPr>
              <a:t>People’s</a:t>
            </a:r>
            <a:r>
              <a:rPr lang="en-US" altLang="en-US" sz="3000" b="1" dirty="0">
                <a:ea typeface="ＭＳ Ｐゴシック" panose="020B0600070205080204" pitchFamily="34" charset="-128"/>
              </a:rPr>
              <a:t> Congress</a:t>
            </a:r>
          </a:p>
          <a:p>
            <a:pPr lvl="1">
              <a:lnSpc>
                <a:spcPct val="80000"/>
              </a:lnSpc>
            </a:pPr>
            <a:r>
              <a:rPr lang="en-US" altLang="en-US" sz="2600" dirty="0">
                <a:ea typeface="ＭＳ Ｐゴシック" panose="020B0600070205080204" pitchFamily="34" charset="-128"/>
              </a:rPr>
              <a:t>“Formal” authority of government to rule on people’s behalf</a:t>
            </a:r>
          </a:p>
          <a:p>
            <a:pPr lvl="1">
              <a:lnSpc>
                <a:spcPct val="80000"/>
              </a:lnSpc>
            </a:pPr>
            <a:r>
              <a:rPr lang="en-US" altLang="en-US" sz="2600" dirty="0">
                <a:ea typeface="ＭＳ Ｐゴシック" panose="020B0600070205080204" pitchFamily="34" charset="-128"/>
              </a:rPr>
              <a:t>Meets once a year in March for two weeks</a:t>
            </a:r>
          </a:p>
          <a:p>
            <a:pPr lvl="1">
              <a:lnSpc>
                <a:spcPct val="80000"/>
              </a:lnSpc>
            </a:pPr>
            <a:r>
              <a:rPr lang="en-US" altLang="en-US" sz="2600" dirty="0">
                <a:ea typeface="ＭＳ Ｐゴシック" panose="020B0600070205080204" pitchFamily="34" charset="-128"/>
              </a:rPr>
              <a:t>3,000 members – “deputies”, 5 year terms</a:t>
            </a:r>
          </a:p>
          <a:p>
            <a:pPr lvl="1">
              <a:lnSpc>
                <a:spcPct val="80000"/>
              </a:lnSpc>
            </a:pPr>
            <a:r>
              <a:rPr lang="en-US" altLang="en-US" sz="2600" dirty="0">
                <a:ea typeface="ＭＳ Ｐゴシック" panose="020B0600070205080204" pitchFamily="34" charset="-128"/>
              </a:rPr>
              <a:t>Chosen from lower people’s congresses</a:t>
            </a:r>
          </a:p>
          <a:p>
            <a:pPr lvl="1">
              <a:lnSpc>
                <a:spcPct val="80000"/>
              </a:lnSpc>
            </a:pPr>
            <a:r>
              <a:rPr lang="en-US" altLang="en-US" sz="2600" dirty="0">
                <a:ea typeface="ＭＳ Ｐゴシック" panose="020B0600070205080204" pitchFamily="34" charset="-128"/>
              </a:rPr>
              <a:t>“Chooses” President/VP – but only </a:t>
            </a:r>
            <a:r>
              <a:rPr lang="en-US" altLang="en-US" sz="2600" u="sng" dirty="0">
                <a:ea typeface="ＭＳ Ｐゴシック" panose="020B0600070205080204" pitchFamily="34" charset="-128"/>
              </a:rPr>
              <a:t>one candidate</a:t>
            </a:r>
            <a:r>
              <a:rPr lang="en-US" altLang="en-US" sz="2600" dirty="0">
                <a:ea typeface="ＭＳ Ｐゴシック" panose="020B0600070205080204" pitchFamily="34" charset="-128"/>
              </a:rPr>
              <a:t> for each </a:t>
            </a:r>
          </a:p>
          <a:p>
            <a:pPr lvl="1">
              <a:lnSpc>
                <a:spcPct val="80000"/>
              </a:lnSpc>
            </a:pPr>
            <a:r>
              <a:rPr lang="en-US" altLang="en-US" sz="2600" dirty="0">
                <a:ea typeface="ＭＳ Ｐゴシック" panose="020B0600070205080204" pitchFamily="34" charset="-128"/>
              </a:rPr>
              <a:t>Has little power, but announces Politburo’s policies</a:t>
            </a:r>
          </a:p>
          <a:p>
            <a:pPr>
              <a:lnSpc>
                <a:spcPct val="80000"/>
              </a:lnSpc>
            </a:pPr>
            <a:endParaRPr lang="en-US" altLang="en-US" sz="3000" dirty="0">
              <a:ea typeface="ＭＳ Ｐゴシック" panose="020B0600070205080204" pitchFamily="34" charset="-128"/>
            </a:endParaRPr>
          </a:p>
          <a:p>
            <a:pPr>
              <a:lnSpc>
                <a:spcPct val="80000"/>
              </a:lnSpc>
            </a:pPr>
            <a:endParaRPr lang="en-US" altLang="en-US" sz="3000" dirty="0">
              <a:ea typeface="ＭＳ Ｐゴシック" panose="020B0600070205080204" pitchFamily="34" charset="-128"/>
            </a:endParaRPr>
          </a:p>
          <a:p>
            <a:pPr>
              <a:lnSpc>
                <a:spcPct val="80000"/>
              </a:lnSpc>
            </a:pPr>
            <a:endParaRPr lang="en-US" altLang="en-US" sz="3000" dirty="0">
              <a:ea typeface="ＭＳ Ｐゴシック" panose="020B0600070205080204" pitchFamily="34" charset="-128"/>
            </a:endParaRPr>
          </a:p>
        </p:txBody>
      </p:sp>
    </p:spTree>
    <p:extLst>
      <p:ext uri="{BB962C8B-B14F-4D97-AF65-F5344CB8AC3E}">
        <p14:creationId xmlns:p14="http://schemas.microsoft.com/office/powerpoint/2010/main" val="3739686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4C974-89D7-F240-AFCD-BB83D8A18238}"/>
              </a:ext>
            </a:extLst>
          </p:cNvPr>
          <p:cNvSpPr>
            <a:spLocks noGrp="1"/>
          </p:cNvSpPr>
          <p:nvPr>
            <p:ph type="title"/>
          </p:nvPr>
        </p:nvSpPr>
        <p:spPr>
          <a:xfrm>
            <a:off x="270183" y="365125"/>
            <a:ext cx="11590843" cy="1325563"/>
          </a:xfrm>
        </p:spPr>
        <p:txBody>
          <a:bodyPr>
            <a:normAutofit/>
          </a:bodyPr>
          <a:lstStyle/>
          <a:p>
            <a:pPr>
              <a:defRPr/>
            </a:pPr>
            <a:r>
              <a:rPr lang="en-US" sz="4000" dirty="0"/>
              <a:t>POLICYMAKING INSTITUTIONS: LEGISLATURE</a:t>
            </a:r>
          </a:p>
        </p:txBody>
      </p:sp>
      <p:sp>
        <p:nvSpPr>
          <p:cNvPr id="123906" name="Content Placeholder 2">
            <a:extLst>
              <a:ext uri="{FF2B5EF4-FFF2-40B4-BE49-F238E27FC236}">
                <a16:creationId xmlns:a16="http://schemas.microsoft.com/office/drawing/2014/main" xmlns="" id="{05379FC2-7820-3D4F-9903-9E04FF5CE1DF}"/>
              </a:ext>
            </a:extLst>
          </p:cNvPr>
          <p:cNvSpPr>
            <a:spLocks noGrp="1"/>
          </p:cNvSpPr>
          <p:nvPr>
            <p:ph idx="1"/>
          </p:nvPr>
        </p:nvSpPr>
        <p:spPr>
          <a:xfrm>
            <a:off x="270183" y="1486464"/>
            <a:ext cx="11590843" cy="5108028"/>
          </a:xfrm>
        </p:spPr>
        <p:txBody>
          <a:bodyPr>
            <a:normAutofit/>
          </a:bodyPr>
          <a:lstStyle/>
          <a:p>
            <a:r>
              <a:rPr lang="en-US" altLang="en-US" sz="2200" dirty="0">
                <a:ea typeface="ＭＳ Ｐゴシック" panose="020B0600070205080204" pitchFamily="34" charset="-128"/>
              </a:rPr>
              <a:t>National People’s Congress</a:t>
            </a:r>
            <a:r>
              <a:rPr lang="is-IS" altLang="en-US" sz="2200" dirty="0">
                <a:ea typeface="ＭＳ Ｐゴシック" panose="020B0600070205080204" pitchFamily="34" charset="-128"/>
              </a:rPr>
              <a:t>…technically a Parliament</a:t>
            </a:r>
            <a:endParaRPr lang="en-US" altLang="en-US" sz="2200" dirty="0">
              <a:ea typeface="ＭＳ Ｐゴシック" panose="020B0600070205080204" pitchFamily="34" charset="-128"/>
            </a:endParaRPr>
          </a:p>
          <a:p>
            <a:r>
              <a:rPr lang="en-US" altLang="en-US" sz="2200" dirty="0">
                <a:ea typeface="ＭＳ Ｐゴシック" panose="020B0600070205080204" pitchFamily="34" charset="-128"/>
              </a:rPr>
              <a:t>Unicameral</a:t>
            </a:r>
          </a:p>
          <a:p>
            <a:r>
              <a:rPr lang="en-US" altLang="en-US" sz="2200" dirty="0">
                <a:ea typeface="ＭＳ Ｐゴシック" panose="020B0600070205080204" pitchFamily="34" charset="-128"/>
              </a:rPr>
              <a:t>“The highest organ of state power”</a:t>
            </a:r>
          </a:p>
          <a:p>
            <a:r>
              <a:rPr lang="en-US" altLang="en-US" sz="2200" dirty="0">
                <a:ea typeface="ＭＳ Ｐゴシック" panose="020B0600070205080204" pitchFamily="34" charset="-128"/>
              </a:rPr>
              <a:t>Strong on paper, weak in practice</a:t>
            </a:r>
          </a:p>
          <a:p>
            <a:r>
              <a:rPr lang="en-US" altLang="en-US" sz="2200" dirty="0">
                <a:ea typeface="ＭＳ Ｐゴシック" panose="020B0600070205080204" pitchFamily="34" charset="-128"/>
              </a:rPr>
              <a:t>power to amend the constitution; supervise its enforcement; enact and amend laws; ratify and abrogate treaties; approve the state budget and plans for national economic and social development; elect and impeach top officials of the state and judiciary (including the president); and supervise the work of the State Council, the State Central Military Commission, the Supreme People’s Court, and the Supreme People’s Procuratorate</a:t>
            </a:r>
          </a:p>
          <a:p>
            <a:r>
              <a:rPr lang="en-US" altLang="en-US" sz="2200" dirty="0">
                <a:ea typeface="ＭＳ Ｐゴシック" panose="020B0600070205080204" pitchFamily="34" charset="-128"/>
              </a:rPr>
              <a:t>In reality: EXERCISES MANY OF THOSE POWERS IN NAME ONLY</a:t>
            </a:r>
          </a:p>
          <a:p>
            <a:r>
              <a:rPr lang="en-US" altLang="en-US" sz="2200" dirty="0">
                <a:ea typeface="ＭＳ Ｐゴシック" panose="020B0600070205080204" pitchFamily="34" charset="-128"/>
              </a:rPr>
              <a:t>RUBBERSTAMP for Party decision</a:t>
            </a:r>
          </a:p>
          <a:p>
            <a:r>
              <a:rPr lang="en-US" altLang="en-US" sz="2200" dirty="0">
                <a:ea typeface="ＭＳ Ｐゴシック" panose="020B0600070205080204" pitchFamily="34" charset="-128"/>
              </a:rPr>
              <a:t>A member of the PSC serves as chairman of the NPC Standing Committee</a:t>
            </a:r>
          </a:p>
        </p:txBody>
      </p:sp>
    </p:spTree>
    <p:extLst>
      <p:ext uri="{BB962C8B-B14F-4D97-AF65-F5344CB8AC3E}">
        <p14:creationId xmlns:p14="http://schemas.microsoft.com/office/powerpoint/2010/main" val="3834567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859B92E-E561-8046-99EC-066D52AF0F5E}"/>
              </a:ext>
            </a:extLst>
          </p:cNvPr>
          <p:cNvSpPr>
            <a:spLocks noGrp="1"/>
          </p:cNvSpPr>
          <p:nvPr>
            <p:ph type="title"/>
          </p:nvPr>
        </p:nvSpPr>
        <p:spPr>
          <a:xfrm>
            <a:off x="351238" y="365125"/>
            <a:ext cx="11536806" cy="1325563"/>
          </a:xfrm>
        </p:spPr>
        <p:txBody>
          <a:bodyPr/>
          <a:lstStyle/>
          <a:p>
            <a:pPr>
              <a:defRPr/>
            </a:pPr>
            <a:r>
              <a:rPr lang="en-US" dirty="0"/>
              <a:t>CHINA IS A ONE PARTY DICTATORSHIP!!!</a:t>
            </a:r>
          </a:p>
        </p:txBody>
      </p:sp>
      <p:sp>
        <p:nvSpPr>
          <p:cNvPr id="124931" name="Content Placeholder 5">
            <a:extLst>
              <a:ext uri="{FF2B5EF4-FFF2-40B4-BE49-F238E27FC236}">
                <a16:creationId xmlns:a16="http://schemas.microsoft.com/office/drawing/2014/main" xmlns="" id="{59D56901-9A40-C248-B883-6F1345111EEB}"/>
              </a:ext>
            </a:extLst>
          </p:cNvPr>
          <p:cNvSpPr>
            <a:spLocks noGrp="1"/>
          </p:cNvSpPr>
          <p:nvPr>
            <p:ph sz="half" idx="2"/>
          </p:nvPr>
        </p:nvSpPr>
        <p:spPr>
          <a:xfrm>
            <a:off x="756513" y="1964266"/>
            <a:ext cx="10807312" cy="4360333"/>
          </a:xfrm>
        </p:spPr>
        <p:txBody>
          <a:bodyPr>
            <a:normAutofit/>
          </a:bodyPr>
          <a:lstStyle/>
          <a:p>
            <a:r>
              <a:rPr lang="en-US" altLang="en-US" dirty="0">
                <a:ea typeface="ＭＳ Ｐゴシック" panose="020B0600070205080204" pitchFamily="34" charset="-128"/>
              </a:rPr>
              <a:t>CCP membership only 10% of population</a:t>
            </a:r>
          </a:p>
          <a:p>
            <a:pPr lvl="1"/>
            <a:r>
              <a:rPr lang="en-US" altLang="en-US" sz="2800" dirty="0">
                <a:ea typeface="ＭＳ Ｐゴシック" panose="020B0600070205080204" pitchFamily="34" charset="-128"/>
              </a:rPr>
              <a:t>Joining is like getting into college – interviews, references, background checks</a:t>
            </a:r>
          </a:p>
          <a:p>
            <a:r>
              <a:rPr lang="en-US" altLang="en-US" dirty="0">
                <a:ea typeface="ＭＳ Ｐゴシック" panose="020B0600070205080204" pitchFamily="34" charset="-128"/>
              </a:rPr>
              <a:t>See those other party</a:t>
            </a:r>
            <a:r>
              <a:rPr lang="ja-JP" altLang="en-US" dirty="0">
                <a:ea typeface="ＭＳ Ｐゴシック" panose="020B0600070205080204" pitchFamily="34" charset="-128"/>
              </a:rPr>
              <a:t>’</a:t>
            </a:r>
            <a:r>
              <a:rPr lang="en-US" altLang="ja-JP" dirty="0">
                <a:ea typeface="ＭＳ Ｐゴシック" panose="020B0600070205080204" pitchFamily="34" charset="-128"/>
              </a:rPr>
              <a:t>s represented in the light pink?  You may think that means there</a:t>
            </a:r>
            <a:r>
              <a:rPr lang="ja-JP" altLang="en-US" dirty="0">
                <a:ea typeface="ＭＳ Ｐゴシック" panose="020B0600070205080204" pitchFamily="34" charset="-128"/>
              </a:rPr>
              <a:t>’</a:t>
            </a:r>
            <a:r>
              <a:rPr lang="en-US" altLang="ja-JP" dirty="0">
                <a:ea typeface="ＭＳ Ｐゴシック" panose="020B0600070205080204" pitchFamily="34" charset="-128"/>
              </a:rPr>
              <a:t>s pluralism in China, but you</a:t>
            </a:r>
            <a:r>
              <a:rPr lang="ja-JP" altLang="en-US" dirty="0">
                <a:ea typeface="ＭＳ Ｐゴシック" panose="020B0600070205080204" pitchFamily="34" charset="-128"/>
              </a:rPr>
              <a:t>’</a:t>
            </a:r>
            <a:r>
              <a:rPr lang="en-US" altLang="ja-JP" dirty="0">
                <a:ea typeface="ＭＳ Ｐゴシック" panose="020B0600070205080204" pitchFamily="34" charset="-128"/>
              </a:rPr>
              <a:t>d be wrong.  Those guys are ultimately controlled by the CCP too…oh fake democracy you devious temptress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6572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5E60B-63F3-ED4A-A9DB-EB2511A0F936}"/>
              </a:ext>
            </a:extLst>
          </p:cNvPr>
          <p:cNvSpPr>
            <a:spLocks noGrp="1"/>
          </p:cNvSpPr>
          <p:nvPr>
            <p:ph type="title"/>
          </p:nvPr>
        </p:nvSpPr>
        <p:spPr/>
        <p:txBody>
          <a:bodyPr>
            <a:normAutofit/>
          </a:bodyPr>
          <a:lstStyle/>
          <a:p>
            <a:pPr>
              <a:defRPr/>
            </a:pPr>
            <a:r>
              <a:rPr lang="en-US" sz="3600" b="1" dirty="0"/>
              <a:t>POLICYMAKING INSTITUTIONS: EXECUTIVE</a:t>
            </a:r>
            <a:endParaRPr lang="en-US" sz="3600"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C4E24F91-E5EA-7142-BBF8-104BDEFD629B}"/>
              </a:ext>
            </a:extLst>
          </p:cNvPr>
          <p:cNvSpPr>
            <a:spLocks noGrp="1"/>
          </p:cNvSpPr>
          <p:nvPr>
            <p:ph sz="quarter" idx="1"/>
          </p:nvPr>
        </p:nvSpPr>
        <p:spPr>
          <a:xfrm>
            <a:off x="459311" y="1825625"/>
            <a:ext cx="11293642" cy="4795892"/>
          </a:xfrm>
        </p:spPr>
        <p:txBody>
          <a:bodyPr>
            <a:normAutofit/>
          </a:bodyPr>
          <a:lstStyle/>
          <a:p>
            <a:pPr>
              <a:defRPr/>
            </a:pPr>
            <a:r>
              <a:rPr lang="en-US" sz="2400" dirty="0"/>
              <a:t>Head of State</a:t>
            </a:r>
          </a:p>
          <a:p>
            <a:pPr lvl="1">
              <a:defRPr/>
            </a:pPr>
            <a:r>
              <a:rPr lang="en-US" dirty="0"/>
              <a:t>President </a:t>
            </a:r>
          </a:p>
          <a:p>
            <a:pPr lvl="1">
              <a:defRPr/>
            </a:pPr>
            <a:r>
              <a:rPr lang="en-US" dirty="0"/>
              <a:t>Serve 5 year terms, limited to 2</a:t>
            </a:r>
          </a:p>
          <a:p>
            <a:pPr lvl="1">
              <a:defRPr/>
            </a:pPr>
            <a:r>
              <a:rPr lang="en-US" dirty="0"/>
              <a:t>At least 45 years old</a:t>
            </a:r>
          </a:p>
          <a:p>
            <a:pPr lvl="1">
              <a:defRPr/>
            </a:pPr>
            <a:r>
              <a:rPr lang="en-US" dirty="0"/>
              <a:t>Senior Party Leaders</a:t>
            </a:r>
          </a:p>
          <a:p>
            <a:pPr lvl="2">
              <a:defRPr/>
            </a:pPr>
            <a:r>
              <a:rPr lang="en-US" sz="2400" i="1" dirty="0"/>
              <a:t>Recently General Secretary and President are the SAME</a:t>
            </a:r>
          </a:p>
          <a:p>
            <a:pPr>
              <a:defRPr/>
            </a:pPr>
            <a:r>
              <a:rPr lang="en-US" sz="2400" dirty="0"/>
              <a:t>Head of Government</a:t>
            </a:r>
          </a:p>
          <a:p>
            <a:pPr lvl="1">
              <a:defRPr/>
            </a:pPr>
            <a:r>
              <a:rPr lang="en-US" dirty="0"/>
              <a:t>Premier (like a PM)</a:t>
            </a:r>
          </a:p>
          <a:p>
            <a:pPr lvl="1">
              <a:defRPr/>
            </a:pPr>
            <a:r>
              <a:rPr lang="en-US" dirty="0"/>
              <a:t>Formally appointed by </a:t>
            </a:r>
            <a:r>
              <a:rPr lang="en-US" dirty="0" err="1"/>
              <a:t>Pres</a:t>
            </a:r>
            <a:r>
              <a:rPr lang="en-US" dirty="0"/>
              <a:t>, but always a senior Party leader</a:t>
            </a:r>
          </a:p>
          <a:p>
            <a:pPr lvl="1">
              <a:defRPr/>
            </a:pPr>
            <a:r>
              <a:rPr lang="en-US" dirty="0"/>
              <a:t>Directs the </a:t>
            </a:r>
            <a:r>
              <a:rPr lang="en-US" b="1" dirty="0"/>
              <a:t>State Council </a:t>
            </a:r>
            <a:r>
              <a:rPr lang="en-US" dirty="0"/>
              <a:t>(like a cabinet)</a:t>
            </a:r>
          </a:p>
          <a:p>
            <a:pPr lvl="2">
              <a:defRPr/>
            </a:pPr>
            <a:r>
              <a:rPr lang="en-US" sz="2400" dirty="0"/>
              <a:t>Made up of ministers who direct bureaucracy</a:t>
            </a:r>
          </a:p>
          <a:p>
            <a:pPr>
              <a:buFont typeface="Wingdings 2" charset="0"/>
              <a:buChar char=""/>
              <a:defRPr/>
            </a:pPr>
            <a:endParaRPr lang="en-US" dirty="0"/>
          </a:p>
          <a:p>
            <a:pPr>
              <a:buFont typeface="Wingdings 2" charset="0"/>
              <a:buChar char=""/>
              <a:defRPr/>
            </a:pPr>
            <a:endParaRPr lang="en-US" dirty="0"/>
          </a:p>
          <a:p>
            <a:pPr>
              <a:buFont typeface="Wingdings 2" charset="0"/>
              <a:buChar char=""/>
              <a:defRPr/>
            </a:pPr>
            <a:endParaRPr lang="en-US" dirty="0"/>
          </a:p>
        </p:txBody>
      </p:sp>
    </p:spTree>
    <p:extLst>
      <p:ext uri="{BB962C8B-B14F-4D97-AF65-F5344CB8AC3E}">
        <p14:creationId xmlns:p14="http://schemas.microsoft.com/office/powerpoint/2010/main" val="180554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EB99E-EB46-874A-A1AF-827F8DF575F5}"/>
              </a:ext>
            </a:extLst>
          </p:cNvPr>
          <p:cNvSpPr>
            <a:spLocks noGrp="1"/>
          </p:cNvSpPr>
          <p:nvPr>
            <p:ph type="title"/>
          </p:nvPr>
        </p:nvSpPr>
        <p:spPr/>
        <p:txBody>
          <a:bodyPr/>
          <a:lstStyle/>
          <a:p>
            <a:pPr>
              <a:defRPr/>
            </a:pPr>
            <a:r>
              <a:rPr lang="en-US" dirty="0" smtClean="0"/>
              <a:t>China’s </a:t>
            </a:r>
            <a:r>
              <a:rPr lang="en-US" dirty="0"/>
              <a:t>AUTHORITARIANISM</a:t>
            </a:r>
          </a:p>
        </p:txBody>
      </p:sp>
      <p:sp>
        <p:nvSpPr>
          <p:cNvPr id="20482" name="Content Placeholder 2">
            <a:extLst>
              <a:ext uri="{FF2B5EF4-FFF2-40B4-BE49-F238E27FC236}">
                <a16:creationId xmlns:a16="http://schemas.microsoft.com/office/drawing/2014/main" xmlns="" id="{961D5B25-1BDA-C040-9C43-83A546DF8574}"/>
              </a:ext>
            </a:extLst>
          </p:cNvPr>
          <p:cNvSpPr>
            <a:spLocks noGrp="1"/>
          </p:cNvSpPr>
          <p:nvPr>
            <p:ph idx="1"/>
          </p:nvPr>
        </p:nvSpPr>
        <p:spPr>
          <a:xfrm>
            <a:off x="1828800" y="1295400"/>
            <a:ext cx="8686800" cy="5156200"/>
          </a:xfrm>
        </p:spPr>
        <p:txBody>
          <a:bodyPr/>
          <a:lstStyle/>
          <a:p>
            <a:r>
              <a:rPr lang="en-US" altLang="en-US" sz="2600" dirty="0">
                <a:ea typeface="ＭＳ Ｐゴシック" panose="020B0600070205080204" pitchFamily="34" charset="-128"/>
              </a:rPr>
              <a:t>How CCP describes it’s leadership:</a:t>
            </a:r>
          </a:p>
          <a:p>
            <a:pPr lvl="1"/>
            <a:r>
              <a:rPr lang="en-US" altLang="en-US" sz="2600" dirty="0">
                <a:ea typeface="ＭＳ Ｐゴシック" panose="020B0600070205080204" pitchFamily="34" charset="-128"/>
              </a:rPr>
              <a:t>“multi-party cooperation and political consultation led by the Communist Party of China.”</a:t>
            </a:r>
          </a:p>
          <a:p>
            <a:r>
              <a:rPr lang="en-US" altLang="en-US" sz="2600" dirty="0">
                <a:ea typeface="ＭＳ Ｐゴシック" panose="020B0600070205080204" pitchFamily="34" charset="-128"/>
              </a:rPr>
              <a:t>In reality:</a:t>
            </a:r>
          </a:p>
          <a:p>
            <a:pPr lvl="1"/>
            <a:r>
              <a:rPr lang="en-US" altLang="en-US" sz="2600" dirty="0">
                <a:ea typeface="ＭＳ Ｐゴシック" panose="020B0600070205080204" pitchFamily="34" charset="-128"/>
              </a:rPr>
              <a:t>One-party state </a:t>
            </a:r>
          </a:p>
          <a:p>
            <a:pPr lvl="1"/>
            <a:r>
              <a:rPr lang="en-US" altLang="en-US" sz="2600" i="1" dirty="0">
                <a:ea typeface="ＭＳ Ｐゴシック" panose="020B0600070205080204" pitchFamily="34" charset="-128"/>
              </a:rPr>
              <a:t>Successful move towards capitalism BUT remains highly authoritarian</a:t>
            </a:r>
          </a:p>
          <a:p>
            <a:pPr lvl="2"/>
            <a:r>
              <a:rPr lang="en-US" altLang="en-US" sz="2600" dirty="0">
                <a:ea typeface="ＭＳ Ｐゴシック" panose="020B0600070205080204" pitchFamily="34" charset="-128"/>
              </a:rPr>
              <a:t>Chinese formula – combination of economic reform and political repression</a:t>
            </a:r>
          </a:p>
          <a:p>
            <a:pPr lvl="1"/>
            <a:r>
              <a:rPr lang="en-US" altLang="en-US" sz="2600" dirty="0">
                <a:ea typeface="ＭＳ Ｐゴシック" panose="020B0600070205080204" pitchFamily="34" charset="-128"/>
              </a:rPr>
              <a:t>World’s 2</a:t>
            </a:r>
            <a:r>
              <a:rPr lang="en-US" altLang="en-US" sz="2600" baseline="30000" dirty="0">
                <a:ea typeface="ＭＳ Ｐゴシック" panose="020B0600070205080204" pitchFamily="34" charset="-128"/>
              </a:rPr>
              <a:t>nd</a:t>
            </a:r>
            <a:r>
              <a:rPr lang="en-US" altLang="en-US" sz="2600" dirty="0">
                <a:ea typeface="ＭＳ Ｐゴシック" panose="020B0600070205080204" pitchFamily="34" charset="-128"/>
              </a:rPr>
              <a:t> largest economy</a:t>
            </a:r>
          </a:p>
          <a:p>
            <a:pPr lvl="1"/>
            <a:r>
              <a:rPr lang="en-US" altLang="en-US" sz="2600" b="1" i="1" dirty="0">
                <a:ea typeface="ＭＳ Ｐゴシック" panose="020B0600070205080204" pitchFamily="34" charset="-128"/>
              </a:rPr>
              <a:t>SU collapsed b/c of economic ruin</a:t>
            </a:r>
            <a:r>
              <a:rPr lang="is-IS" altLang="en-US" sz="2600" b="1" i="1" dirty="0">
                <a:ea typeface="ＭＳ Ｐゴシック" panose="020B0600070205080204" pitchFamily="34" charset="-128"/>
              </a:rPr>
              <a:t>…so stabilize the economy and CCP will reign</a:t>
            </a:r>
            <a:endParaRPr lang="en-US" altLang="en-US" sz="2600" b="1" i="1"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31655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6" descr="Screen Shot 2019-04-03 at 1.30.36 PM.png">
            <a:extLst>
              <a:ext uri="{FF2B5EF4-FFF2-40B4-BE49-F238E27FC236}">
                <a16:creationId xmlns:a16="http://schemas.microsoft.com/office/drawing/2014/main" xmlns="" id="{982A3086-90C0-3B48-A52B-11368201F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4976" y="0"/>
            <a:ext cx="8728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248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404C2-A945-BD46-A36B-81CC7F436E33}"/>
              </a:ext>
            </a:extLst>
          </p:cNvPr>
          <p:cNvSpPr>
            <a:spLocks noGrp="1"/>
          </p:cNvSpPr>
          <p:nvPr>
            <p:ph type="title"/>
          </p:nvPr>
        </p:nvSpPr>
        <p:spPr>
          <a:xfrm>
            <a:off x="459311" y="365125"/>
            <a:ext cx="11266624" cy="1325563"/>
          </a:xfrm>
        </p:spPr>
        <p:txBody>
          <a:bodyPr/>
          <a:lstStyle/>
          <a:p>
            <a:pPr>
              <a:defRPr/>
            </a:pPr>
            <a:r>
              <a:rPr lang="en-US" dirty="0"/>
              <a:t>POLICYMAKING INSTITUTIONS: JUDICIAL</a:t>
            </a:r>
          </a:p>
        </p:txBody>
      </p:sp>
      <p:sp>
        <p:nvSpPr>
          <p:cNvPr id="133122" name="Content Placeholder 2">
            <a:extLst>
              <a:ext uri="{FF2B5EF4-FFF2-40B4-BE49-F238E27FC236}">
                <a16:creationId xmlns:a16="http://schemas.microsoft.com/office/drawing/2014/main" xmlns="" id="{6B5E4BA5-B5C9-D743-AAD9-FDCC9098E464}"/>
              </a:ext>
            </a:extLst>
          </p:cNvPr>
          <p:cNvSpPr>
            <a:spLocks noGrp="1"/>
          </p:cNvSpPr>
          <p:nvPr>
            <p:ph idx="1"/>
          </p:nvPr>
        </p:nvSpPr>
        <p:spPr>
          <a:xfrm>
            <a:off x="459311" y="2175774"/>
            <a:ext cx="11266624" cy="2743067"/>
          </a:xfrm>
        </p:spPr>
        <p:txBody>
          <a:bodyPr>
            <a:normAutofit/>
          </a:bodyPr>
          <a:lstStyle/>
          <a:p>
            <a:r>
              <a:rPr lang="en-US" altLang="en-US" sz="4000" dirty="0">
                <a:ea typeface="ＭＳ Ｐゴシック" panose="020B0600070205080204" pitchFamily="34" charset="-128"/>
              </a:rPr>
              <a:t>Supreme People’s Court – highest court</a:t>
            </a:r>
          </a:p>
          <a:p>
            <a:r>
              <a:rPr lang="en-US" altLang="en-US" sz="4000" dirty="0">
                <a:ea typeface="ＭＳ Ｐゴシック" panose="020B0600070205080204" pitchFamily="34" charset="-128"/>
              </a:rPr>
              <a:t>Appellate mostly; not independent; no JR</a:t>
            </a:r>
          </a:p>
          <a:p>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495263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FC469-AAB1-8146-A2F3-829BAEFE78A1}"/>
              </a:ext>
            </a:extLst>
          </p:cNvPr>
          <p:cNvSpPr>
            <a:spLocks noGrp="1"/>
          </p:cNvSpPr>
          <p:nvPr>
            <p:ph type="title"/>
          </p:nvPr>
        </p:nvSpPr>
        <p:spPr/>
        <p:txBody>
          <a:bodyPr/>
          <a:lstStyle/>
          <a:p>
            <a:pPr>
              <a:defRPr/>
            </a:pPr>
            <a:r>
              <a:rPr lang="en-US" dirty="0"/>
              <a:t>WEAK RULE OF LAW</a:t>
            </a:r>
          </a:p>
        </p:txBody>
      </p:sp>
      <p:sp>
        <p:nvSpPr>
          <p:cNvPr id="135170" name="Content Placeholder 2">
            <a:extLst>
              <a:ext uri="{FF2B5EF4-FFF2-40B4-BE49-F238E27FC236}">
                <a16:creationId xmlns:a16="http://schemas.microsoft.com/office/drawing/2014/main" xmlns="" id="{878D3AE9-6257-8344-BF11-D3B464A8673C}"/>
              </a:ext>
            </a:extLst>
          </p:cNvPr>
          <p:cNvSpPr>
            <a:spLocks noGrp="1"/>
          </p:cNvSpPr>
          <p:nvPr>
            <p:ph idx="1"/>
          </p:nvPr>
        </p:nvSpPr>
        <p:spPr>
          <a:xfrm>
            <a:off x="838200" y="1690688"/>
            <a:ext cx="10515600" cy="4389438"/>
          </a:xfrm>
        </p:spPr>
        <p:txBody>
          <a:bodyPr>
            <a:normAutofit lnSpcReduction="10000"/>
          </a:bodyPr>
          <a:lstStyle/>
          <a:p>
            <a:r>
              <a:rPr lang="en-US" altLang="en-US" dirty="0">
                <a:ea typeface="ＭＳ Ｐゴシック" panose="020B0600070205080204" pitchFamily="34" charset="-128"/>
              </a:rPr>
              <a:t>China's criminal justice system is also plagued by insurmountable defects. </a:t>
            </a:r>
          </a:p>
          <a:p>
            <a:r>
              <a:rPr lang="en-US" altLang="en-US" dirty="0">
                <a:ea typeface="ＭＳ Ｐゴシック" panose="020B0600070205080204" pitchFamily="34" charset="-128"/>
              </a:rPr>
              <a:t>Conviction rate standing above 99% and a majority of criminal cases tried without a lawyer in the courtroom, the odds of defendants receiving a fair trial are abysmally low.</a:t>
            </a:r>
          </a:p>
          <a:p>
            <a:r>
              <a:rPr lang="en-US" altLang="en-US" dirty="0">
                <a:ea typeface="ＭＳ Ｐゴシック" panose="020B0600070205080204" pitchFamily="34" charset="-128"/>
              </a:rPr>
              <a:t>Murder, rape, embezzlement, “economic crimes” – subject to capital punishment</a:t>
            </a:r>
          </a:p>
          <a:p>
            <a:r>
              <a:rPr lang="en-US" altLang="en-US" dirty="0">
                <a:ea typeface="ＭＳ Ｐゴシック" panose="020B0600070205080204" pitchFamily="34" charset="-128"/>
              </a:rPr>
              <a:t>China executes more </a:t>
            </a:r>
            <a:r>
              <a:rPr lang="en-US" altLang="en-US" dirty="0" err="1">
                <a:ea typeface="ＭＳ Ｐゴシック" panose="020B0600070205080204" pitchFamily="34" charset="-128"/>
              </a:rPr>
              <a:t>pople</a:t>
            </a:r>
            <a:r>
              <a:rPr lang="en-US" altLang="en-US" dirty="0">
                <a:ea typeface="ＭＳ Ｐゴシック" panose="020B0600070205080204" pitchFamily="34" charset="-128"/>
              </a:rPr>
              <a:t> each year than the rest of the world combined</a:t>
            </a:r>
          </a:p>
          <a:p>
            <a:r>
              <a:rPr lang="en-US" altLang="en-US" dirty="0">
                <a:ea typeface="ＭＳ Ｐゴシック" panose="020B0600070205080204" pitchFamily="34" charset="-128"/>
              </a:rPr>
              <a:t>REFORM - "killing fewer, killing cautiously."</a:t>
            </a:r>
          </a:p>
        </p:txBody>
      </p:sp>
    </p:spTree>
    <p:extLst>
      <p:ext uri="{BB962C8B-B14F-4D97-AF65-F5344CB8AC3E}">
        <p14:creationId xmlns:p14="http://schemas.microsoft.com/office/powerpoint/2010/main" val="1059937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76426-FFBA-264A-A731-757581962314}"/>
              </a:ext>
            </a:extLst>
          </p:cNvPr>
          <p:cNvSpPr>
            <a:spLocks noGrp="1"/>
          </p:cNvSpPr>
          <p:nvPr>
            <p:ph type="title"/>
          </p:nvPr>
        </p:nvSpPr>
        <p:spPr/>
        <p:txBody>
          <a:bodyPr/>
          <a:lstStyle/>
          <a:p>
            <a:pPr>
              <a:defRPr/>
            </a:pPr>
            <a:r>
              <a:rPr lang="en-US" dirty="0"/>
              <a:t>CAPITAL PUNISHMENT</a:t>
            </a:r>
          </a:p>
        </p:txBody>
      </p:sp>
      <p:pic>
        <p:nvPicPr>
          <p:cNvPr id="139266" name="Picture 3" descr="Screen Shot 2018-03-15 at 3.32.10 PM.png">
            <a:extLst>
              <a:ext uri="{FF2B5EF4-FFF2-40B4-BE49-F238E27FC236}">
                <a16:creationId xmlns:a16="http://schemas.microsoft.com/office/drawing/2014/main" xmlns="" id="{ADE1D277-B44B-5842-B5C0-03520E0730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1"/>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300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A7CEF-3D6D-0C45-9702-9E71FFF17A3B}"/>
              </a:ext>
            </a:extLst>
          </p:cNvPr>
          <p:cNvSpPr>
            <a:spLocks noGrp="1"/>
          </p:cNvSpPr>
          <p:nvPr>
            <p:ph type="title"/>
          </p:nvPr>
        </p:nvSpPr>
        <p:spPr/>
        <p:txBody>
          <a:bodyPr/>
          <a:lstStyle/>
          <a:p>
            <a:pPr>
              <a:defRPr/>
            </a:pPr>
            <a:r>
              <a:rPr lang="en-US" dirty="0"/>
              <a:t>CAPITAL PUNISHMENT</a:t>
            </a:r>
          </a:p>
        </p:txBody>
      </p:sp>
      <p:pic>
        <p:nvPicPr>
          <p:cNvPr id="141314" name="Picture 3" descr="Screen Shot 2018-03-15 at 3.33.09 PM.png">
            <a:extLst>
              <a:ext uri="{FF2B5EF4-FFF2-40B4-BE49-F238E27FC236}">
                <a16:creationId xmlns:a16="http://schemas.microsoft.com/office/drawing/2014/main" xmlns="" id="{AF628F96-2F64-014B-B79B-C633E6DD3B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5739"/>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979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72496-E6D2-584F-ADB9-C57DF443DF6D}"/>
              </a:ext>
            </a:extLst>
          </p:cNvPr>
          <p:cNvSpPr>
            <a:spLocks noGrp="1"/>
          </p:cNvSpPr>
          <p:nvPr>
            <p:ph type="title"/>
          </p:nvPr>
        </p:nvSpPr>
        <p:spPr>
          <a:xfrm>
            <a:off x="270183" y="365125"/>
            <a:ext cx="11644879" cy="1325563"/>
          </a:xfrm>
        </p:spPr>
        <p:txBody>
          <a:bodyPr/>
          <a:lstStyle/>
          <a:p>
            <a:pPr>
              <a:defRPr/>
            </a:pPr>
            <a:r>
              <a:rPr lang="en-US" dirty="0"/>
              <a:t>POLICYMAKING INSTITUTIONS: JUDICIAL</a:t>
            </a:r>
          </a:p>
        </p:txBody>
      </p:sp>
      <p:sp>
        <p:nvSpPr>
          <p:cNvPr id="142338" name="Content Placeholder 2">
            <a:extLst>
              <a:ext uri="{FF2B5EF4-FFF2-40B4-BE49-F238E27FC236}">
                <a16:creationId xmlns:a16="http://schemas.microsoft.com/office/drawing/2014/main" xmlns="" id="{C2E43442-2FDC-6345-ACB8-DBD51DBE6461}"/>
              </a:ext>
            </a:extLst>
          </p:cNvPr>
          <p:cNvSpPr>
            <a:spLocks noGrp="1"/>
          </p:cNvSpPr>
          <p:nvPr>
            <p:ph idx="1"/>
          </p:nvPr>
        </p:nvSpPr>
        <p:spPr>
          <a:xfrm>
            <a:off x="838200" y="1918888"/>
            <a:ext cx="10515600" cy="4161237"/>
          </a:xfrm>
        </p:spPr>
        <p:txBody>
          <a:bodyPr/>
          <a:lstStyle/>
          <a:p>
            <a:r>
              <a:rPr lang="en-US" altLang="en-US" sz="3200" dirty="0">
                <a:ea typeface="ＭＳ Ｐゴシック" panose="020B0600070205080204" pitchFamily="34" charset="-128"/>
              </a:rPr>
              <a:t>WEAK RULE OF LAW</a:t>
            </a:r>
          </a:p>
          <a:p>
            <a:r>
              <a:rPr lang="en-US" altLang="en-US" sz="3200" dirty="0">
                <a:ea typeface="ＭＳ Ｐゴシック" panose="020B0600070205080204" pitchFamily="34" charset="-128"/>
              </a:rPr>
              <a:t>Functioning legal system would threaten power of CCP</a:t>
            </a:r>
          </a:p>
          <a:p>
            <a:r>
              <a:rPr lang="en-US" altLang="en-US" sz="3200" dirty="0">
                <a:ea typeface="ＭＳ Ｐゴシック" panose="020B0600070205080204" pitchFamily="34" charset="-128"/>
              </a:rPr>
              <a:t>Party is widely perceived to support rule </a:t>
            </a:r>
            <a:r>
              <a:rPr lang="en-US" altLang="en-US" sz="3200" i="1" dirty="0">
                <a:ea typeface="ＭＳ Ｐゴシック" panose="020B0600070205080204" pitchFamily="34" charset="-128"/>
              </a:rPr>
              <a:t>by </a:t>
            </a:r>
            <a:r>
              <a:rPr lang="en-US" altLang="en-US" sz="3200" dirty="0">
                <a:ea typeface="ＭＳ Ｐゴシック" panose="020B0600070205080204" pitchFamily="34" charset="-128"/>
              </a:rPr>
              <a:t>law—law as a tool for governance—but not rule </a:t>
            </a:r>
            <a:r>
              <a:rPr lang="en-US" altLang="en-US" sz="3200" i="1" dirty="0">
                <a:ea typeface="ＭＳ Ｐゴシック" panose="020B0600070205080204" pitchFamily="34" charset="-128"/>
              </a:rPr>
              <a:t>of </a:t>
            </a:r>
            <a:r>
              <a:rPr lang="en-US" altLang="en-US" sz="3200" dirty="0">
                <a:ea typeface="ＭＳ Ｐゴシック" panose="020B0600070205080204" pitchFamily="34" charset="-128"/>
              </a:rPr>
              <a:t>law</a:t>
            </a:r>
          </a:p>
          <a:p>
            <a:r>
              <a:rPr lang="en-US" altLang="en-US" sz="3200" dirty="0">
                <a:ea typeface="ＭＳ Ｐゴシック" panose="020B0600070205080204" pitchFamily="34" charset="-128"/>
              </a:rPr>
              <a:t>economic development is “the first imperative,” and preserving stability is “the first responsibility,” whereas ruling lawfully is a “second or third” tier consideration</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00680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xmlns="" id="{3877CCE8-CAAC-444A-84EE-E0DC0C1AD9E4}"/>
              </a:ext>
            </a:extLst>
          </p:cNvPr>
          <p:cNvSpPr>
            <a:spLocks noGrp="1"/>
          </p:cNvSpPr>
          <p:nvPr>
            <p:ph type="body" idx="1"/>
          </p:nvPr>
        </p:nvSpPr>
        <p:spPr>
          <a:xfrm>
            <a:off x="621419" y="837826"/>
            <a:ext cx="11185569" cy="5486399"/>
          </a:xfrm>
        </p:spPr>
        <p:txBody>
          <a:bodyPr/>
          <a:lstStyle/>
          <a:p>
            <a:pPr eaLnBrk="1" hangingPunct="1">
              <a:lnSpc>
                <a:spcPct val="80000"/>
              </a:lnSpc>
              <a:buFont typeface="Wingdings" pitchFamily="2" charset="2"/>
              <a:buNone/>
            </a:pPr>
            <a:r>
              <a:rPr lang="en-US" altLang="en-US" dirty="0">
                <a:latin typeface="Tahoma" panose="020B0604030504040204" pitchFamily="34" charset="0"/>
                <a:ea typeface="ＭＳ Ｐゴシック" panose="020B0600070205080204" pitchFamily="34" charset="-128"/>
              </a:rPr>
              <a:t>China limited by……</a:t>
            </a:r>
          </a:p>
          <a:p>
            <a:pPr eaLnBrk="1" hangingPunct="1">
              <a:lnSpc>
                <a:spcPct val="80000"/>
              </a:lnSpc>
            </a:pPr>
            <a:r>
              <a:rPr lang="en-US" altLang="en-US" dirty="0">
                <a:latin typeface="Tahoma" panose="020B0604030504040204" pitchFamily="34" charset="0"/>
                <a:ea typeface="ＭＳ Ｐゴシック" panose="020B0600070205080204" pitchFamily="34" charset="-128"/>
              </a:rPr>
              <a:t>Closed government </a:t>
            </a:r>
            <a:r>
              <a:rPr lang="en-US" altLang="en-US" u="sng" dirty="0">
                <a:latin typeface="Tahoma" panose="020B0604030504040204" pitchFamily="34" charset="0"/>
                <a:ea typeface="ＭＳ Ｐゴシック" panose="020B0600070205080204" pitchFamily="34" charset="-128"/>
              </a:rPr>
              <a:t>proceedings</a:t>
            </a:r>
            <a:r>
              <a:rPr lang="en-US" altLang="en-US" dirty="0">
                <a:latin typeface="Tahoma" panose="020B0604030504040204" pitchFamily="34" charset="0"/>
                <a:ea typeface="ＭＳ Ｐゴシック" panose="020B0600070205080204" pitchFamily="34" charset="-128"/>
              </a:rPr>
              <a:t> (</a:t>
            </a:r>
            <a:r>
              <a:rPr lang="en-US" altLang="en-US" dirty="0" err="1">
                <a:latin typeface="Tahoma" panose="020B0604030504040204" pitchFamily="34" charset="0"/>
                <a:ea typeface="ＭＳ Ｐゴシック" panose="020B0600070205080204" pitchFamily="34" charset="-128"/>
              </a:rPr>
              <a:t>e.g</a:t>
            </a:r>
            <a:r>
              <a:rPr lang="en-US" altLang="en-US" dirty="0">
                <a:latin typeface="Tahoma" panose="020B0604030504040204" pitchFamily="34" charset="0"/>
                <a:ea typeface="ＭＳ Ｐゴシック" panose="020B0600070205080204" pitchFamily="34" charset="-128"/>
              </a:rPr>
              <a:t>, courts).</a:t>
            </a:r>
          </a:p>
          <a:p>
            <a:pPr eaLnBrk="1" hangingPunct="1">
              <a:lnSpc>
                <a:spcPct val="80000"/>
              </a:lnSpc>
            </a:pPr>
            <a:r>
              <a:rPr lang="en-US" altLang="en-US" dirty="0">
                <a:latin typeface="Tahoma" panose="020B0604030504040204" pitchFamily="34" charset="0"/>
                <a:ea typeface="ＭＳ Ｐゴシック" panose="020B0600070205080204" pitchFamily="34" charset="-128"/>
              </a:rPr>
              <a:t>Censorship of information relating to the public policy or events of </a:t>
            </a:r>
            <a:r>
              <a:rPr lang="en-US" altLang="en-US" u="sng" dirty="0">
                <a:latin typeface="Tahoma" panose="020B0604030504040204" pitchFamily="34" charset="0"/>
                <a:ea typeface="ＭＳ Ｐゴシック" panose="020B0600070205080204" pitchFamily="34" charset="-128"/>
              </a:rPr>
              <a:t>public</a:t>
            </a:r>
            <a:r>
              <a:rPr lang="en-US" altLang="en-US" dirty="0">
                <a:latin typeface="Tahoma" panose="020B0604030504040204" pitchFamily="34" charset="0"/>
                <a:ea typeface="ＭＳ Ｐゴシック" panose="020B0600070205080204" pitchFamily="34" charset="-128"/>
              </a:rPr>
              <a:t> </a:t>
            </a:r>
            <a:r>
              <a:rPr lang="en-US" altLang="en-US" u="sng" dirty="0">
                <a:latin typeface="Tahoma" panose="020B0604030504040204" pitchFamily="34" charset="0"/>
                <a:ea typeface="ＭＳ Ｐゴシック" panose="020B0600070205080204" pitchFamily="34" charset="-128"/>
              </a:rPr>
              <a:t>relevance</a:t>
            </a:r>
            <a:r>
              <a:rPr lang="en-US" altLang="en-US" dirty="0">
                <a:latin typeface="Tahoma" panose="020B0604030504040204" pitchFamily="34" charset="0"/>
                <a:ea typeface="ＭＳ Ｐゴシック" panose="020B0600070205080204" pitchFamily="34" charset="-128"/>
              </a:rPr>
              <a:t>.</a:t>
            </a:r>
          </a:p>
          <a:p>
            <a:pPr eaLnBrk="1" hangingPunct="1">
              <a:lnSpc>
                <a:spcPct val="80000"/>
              </a:lnSpc>
            </a:pPr>
            <a:r>
              <a:rPr lang="en-US" altLang="en-US" dirty="0">
                <a:latin typeface="Tahoma" panose="020B0604030504040204" pitchFamily="34" charset="0"/>
                <a:ea typeface="ＭＳ Ｐゴシック" panose="020B0600070205080204" pitchFamily="34" charset="-128"/>
              </a:rPr>
              <a:t>Government control of the media, linked to transparency.</a:t>
            </a:r>
          </a:p>
          <a:p>
            <a:pPr eaLnBrk="1" hangingPunct="1">
              <a:lnSpc>
                <a:spcPct val="80000"/>
              </a:lnSpc>
            </a:pPr>
            <a:r>
              <a:rPr lang="en-US" altLang="en-US" dirty="0">
                <a:latin typeface="Tahoma" panose="020B0604030504040204" pitchFamily="34" charset="0"/>
                <a:ea typeface="ＭＳ Ｐゴシック" panose="020B0600070205080204" pitchFamily="34" charset="-128"/>
              </a:rPr>
              <a:t>Not publishing </a:t>
            </a:r>
            <a:r>
              <a:rPr lang="en-US" altLang="en-US" u="sng" dirty="0">
                <a:latin typeface="Tahoma" panose="020B0604030504040204" pitchFamily="34" charset="0"/>
                <a:ea typeface="ＭＳ Ｐゴシック" panose="020B0600070205080204" pitchFamily="34" charset="-128"/>
              </a:rPr>
              <a:t>budgetary</a:t>
            </a:r>
            <a:r>
              <a:rPr lang="en-US" altLang="en-US" dirty="0">
                <a:latin typeface="Tahoma" panose="020B0604030504040204" pitchFamily="34" charset="0"/>
                <a:ea typeface="ＭＳ Ｐゴシック" panose="020B0600070205080204" pitchFamily="34" charset="-128"/>
              </a:rPr>
              <a:t> </a:t>
            </a:r>
            <a:r>
              <a:rPr lang="en-US" altLang="en-US" u="sng" dirty="0">
                <a:latin typeface="Tahoma" panose="020B0604030504040204" pitchFamily="34" charset="0"/>
                <a:ea typeface="ＭＳ Ｐゴシック" panose="020B0600070205080204" pitchFamily="34" charset="-128"/>
              </a:rPr>
              <a:t>information</a:t>
            </a:r>
            <a:r>
              <a:rPr lang="en-US" altLang="en-US" dirty="0">
                <a:latin typeface="Tahoma" panose="020B0604030504040204" pitchFamily="34" charset="0"/>
                <a:ea typeface="ＭＳ Ｐゴシック" panose="020B0600070205080204" pitchFamily="34" charset="-128"/>
              </a:rPr>
              <a:t> or information on salaries of government officials.</a:t>
            </a:r>
          </a:p>
          <a:p>
            <a:pPr eaLnBrk="1" hangingPunct="1">
              <a:lnSpc>
                <a:spcPct val="80000"/>
              </a:lnSpc>
            </a:pPr>
            <a:r>
              <a:rPr lang="en-US" altLang="en-US" dirty="0">
                <a:latin typeface="Tahoma" panose="020B0604030504040204" pitchFamily="34" charset="0"/>
                <a:ea typeface="ＭＳ Ｐゴシック" panose="020B0600070205080204" pitchFamily="34" charset="-128"/>
              </a:rPr>
              <a:t>Suppressing any information that could be construed as damaging to the government.</a:t>
            </a:r>
          </a:p>
          <a:p>
            <a:pPr eaLnBrk="1" hangingPunct="1">
              <a:lnSpc>
                <a:spcPct val="80000"/>
              </a:lnSpc>
            </a:pPr>
            <a:r>
              <a:rPr lang="en-US" altLang="en-US" dirty="0">
                <a:latin typeface="Tahoma" panose="020B0604030504040204" pitchFamily="34" charset="0"/>
                <a:ea typeface="ＭＳ Ｐゴシック" panose="020B0600070205080204" pitchFamily="34" charset="-128"/>
              </a:rPr>
              <a:t>Secrecy in </a:t>
            </a:r>
            <a:r>
              <a:rPr lang="en-US" altLang="en-US" u="sng" dirty="0">
                <a:latin typeface="Tahoma" panose="020B0604030504040204" pitchFamily="34" charset="0"/>
                <a:ea typeface="ＭＳ Ｐゴシック" panose="020B0600070205080204" pitchFamily="34" charset="-128"/>
              </a:rPr>
              <a:t>selection</a:t>
            </a:r>
            <a:r>
              <a:rPr lang="en-US" altLang="en-US" dirty="0">
                <a:latin typeface="Tahoma" panose="020B0604030504040204" pitchFamily="34" charset="0"/>
                <a:ea typeface="ＭＳ Ｐゴシック" panose="020B0600070205080204" pitchFamily="34" charset="-128"/>
              </a:rPr>
              <a:t> of </a:t>
            </a:r>
            <a:r>
              <a:rPr lang="en-US" altLang="en-US" u="sng" dirty="0">
                <a:latin typeface="Tahoma" panose="020B0604030504040204" pitchFamily="34" charset="0"/>
                <a:ea typeface="ＭＳ Ｐゴシック" panose="020B0600070205080204" pitchFamily="34" charset="-128"/>
              </a:rPr>
              <a:t>leaders</a:t>
            </a:r>
            <a:r>
              <a:rPr lang="en-US" altLang="en-US" dirty="0">
                <a:latin typeface="Tahoma" panose="020B0604030504040204" pitchFamily="34" charset="0"/>
                <a:ea typeface="ＭＳ Ｐゴシック" panose="020B0600070205080204" pitchFamily="34" charset="-128"/>
              </a:rPr>
              <a:t>.</a:t>
            </a:r>
          </a:p>
          <a:p>
            <a:pPr eaLnBrk="1" hangingPunct="1">
              <a:lnSpc>
                <a:spcPct val="80000"/>
              </a:lnSpc>
            </a:pPr>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821858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7" dur="500"/>
                                        <p:tgtEl>
                                          <p:spTgt spid="5222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0" dur="500"/>
                                        <p:tgtEl>
                                          <p:spTgt spid="5222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animEffect transition="in" filter="blinds(horizontal)">
                                      <p:cBhvr>
                                        <p:cTn id="13" dur="500"/>
                                        <p:tgtEl>
                                          <p:spTgt spid="5222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2227">
                                            <p:txEl>
                                              <p:pRg st="4" end="4"/>
                                            </p:txEl>
                                          </p:spTgt>
                                        </p:tgtEl>
                                        <p:attrNameLst>
                                          <p:attrName>style.visibility</p:attrName>
                                        </p:attrNameLst>
                                      </p:cBhvr>
                                      <p:to>
                                        <p:strVal val="visible"/>
                                      </p:to>
                                    </p:set>
                                    <p:animEffect transition="in" filter="blinds(horizontal)">
                                      <p:cBhvr>
                                        <p:cTn id="18" dur="500"/>
                                        <p:tgtEl>
                                          <p:spTgt spid="52227">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animEffect transition="in" filter="blinds(horizontal)">
                                      <p:cBhvr>
                                        <p:cTn id="21" dur="500"/>
                                        <p:tgtEl>
                                          <p:spTgt spid="52227">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2227">
                                            <p:txEl>
                                              <p:pRg st="6" end="6"/>
                                            </p:txEl>
                                          </p:spTgt>
                                        </p:tgtEl>
                                        <p:attrNameLst>
                                          <p:attrName>style.visibility</p:attrName>
                                        </p:attrNameLst>
                                      </p:cBhvr>
                                      <p:to>
                                        <p:strVal val="visible"/>
                                      </p:to>
                                    </p:set>
                                    <p:animEffect transition="in" filter="blinds(horizontal)">
                                      <p:cBhvr>
                                        <p:cTn id="24"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412D4-ED3C-384B-B430-8D16BF4F2977}"/>
              </a:ext>
            </a:extLst>
          </p:cNvPr>
          <p:cNvSpPr>
            <a:spLocks noGrp="1"/>
          </p:cNvSpPr>
          <p:nvPr>
            <p:ph type="title"/>
          </p:nvPr>
        </p:nvSpPr>
        <p:spPr/>
        <p:txBody>
          <a:bodyPr/>
          <a:lstStyle/>
          <a:p>
            <a:pPr>
              <a:defRPr/>
            </a:pPr>
            <a:r>
              <a:rPr lang="en-US" dirty="0"/>
              <a:t>RULE BY LAW</a:t>
            </a:r>
          </a:p>
        </p:txBody>
      </p:sp>
      <p:sp>
        <p:nvSpPr>
          <p:cNvPr id="144386" name="Content Placeholder 2">
            <a:extLst>
              <a:ext uri="{FF2B5EF4-FFF2-40B4-BE49-F238E27FC236}">
                <a16:creationId xmlns:a16="http://schemas.microsoft.com/office/drawing/2014/main" xmlns="" id="{3ADC4D45-5082-DE46-8AB4-EFCADC8633D7}"/>
              </a:ext>
            </a:extLst>
          </p:cNvPr>
          <p:cNvSpPr>
            <a:spLocks noGrp="1"/>
          </p:cNvSpPr>
          <p:nvPr>
            <p:ph idx="1"/>
          </p:nvPr>
        </p:nvSpPr>
        <p:spPr>
          <a:xfrm>
            <a:off x="621420" y="1554163"/>
            <a:ext cx="11239606" cy="5162550"/>
          </a:xfrm>
        </p:spPr>
        <p:txBody>
          <a:bodyPr>
            <a:normAutofit/>
          </a:bodyPr>
          <a:lstStyle/>
          <a:p>
            <a:r>
              <a:rPr lang="en-US" altLang="en-US" dirty="0">
                <a:ea typeface="ＭＳ Ｐゴシック" panose="020B0600070205080204" pitchFamily="34" charset="-128"/>
              </a:rPr>
              <a:t>The Party is widely perceived to support rule by law—law as a tool for governance—but not rule of law. The Party is particularly unwilling to submit i</a:t>
            </a:r>
            <a:r>
              <a:rPr lang="en-US" altLang="en-US" b="1" u="sng" dirty="0">
                <a:ea typeface="ＭＳ Ｐゴシック" panose="020B0600070205080204" pitchFamily="34" charset="-128"/>
              </a:rPr>
              <a:t>tself</a:t>
            </a:r>
            <a:r>
              <a:rPr lang="en-US" altLang="en-US" dirty="0">
                <a:ea typeface="ＭＳ Ｐゴシック" panose="020B0600070205080204" pitchFamily="34" charset="-128"/>
              </a:rPr>
              <a:t> to legal restraints</a:t>
            </a:r>
          </a:p>
          <a:p>
            <a:r>
              <a:rPr lang="en-US" altLang="en-US" i="1" u="sng" dirty="0">
                <a:ea typeface="ＭＳ Ｐゴシック" panose="020B0600070205080204" pitchFamily="34" charset="-128"/>
              </a:rPr>
              <a:t>Not mentioned in any of the articles of the constitution, leaving an unclear legal basis for the Party’s powers</a:t>
            </a:r>
          </a:p>
          <a:p>
            <a:pPr lvl="1"/>
            <a:r>
              <a:rPr lang="en-US" altLang="en-US" sz="2800" dirty="0">
                <a:ea typeface="ＭＳ Ｐゴシック" panose="020B0600070205080204" pitchFamily="34" charset="-128"/>
              </a:rPr>
              <a:t>Above the law</a:t>
            </a:r>
          </a:p>
          <a:p>
            <a:pPr lvl="1"/>
            <a:r>
              <a:rPr lang="en-US" altLang="en-US" sz="2800" dirty="0">
                <a:ea typeface="ＭＳ Ｐゴシック" panose="020B0600070205080204" pitchFamily="34" charset="-128"/>
              </a:rPr>
              <a:t>Internal investigations</a:t>
            </a:r>
          </a:p>
          <a:p>
            <a:r>
              <a:rPr lang="en-US" altLang="en-US" dirty="0">
                <a:ea typeface="ＭＳ Ｐゴシック" panose="020B0600070205080204" pitchFamily="34" charset="-128"/>
              </a:rPr>
              <a:t>Vice President of China’s Supreme Court has ruled the fact that for officials across China, economic development is “</a:t>
            </a:r>
            <a:r>
              <a:rPr lang="en-US" altLang="ja-JP" dirty="0">
                <a:ea typeface="ＭＳ Ｐゴシック" panose="020B0600070205080204" pitchFamily="34" charset="-128"/>
              </a:rPr>
              <a:t>the first imperative,</a:t>
            </a:r>
            <a:r>
              <a:rPr lang="en-US" altLang="en-US" dirty="0">
                <a:ea typeface="ＭＳ Ｐゴシック" panose="020B0600070205080204" pitchFamily="34" charset="-128"/>
              </a:rPr>
              <a:t>”</a:t>
            </a:r>
            <a:r>
              <a:rPr lang="en-US" altLang="ja-JP" dirty="0">
                <a:ea typeface="ＭＳ Ｐゴシック" panose="020B0600070205080204" pitchFamily="34" charset="-128"/>
              </a:rPr>
              <a:t> and preserving stability is </a:t>
            </a:r>
            <a:r>
              <a:rPr lang="en-US" altLang="en-US" dirty="0">
                <a:ea typeface="ＭＳ Ｐゴシック" panose="020B0600070205080204" pitchFamily="34" charset="-128"/>
              </a:rPr>
              <a:t>“</a:t>
            </a:r>
            <a:r>
              <a:rPr lang="en-US" altLang="ja-JP" dirty="0">
                <a:ea typeface="ＭＳ Ｐゴシック" panose="020B0600070205080204" pitchFamily="34" charset="-128"/>
              </a:rPr>
              <a:t>the first responsibility,</a:t>
            </a:r>
            <a:r>
              <a:rPr lang="en-US" altLang="en-US" dirty="0">
                <a:ea typeface="ＭＳ Ｐゴシック" panose="020B0600070205080204" pitchFamily="34" charset="-128"/>
              </a:rPr>
              <a:t>”</a:t>
            </a:r>
            <a:r>
              <a:rPr lang="en-US" altLang="ja-JP" dirty="0">
                <a:ea typeface="ＭＳ Ｐゴシック" panose="020B0600070205080204" pitchFamily="34" charset="-128"/>
              </a:rPr>
              <a:t> whereas ruling lawfully is a </a:t>
            </a:r>
            <a:r>
              <a:rPr lang="en-US" altLang="en-US" dirty="0">
                <a:ea typeface="ＭＳ Ｐゴシック" panose="020B0600070205080204" pitchFamily="34" charset="-128"/>
              </a:rPr>
              <a:t>“</a:t>
            </a:r>
            <a:r>
              <a:rPr lang="en-US" altLang="ja-JP" dirty="0">
                <a:ea typeface="ＭＳ Ｐゴシック" panose="020B0600070205080204" pitchFamily="34" charset="-128"/>
              </a:rPr>
              <a:t>second or third</a:t>
            </a:r>
            <a:r>
              <a:rPr lang="en-US" altLang="en-US" dirty="0">
                <a:ea typeface="ＭＳ Ｐゴシック" panose="020B0600070205080204" pitchFamily="34" charset="-128"/>
              </a:rPr>
              <a:t>”</a:t>
            </a:r>
            <a:r>
              <a:rPr lang="en-US" altLang="ja-JP" dirty="0">
                <a:ea typeface="ＭＳ Ｐゴシック" panose="020B0600070205080204" pitchFamily="34" charset="-128"/>
              </a:rPr>
              <a:t> tier consideration</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19954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B42B1-7C3F-1C41-A892-46AEF8F9BB08}"/>
              </a:ext>
            </a:extLst>
          </p:cNvPr>
          <p:cNvSpPr>
            <a:spLocks noGrp="1"/>
          </p:cNvSpPr>
          <p:nvPr>
            <p:ph type="title"/>
          </p:nvPr>
        </p:nvSpPr>
        <p:spPr/>
        <p:txBody>
          <a:bodyPr>
            <a:normAutofit/>
          </a:bodyPr>
          <a:lstStyle/>
          <a:p>
            <a:pPr algn="ctr">
              <a:defRPr/>
            </a:pPr>
            <a:r>
              <a:rPr lang="en-US" sz="5400" b="1" dirty="0" smtClean="0"/>
              <a:t>CORRUPTION</a:t>
            </a:r>
            <a:endParaRPr lang="en-US" sz="5400" b="1" dirty="0"/>
          </a:p>
        </p:txBody>
      </p:sp>
      <p:sp>
        <p:nvSpPr>
          <p:cNvPr id="145410" name="Content Placeholder 2">
            <a:extLst>
              <a:ext uri="{FF2B5EF4-FFF2-40B4-BE49-F238E27FC236}">
                <a16:creationId xmlns:a16="http://schemas.microsoft.com/office/drawing/2014/main" xmlns="" id="{8520FDCF-048D-BB49-8CEC-CF9E76F41764}"/>
              </a:ext>
            </a:extLst>
          </p:cNvPr>
          <p:cNvSpPr>
            <a:spLocks noGrp="1"/>
          </p:cNvSpPr>
          <p:nvPr>
            <p:ph idx="1"/>
          </p:nvPr>
        </p:nvSpPr>
        <p:spPr>
          <a:xfrm>
            <a:off x="378255" y="1825625"/>
            <a:ext cx="11347679" cy="4351338"/>
          </a:xfrm>
        </p:spPr>
        <p:txBody>
          <a:bodyPr>
            <a:normAutofit/>
          </a:bodyPr>
          <a:lstStyle/>
          <a:p>
            <a:r>
              <a:rPr lang="en-US" altLang="en-US" dirty="0">
                <a:ea typeface="ＭＳ Ｐゴシック" panose="020B0600070205080204" pitchFamily="34" charset="-128"/>
              </a:rPr>
              <a:t>Corruption in China is widespread</a:t>
            </a:r>
          </a:p>
          <a:p>
            <a:r>
              <a:rPr lang="en-US" altLang="en-US" dirty="0">
                <a:ea typeface="ＭＳ Ｐゴシック" panose="020B0600070205080204" pitchFamily="34" charset="-128"/>
              </a:rPr>
              <a:t>Lavish gifts and expensive meals bestowed on officials by those seeking favors; bribes explicitly provided in exchange for permits, approvals, and jobs; privileged opportunities offered to officials or their extended families to acquire corporate shares, stock, and real estate; embezzlement of state funds; and exemption of friends, relatives, and business associates from enforcement of laws and regulations.</a:t>
            </a:r>
          </a:p>
          <a:p>
            <a:r>
              <a:rPr lang="en-US" altLang="en-US" dirty="0">
                <a:ea typeface="ＭＳ Ｐゴシック" panose="020B0600070205080204" pitchFamily="34" charset="-128"/>
              </a:rPr>
              <a:t>2011 report released by China’s central bank estimated that from the mid-1990s to 2008, corrupt officials who fled overseas took with them $120 billion in stolen funds</a:t>
            </a:r>
          </a:p>
        </p:txBody>
      </p:sp>
    </p:spTree>
    <p:extLst>
      <p:ext uri="{BB962C8B-B14F-4D97-AF65-F5344CB8AC3E}">
        <p14:creationId xmlns:p14="http://schemas.microsoft.com/office/powerpoint/2010/main" val="938130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A4A1C21-0674-AB4E-B513-BB39F52F6156}"/>
              </a:ext>
            </a:extLst>
          </p:cNvPr>
          <p:cNvSpPr>
            <a:spLocks noGrp="1"/>
          </p:cNvSpPr>
          <p:nvPr>
            <p:ph type="title"/>
          </p:nvPr>
        </p:nvSpPr>
        <p:spPr>
          <a:xfrm>
            <a:off x="351239" y="365125"/>
            <a:ext cx="11002561" cy="1325563"/>
          </a:xfrm>
        </p:spPr>
        <p:txBody>
          <a:bodyPr/>
          <a:lstStyle/>
          <a:p>
            <a:pPr>
              <a:defRPr/>
            </a:pPr>
            <a:r>
              <a:rPr lang="en-US" b="1" dirty="0"/>
              <a:t>JINPING ANTI-CORRUPTION CAMPAIGN</a:t>
            </a:r>
            <a:endParaRPr lang="en-US" dirty="0"/>
          </a:p>
        </p:txBody>
      </p:sp>
      <p:sp>
        <p:nvSpPr>
          <p:cNvPr id="147458" name="Content Placeholder 5">
            <a:extLst>
              <a:ext uri="{FF2B5EF4-FFF2-40B4-BE49-F238E27FC236}">
                <a16:creationId xmlns:a16="http://schemas.microsoft.com/office/drawing/2014/main" xmlns="" id="{FA9468CD-8677-8245-8340-719C0028B8C7}"/>
              </a:ext>
            </a:extLst>
          </p:cNvPr>
          <p:cNvSpPr>
            <a:spLocks noGrp="1"/>
          </p:cNvSpPr>
          <p:nvPr>
            <p:ph idx="1"/>
          </p:nvPr>
        </p:nvSpPr>
        <p:spPr>
          <a:xfrm>
            <a:off x="351239" y="1891862"/>
            <a:ext cx="11374696" cy="4188264"/>
          </a:xfrm>
        </p:spPr>
        <p:txBody>
          <a:bodyPr>
            <a:normAutofit/>
          </a:bodyPr>
          <a:lstStyle/>
          <a:p>
            <a:r>
              <a:rPr lang="en-US" altLang="en-US" sz="2400" dirty="0">
                <a:ea typeface="ＭＳ Ｐゴシック" panose="020B0600070205080204" pitchFamily="34" charset="-128"/>
              </a:rPr>
              <a:t>China punished almost 300,000 officials for graft last year as President Xi </a:t>
            </a:r>
            <a:r>
              <a:rPr lang="en-US" altLang="en-US" sz="2400" dirty="0" err="1">
                <a:ea typeface="ＭＳ Ｐゴシック" panose="020B0600070205080204" pitchFamily="34" charset="-128"/>
              </a:rPr>
              <a:t>Jinping</a:t>
            </a:r>
            <a:r>
              <a:rPr lang="en-US" altLang="en-US" sz="2400" dirty="0">
                <a:ea typeface="ＭＳ Ｐゴシック" panose="020B0600070205080204" pitchFamily="34" charset="-128"/>
              </a:rPr>
              <a:t> continued to wage a high-profile war against corruption. </a:t>
            </a:r>
          </a:p>
          <a:p>
            <a:r>
              <a:rPr lang="en-US" altLang="en-US" sz="2400" dirty="0">
                <a:ea typeface="ＭＳ Ｐゴシック" panose="020B0600070205080204" pitchFamily="34" charset="-128"/>
              </a:rPr>
              <a:t>Among those ensnared by the wide-ranging crackdown were 200,000 who were given “light disciplinary punishments” and another 82,000 who were handed “severe disciplinary punishments and major demotions”. </a:t>
            </a:r>
          </a:p>
          <a:p>
            <a:r>
              <a:rPr lang="en-US" altLang="en-US" sz="2400" dirty="0">
                <a:ea typeface="ＭＳ Ｐゴシック" panose="020B0600070205080204" pitchFamily="34" charset="-128"/>
              </a:rPr>
              <a:t>Ten “centrally appointed and administered officials” were given “drastic demotions” for serious violations against the Communist Party’s code of conduct</a:t>
            </a:r>
          </a:p>
          <a:p>
            <a:r>
              <a:rPr lang="en-US" altLang="en-US" sz="2400" dirty="0">
                <a:ea typeface="ＭＳ Ｐゴシック" panose="020B0600070205080204" pitchFamily="34" charset="-128"/>
              </a:rPr>
              <a:t>Former Chinese security chief Zhou </a:t>
            </a:r>
            <a:r>
              <a:rPr lang="en-US" altLang="en-US" sz="2400" dirty="0" err="1">
                <a:ea typeface="ＭＳ Ｐゴシック" panose="020B0600070205080204" pitchFamily="34" charset="-128"/>
              </a:rPr>
              <a:t>Yongkang</a:t>
            </a:r>
            <a:r>
              <a:rPr lang="en-US" altLang="en-US" sz="2400" dirty="0">
                <a:ea typeface="ＭＳ Ｐゴシック" panose="020B0600070205080204" pitchFamily="34" charset="-128"/>
              </a:rPr>
              <a:t> last year became the highest ranking former official to be placed on trial for corruption in decades when he was sentenced to life in prison at a secret trial</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3056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CCC30-77EA-194D-9178-95BFC88F7FEB}"/>
              </a:ext>
            </a:extLst>
          </p:cNvPr>
          <p:cNvSpPr>
            <a:spLocks noGrp="1"/>
          </p:cNvSpPr>
          <p:nvPr>
            <p:ph type="title"/>
          </p:nvPr>
        </p:nvSpPr>
        <p:spPr/>
        <p:txBody>
          <a:bodyPr/>
          <a:lstStyle/>
          <a:p>
            <a:pPr>
              <a:defRPr/>
            </a:pPr>
            <a:r>
              <a:rPr lang="en-US" dirty="0"/>
              <a:t>Xi </a:t>
            </a:r>
            <a:r>
              <a:rPr lang="en-US" dirty="0" err="1"/>
              <a:t>J</a:t>
            </a:r>
            <a:r>
              <a:rPr lang="en-US" dirty="0" err="1" smtClean="0"/>
              <a:t>inping</a:t>
            </a:r>
            <a:endParaRPr lang="en-US" dirty="0"/>
          </a:p>
        </p:txBody>
      </p:sp>
      <p:sp>
        <p:nvSpPr>
          <p:cNvPr id="22530" name="Content Placeholder 2">
            <a:extLst>
              <a:ext uri="{FF2B5EF4-FFF2-40B4-BE49-F238E27FC236}">
                <a16:creationId xmlns:a16="http://schemas.microsoft.com/office/drawing/2014/main" xmlns="" id="{FB09B627-09CE-DC46-82EB-AE3B0B4E53C4}"/>
              </a:ext>
            </a:extLst>
          </p:cNvPr>
          <p:cNvSpPr>
            <a:spLocks noGrp="1"/>
          </p:cNvSpPr>
          <p:nvPr>
            <p:ph idx="1"/>
          </p:nvPr>
        </p:nvSpPr>
        <p:spPr>
          <a:xfrm>
            <a:off x="1828799" y="1796920"/>
            <a:ext cx="9059333" cy="4257040"/>
          </a:xfrm>
        </p:spPr>
        <p:txBody>
          <a:bodyPr/>
          <a:lstStyle/>
          <a:p>
            <a:r>
              <a:rPr lang="en-US" altLang="en-US" sz="2400" dirty="0">
                <a:ea typeface="ＭＳ Ｐゴシック" panose="020B0600070205080204" pitchFamily="34" charset="-128"/>
              </a:rPr>
              <a:t>General Secretary of Chinese Communist Party</a:t>
            </a:r>
          </a:p>
          <a:p>
            <a:r>
              <a:rPr lang="en-US" altLang="en-US" sz="2400" dirty="0">
                <a:ea typeface="ＭＳ Ｐゴシック" panose="020B0600070205080204" pitchFamily="34" charset="-128"/>
              </a:rPr>
              <a:t>President of the People’s Republic of China</a:t>
            </a:r>
          </a:p>
          <a:p>
            <a:r>
              <a:rPr lang="en-US" altLang="en-US" sz="2400" dirty="0">
                <a:ea typeface="ＭＳ Ｐゴシック" panose="020B0600070205080204" pitchFamily="34" charset="-128"/>
              </a:rPr>
              <a:t>Head of the Central Military Commission (makes him commander-in-chief)</a:t>
            </a:r>
          </a:p>
          <a:p>
            <a:r>
              <a:rPr lang="en-US" altLang="en-US" sz="2400" dirty="0">
                <a:ea typeface="ＭＳ Ｐゴシック" panose="020B0600070205080204" pitchFamily="34" charset="-128"/>
              </a:rPr>
              <a:t>Recently named “Chairman for life” after Congress eliminated term limits</a:t>
            </a:r>
          </a:p>
        </p:txBody>
      </p:sp>
    </p:spTree>
    <p:extLst>
      <p:ext uri="{BB962C8B-B14F-4D97-AF65-F5344CB8AC3E}">
        <p14:creationId xmlns:p14="http://schemas.microsoft.com/office/powerpoint/2010/main" val="2678968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0F7C3EB1-51A3-A84D-9DD6-80460B5567DA}"/>
              </a:ext>
            </a:extLst>
          </p:cNvPr>
          <p:cNvSpPr>
            <a:spLocks noGrp="1" noChangeArrowheads="1"/>
          </p:cNvSpPr>
          <p:nvPr>
            <p:ph type="title"/>
          </p:nvPr>
        </p:nvSpPr>
        <p:spPr/>
        <p:txBody>
          <a:bodyPr>
            <a:normAutofit/>
          </a:bodyPr>
          <a:lstStyle/>
          <a:p>
            <a:pPr eaLnBrk="1" hangingPunct="1">
              <a:defRPr/>
            </a:pPr>
            <a:r>
              <a:rPr lang="en-US" sz="2800" dirty="0">
                <a:latin typeface="Tahoma" charset="0"/>
              </a:rPr>
              <a:t>Explain what it means to say that a government has transparency.  How has the Chinese government limited transparency</a:t>
            </a:r>
          </a:p>
        </p:txBody>
      </p:sp>
      <p:sp>
        <p:nvSpPr>
          <p:cNvPr id="51203" name="Rectangle 3">
            <a:extLst>
              <a:ext uri="{FF2B5EF4-FFF2-40B4-BE49-F238E27FC236}">
                <a16:creationId xmlns:a16="http://schemas.microsoft.com/office/drawing/2014/main" xmlns="" id="{0BEFE1D7-4D50-264B-A757-15CCE960CA1D}"/>
              </a:ext>
            </a:extLst>
          </p:cNvPr>
          <p:cNvSpPr>
            <a:spLocks noGrp="1"/>
          </p:cNvSpPr>
          <p:nvPr>
            <p:ph type="body" idx="1"/>
          </p:nvPr>
        </p:nvSpPr>
        <p:spPr/>
        <p:txBody>
          <a:bodyPr/>
          <a:lstStyle/>
          <a:p>
            <a:pPr eaLnBrk="1" hangingPunct="1">
              <a:lnSpc>
                <a:spcPct val="90000"/>
              </a:lnSpc>
              <a:buFont typeface="Wingdings" pitchFamily="2" charset="2"/>
              <a:buNone/>
            </a:pPr>
            <a:r>
              <a:rPr lang="en-US" altLang="en-US">
                <a:latin typeface="Tahoma" panose="020B0604030504040204" pitchFamily="34" charset="0"/>
                <a:ea typeface="ＭＳ Ｐゴシック" panose="020B0600070205080204" pitchFamily="34" charset="-128"/>
              </a:rPr>
              <a:t>What it means…..</a:t>
            </a:r>
          </a:p>
          <a:p>
            <a:pPr eaLnBrk="1" hangingPunct="1">
              <a:lnSpc>
                <a:spcPct val="90000"/>
              </a:lnSpc>
            </a:pPr>
            <a:r>
              <a:rPr lang="en-US" altLang="en-US">
                <a:latin typeface="Tahoma" panose="020B0604030504040204" pitchFamily="34" charset="0"/>
                <a:ea typeface="ＭＳ Ｐゴシック" panose="020B0600070205080204" pitchFamily="34" charset="-128"/>
              </a:rPr>
              <a:t>A government has transparency when it disseminates accurate </a:t>
            </a:r>
            <a:r>
              <a:rPr lang="en-US" altLang="en-US" u="sng">
                <a:latin typeface="Tahoma" panose="020B0604030504040204" pitchFamily="34" charset="0"/>
                <a:ea typeface="ＭＳ Ｐゴシック" panose="020B0600070205080204" pitchFamily="34" charset="-128"/>
              </a:rPr>
              <a:t>political</a:t>
            </a:r>
            <a:r>
              <a:rPr lang="en-US" altLang="en-US">
                <a:latin typeface="Tahoma" panose="020B0604030504040204" pitchFamily="34" charset="0"/>
                <a:ea typeface="ＭＳ Ｐゴシック" panose="020B0600070205080204" pitchFamily="34" charset="-128"/>
              </a:rPr>
              <a:t> and </a:t>
            </a:r>
            <a:r>
              <a:rPr lang="en-US" altLang="en-US" u="sng">
                <a:latin typeface="Tahoma" panose="020B0604030504040204" pitchFamily="34" charset="0"/>
                <a:ea typeface="ＭＳ Ｐゴシック" panose="020B0600070205080204" pitchFamily="34" charset="-128"/>
              </a:rPr>
              <a:t>economic</a:t>
            </a:r>
            <a:r>
              <a:rPr lang="en-US" altLang="en-US">
                <a:latin typeface="Tahoma" panose="020B0604030504040204" pitchFamily="34" charset="0"/>
                <a:ea typeface="ＭＳ Ｐゴシック" panose="020B0600070205080204" pitchFamily="34" charset="-128"/>
              </a:rPr>
              <a:t> information to the public.</a:t>
            </a:r>
          </a:p>
          <a:p>
            <a:pPr eaLnBrk="1" hangingPunct="1">
              <a:lnSpc>
                <a:spcPct val="90000"/>
              </a:lnSpc>
            </a:pPr>
            <a:r>
              <a:rPr lang="en-US" altLang="en-US">
                <a:latin typeface="Tahoma" panose="020B0604030504040204" pitchFamily="34" charset="0"/>
                <a:ea typeface="ＭＳ Ｐゴシック" panose="020B0600070205080204" pitchFamily="34" charset="-128"/>
              </a:rPr>
              <a:t>A government has transparency when it allows information about government and policy to </a:t>
            </a:r>
            <a:r>
              <a:rPr lang="en-US" altLang="en-US" u="sng">
                <a:latin typeface="Tahoma" panose="020B0604030504040204" pitchFamily="34" charset="0"/>
                <a:ea typeface="ＭＳ Ｐゴシック" panose="020B0600070205080204" pitchFamily="34" charset="-128"/>
              </a:rPr>
              <a:t>circulate</a:t>
            </a:r>
            <a:r>
              <a:rPr lang="en-US" altLang="en-US">
                <a:latin typeface="Tahoma" panose="020B0604030504040204" pitchFamily="34" charset="0"/>
                <a:ea typeface="ＭＳ Ｐゴシック" panose="020B0600070205080204" pitchFamily="34" charset="-128"/>
              </a:rPr>
              <a:t> </a:t>
            </a:r>
            <a:r>
              <a:rPr lang="en-US" altLang="en-US" u="sng">
                <a:latin typeface="Tahoma" panose="020B0604030504040204" pitchFamily="34" charset="0"/>
                <a:ea typeface="ＭＳ Ｐゴシック" panose="020B0600070205080204" pitchFamily="34" charset="-128"/>
              </a:rPr>
              <a:t>openly</a:t>
            </a:r>
            <a:r>
              <a:rPr lang="en-US" altLang="en-US">
                <a:latin typeface="Tahoma" panose="020B0604030504040204" pitchFamily="34" charset="0"/>
                <a:ea typeface="ＭＳ Ｐゴシック" panose="020B0600070205080204" pitchFamily="34" charset="-128"/>
              </a:rPr>
              <a:t>.</a:t>
            </a:r>
          </a:p>
          <a:p>
            <a:pPr eaLnBrk="1" hangingPunct="1">
              <a:lnSpc>
                <a:spcPct val="90000"/>
              </a:lnSpc>
            </a:pPr>
            <a:r>
              <a:rPr lang="en-US" altLang="en-US">
                <a:latin typeface="Tahoma" panose="020B0604030504040204" pitchFamily="34" charset="0"/>
                <a:ea typeface="ＭＳ Ｐゴシック" panose="020B0600070205080204" pitchFamily="34" charset="-128"/>
              </a:rPr>
              <a:t>A government has transparency when it allows citizens several points of access for obtaining information about </a:t>
            </a:r>
            <a:r>
              <a:rPr lang="en-US" altLang="en-US" u="sng">
                <a:latin typeface="Tahoma" panose="020B0604030504040204" pitchFamily="34" charset="0"/>
                <a:ea typeface="ＭＳ Ｐゴシック" panose="020B0600070205080204" pitchFamily="34" charset="-128"/>
              </a:rPr>
              <a:t>governmental</a:t>
            </a:r>
            <a:r>
              <a:rPr lang="en-US" altLang="en-US">
                <a:latin typeface="Tahoma" panose="020B0604030504040204" pitchFamily="34" charset="0"/>
                <a:ea typeface="ＭＳ Ｐゴシック" panose="020B0600070205080204" pitchFamily="34" charset="-128"/>
              </a:rPr>
              <a:t> </a:t>
            </a:r>
            <a:r>
              <a:rPr lang="en-US" altLang="en-US" u="sng">
                <a:latin typeface="Tahoma" panose="020B0604030504040204" pitchFamily="34" charset="0"/>
                <a:ea typeface="ＭＳ Ｐゴシック" panose="020B0600070205080204" pitchFamily="34" charset="-128"/>
              </a:rPr>
              <a:t>actions</a:t>
            </a:r>
            <a:r>
              <a:rPr lang="en-US" altLang="en-US">
                <a:latin typeface="Tahoma" panose="020B0604030504040204" pitchFamily="34" charset="0"/>
                <a:ea typeface="ＭＳ Ｐゴシック" panose="020B0600070205080204" pitchFamily="34" charset="-128"/>
              </a:rPr>
              <a:t>.  </a:t>
            </a:r>
          </a:p>
          <a:p>
            <a:pPr eaLnBrk="1" hangingPunct="1">
              <a:lnSpc>
                <a:spcPct val="90000"/>
              </a:lnSpc>
            </a:pPr>
            <a:endParaRPr lang="en-US" altLang="en-US">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696568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diamond(in)">
                                      <p:cBhvr>
                                        <p:cTn id="7" dur="2000"/>
                                        <p:tgtEl>
                                          <p:spTgt spid="51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diamond(in)">
                                      <p:cBhvr>
                                        <p:cTn id="12" dur="2000"/>
                                        <p:tgtEl>
                                          <p:spTgt spid="5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diamond(in)">
                                      <p:cBhvr>
                                        <p:cTn id="17" dur="20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http://www.toptenthailand.com/2013/img/img_topten/img_icon/1346921531.jpg">
            <a:extLst>
              <a:ext uri="{FF2B5EF4-FFF2-40B4-BE49-F238E27FC236}">
                <a16:creationId xmlns:a16="http://schemas.microsoft.com/office/drawing/2014/main" xmlns="" id="{45F76502-9BD4-DF4B-B45E-8FB1F0ED8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33800"/>
            <a:ext cx="762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00BAAAD2-B3E2-C042-B66D-A866E5CF5437}"/>
              </a:ext>
            </a:extLst>
          </p:cNvPr>
          <p:cNvSpPr>
            <a:spLocks noGrp="1"/>
          </p:cNvSpPr>
          <p:nvPr>
            <p:ph type="title"/>
          </p:nvPr>
        </p:nvSpPr>
        <p:spPr/>
        <p:txBody>
          <a:bodyPr/>
          <a:lstStyle/>
          <a:p>
            <a:pPr>
              <a:defRPr/>
            </a:pPr>
            <a:r>
              <a:rPr lang="en-US" dirty="0"/>
              <a:t>POLICYMAKING INSTITUTIONS: PLA</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41D101C9-445D-4D46-A2EA-F6D411E17659}"/>
              </a:ext>
            </a:extLst>
          </p:cNvPr>
          <p:cNvSpPr>
            <a:spLocks noGrp="1"/>
          </p:cNvSpPr>
          <p:nvPr>
            <p:ph sz="quarter" idx="1"/>
          </p:nvPr>
        </p:nvSpPr>
        <p:spPr/>
        <p:txBody>
          <a:bodyPr/>
          <a:lstStyle/>
          <a:p>
            <a:pPr>
              <a:lnSpc>
                <a:spcPct val="90000"/>
              </a:lnSpc>
            </a:pPr>
            <a:r>
              <a:rPr lang="en-US" altLang="en-US" dirty="0">
                <a:ea typeface="ＭＳ Ｐゴシック" panose="020B0600070205080204" pitchFamily="34" charset="-128"/>
              </a:rPr>
              <a:t>World’s largest military force – 2.3 million active personnel</a:t>
            </a:r>
          </a:p>
          <a:p>
            <a:pPr lvl="1">
              <a:lnSpc>
                <a:spcPct val="90000"/>
              </a:lnSpc>
            </a:pPr>
            <a:r>
              <a:rPr lang="en-US" altLang="en-US" dirty="0">
                <a:ea typeface="ＭＳ Ｐゴシック" panose="020B0600070205080204" pitchFamily="34" charset="-128"/>
              </a:rPr>
              <a:t>Includes all ground, air and naval armed forces</a:t>
            </a:r>
          </a:p>
          <a:p>
            <a:pPr>
              <a:lnSpc>
                <a:spcPct val="90000"/>
              </a:lnSpc>
            </a:pPr>
            <a:r>
              <a:rPr lang="en-US" altLang="en-US" dirty="0">
                <a:ea typeface="ＭＳ Ｐゴシック" panose="020B0600070205080204" pitchFamily="34" charset="-128"/>
              </a:rPr>
              <a:t>Key organization is Central Military Commission (CMC)</a:t>
            </a:r>
          </a:p>
          <a:p>
            <a:pPr lvl="1">
              <a:lnSpc>
                <a:spcPct val="90000"/>
              </a:lnSpc>
            </a:pPr>
            <a:r>
              <a:rPr lang="en-US" altLang="en-US" dirty="0">
                <a:ea typeface="ＭＳ Ｐゴシック" panose="020B0600070205080204" pitchFamily="34" charset="-128"/>
              </a:rPr>
              <a:t>12 members: 10 of highest ranking officers of PLA + Pres/GS (chair) and /VP</a:t>
            </a:r>
          </a:p>
          <a:p>
            <a:pPr lvl="1">
              <a:lnSpc>
                <a:spcPct val="90000"/>
              </a:lnSpc>
            </a:pPr>
            <a:r>
              <a:rPr lang="en-US" altLang="en-US" dirty="0">
                <a:ea typeface="ＭＳ Ｐゴシック" panose="020B0600070205080204" pitchFamily="34" charset="-128"/>
              </a:rPr>
              <a:t>Chair is commander-in-chief and has always been highest ranking party member</a:t>
            </a:r>
          </a:p>
          <a:p>
            <a:pPr>
              <a:lnSpc>
                <a:spcPct val="90000"/>
              </a:lnSpc>
            </a:pPr>
            <a:endParaRPr lang="en-US" altLang="en-US" dirty="0">
              <a:ea typeface="ＭＳ Ｐゴシック" panose="020B0600070205080204" pitchFamily="34" charset="-128"/>
            </a:endParaRPr>
          </a:p>
          <a:p>
            <a:pPr>
              <a:lnSpc>
                <a:spcPct val="90000"/>
              </a:lnSpc>
            </a:pPr>
            <a:endParaRPr lang="en-US" altLang="en-US" dirty="0">
              <a:ea typeface="ＭＳ Ｐゴシック" panose="020B0600070205080204" pitchFamily="34" charset="-128"/>
            </a:endParaRPr>
          </a:p>
          <a:p>
            <a:pPr>
              <a:lnSpc>
                <a:spcPct val="90000"/>
              </a:lnSpc>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4614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FF8E5-17FD-0649-A3E1-5446634ED2E0}"/>
              </a:ext>
            </a:extLst>
          </p:cNvPr>
          <p:cNvSpPr>
            <a:spLocks noGrp="1"/>
          </p:cNvSpPr>
          <p:nvPr>
            <p:ph type="title"/>
          </p:nvPr>
        </p:nvSpPr>
        <p:spPr/>
        <p:txBody>
          <a:bodyPr/>
          <a:lstStyle/>
          <a:p>
            <a:pPr>
              <a:defRPr/>
            </a:pPr>
            <a:r>
              <a:rPr lang="en-US" dirty="0"/>
              <a:t>Civil society</a:t>
            </a:r>
          </a:p>
        </p:txBody>
      </p:sp>
      <p:sp>
        <p:nvSpPr>
          <p:cNvPr id="153602" name="Content Placeholder 2">
            <a:extLst>
              <a:ext uri="{FF2B5EF4-FFF2-40B4-BE49-F238E27FC236}">
                <a16:creationId xmlns:a16="http://schemas.microsoft.com/office/drawing/2014/main" xmlns="" id="{7382FAD4-7F89-8F48-8C10-E934F8E737C4}"/>
              </a:ext>
            </a:extLst>
          </p:cNvPr>
          <p:cNvSpPr>
            <a:spLocks noGrp="1"/>
          </p:cNvSpPr>
          <p:nvPr>
            <p:ph idx="1"/>
          </p:nvPr>
        </p:nvSpPr>
        <p:spPr>
          <a:xfrm>
            <a:off x="513347" y="1554163"/>
            <a:ext cx="10840453" cy="4634929"/>
          </a:xfrm>
        </p:spPr>
        <p:txBody>
          <a:bodyPr/>
          <a:lstStyle/>
          <a:p>
            <a:r>
              <a:rPr lang="en-US" altLang="en-US" dirty="0">
                <a:ea typeface="ＭＳ Ｐゴシック" panose="020B0600070205080204" pitchFamily="34" charset="-128"/>
              </a:rPr>
              <a:t>State stresses nationalism </a:t>
            </a:r>
          </a:p>
          <a:p>
            <a:pPr lvl="1"/>
            <a:r>
              <a:rPr lang="en-US" altLang="en-US" dirty="0">
                <a:ea typeface="ＭＳ Ｐゴシック" panose="020B0600070205080204" pitchFamily="34" charset="-128"/>
              </a:rPr>
              <a:t>Could lead to a more aggressive foreign and military policy</a:t>
            </a:r>
          </a:p>
          <a:p>
            <a:r>
              <a:rPr lang="en-US" altLang="en-US" dirty="0">
                <a:ea typeface="ＭＳ Ｐゴシック" panose="020B0600070205080204" pitchFamily="34" charset="-128"/>
              </a:rPr>
              <a:t>Choose jobs, travel, practice their religion, join nonpolitical associations, artistic expression</a:t>
            </a:r>
          </a:p>
          <a:p>
            <a:r>
              <a:rPr lang="en-US" altLang="en-US" dirty="0">
                <a:ea typeface="ＭＳ Ｐゴシック" panose="020B0600070205080204" pitchFamily="34" charset="-128"/>
              </a:rPr>
              <a:t>Religion – strictly controlled and limited to officially approved organizations and venues – Buddhism, atheism, folk religions, Christianity, Catholicism</a:t>
            </a:r>
          </a:p>
        </p:txBody>
      </p:sp>
    </p:spTree>
    <p:extLst>
      <p:ext uri="{BB962C8B-B14F-4D97-AF65-F5344CB8AC3E}">
        <p14:creationId xmlns:p14="http://schemas.microsoft.com/office/powerpoint/2010/main" val="553374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a:extLst>
              <a:ext uri="{FF2B5EF4-FFF2-40B4-BE49-F238E27FC236}">
                <a16:creationId xmlns:a16="http://schemas.microsoft.com/office/drawing/2014/main" xmlns="" id="{D7326D6E-4759-0B4F-AA6C-4AA788256146}"/>
              </a:ext>
            </a:extLst>
          </p:cNvPr>
          <p:cNvSpPr>
            <a:spLocks noGrp="1" noChangeArrowheads="1"/>
          </p:cNvSpPr>
          <p:nvPr>
            <p:ph type="title"/>
          </p:nvPr>
        </p:nvSpPr>
        <p:spPr>
          <a:xfrm>
            <a:off x="648439" y="228600"/>
            <a:ext cx="11158549" cy="914400"/>
          </a:xfrm>
        </p:spPr>
        <p:txBody>
          <a:bodyPr>
            <a:noAutofit/>
          </a:bodyPr>
          <a:lstStyle/>
          <a:p>
            <a:pPr>
              <a:defRPr/>
            </a:pPr>
            <a:r>
              <a:rPr lang="en-US" sz="3600" b="1" dirty="0"/>
              <a:t>ONE CHILD </a:t>
            </a:r>
            <a:r>
              <a:rPr lang="en-US" sz="3600" b="1" dirty="0" smtClean="0"/>
              <a:t>POLICY (MOVED TO A TWO CHILD POLICY…WHY???</a:t>
            </a:r>
            <a:endParaRPr lang="en-US" sz="3600" b="1" dirty="0"/>
          </a:p>
        </p:txBody>
      </p:sp>
      <p:sp>
        <p:nvSpPr>
          <p:cNvPr id="154626" name="Rectangle 4">
            <a:extLst>
              <a:ext uri="{FF2B5EF4-FFF2-40B4-BE49-F238E27FC236}">
                <a16:creationId xmlns:a16="http://schemas.microsoft.com/office/drawing/2014/main" xmlns="" id="{A5D735DA-EEFA-F147-93C8-62367D8673F8}"/>
              </a:ext>
            </a:extLst>
          </p:cNvPr>
          <p:cNvSpPr>
            <a:spLocks noGrp="1"/>
          </p:cNvSpPr>
          <p:nvPr>
            <p:ph type="body" idx="1"/>
          </p:nvPr>
        </p:nvSpPr>
        <p:spPr>
          <a:xfrm>
            <a:off x="459311" y="1197054"/>
            <a:ext cx="11347678" cy="5371536"/>
          </a:xfrm>
        </p:spPr>
        <p:txBody>
          <a:bodyPr>
            <a:noAutofit/>
          </a:bodyPr>
          <a:lstStyle/>
          <a:p>
            <a:pPr>
              <a:lnSpc>
                <a:spcPct val="80000"/>
              </a:lnSpc>
            </a:pPr>
            <a:r>
              <a:rPr lang="en-US" altLang="en-US" sz="2000" b="1" u="sng" dirty="0">
                <a:ea typeface="ＭＳ Ｐゴシック" panose="020B0600070205080204" pitchFamily="34" charset="-128"/>
              </a:rPr>
              <a:t>Population </a:t>
            </a:r>
            <a:r>
              <a:rPr lang="en-US" altLang="en-US" sz="2000" b="1" u="sng" dirty="0" err="1" smtClean="0">
                <a:ea typeface="ＭＳ Ｐゴシック" panose="020B0600070205080204" pitchFamily="34" charset="-128"/>
              </a:rPr>
              <a:t>Contro</a:t>
            </a:r>
            <a:endParaRPr lang="en-US" altLang="en-US" sz="2000" b="1" u="sng" dirty="0">
              <a:ea typeface="ＭＳ Ｐゴシック" panose="020B0600070205080204" pitchFamily="34" charset="-128"/>
            </a:endParaRPr>
          </a:p>
          <a:p>
            <a:pPr>
              <a:lnSpc>
                <a:spcPct val="80000"/>
              </a:lnSpc>
            </a:pPr>
            <a:r>
              <a:rPr lang="en-US" altLang="en-US" sz="2000" dirty="0">
                <a:ea typeface="ＭＳ Ｐゴシック" panose="020B0600070205080204" pitchFamily="34" charset="-128"/>
              </a:rPr>
              <a:t>China's totalitarian government may have relaxed its control of the means of production, but it has maintained firm control of the means of reproduction</a:t>
            </a:r>
          </a:p>
          <a:p>
            <a:pPr lvl="1">
              <a:lnSpc>
                <a:spcPct val="80000"/>
              </a:lnSpc>
            </a:pPr>
            <a:r>
              <a:rPr lang="en-US" altLang="en-US" sz="2000" dirty="0">
                <a:ea typeface="ＭＳ Ｐゴシック" panose="020B0600070205080204" pitchFamily="34" charset="-128"/>
              </a:rPr>
              <a:t>Little regulation during Maoist years; 1978 population close to a billion</a:t>
            </a:r>
          </a:p>
          <a:p>
            <a:pPr lvl="1">
              <a:lnSpc>
                <a:spcPct val="80000"/>
              </a:lnSpc>
            </a:pPr>
            <a:r>
              <a:rPr lang="en-US" altLang="en-US" sz="2000" dirty="0">
                <a:ea typeface="ＭＳ Ｐゴシック" panose="020B0600070205080204" pitchFamily="34" charset="-128"/>
              </a:rPr>
              <a:t>One-child family policy</a:t>
            </a:r>
          </a:p>
          <a:p>
            <a:pPr lvl="2">
              <a:lnSpc>
                <a:spcPct val="80000"/>
              </a:lnSpc>
            </a:pPr>
            <a:r>
              <a:rPr lang="en-US" altLang="en-US" dirty="0">
                <a:ea typeface="ＭＳ Ｐゴシック" panose="020B0600070205080204" pitchFamily="34" charset="-128"/>
              </a:rPr>
              <a:t>State-sponsored family planning added to the constitution</a:t>
            </a:r>
          </a:p>
          <a:p>
            <a:pPr lvl="2">
              <a:lnSpc>
                <a:spcPct val="80000"/>
              </a:lnSpc>
            </a:pPr>
            <a:r>
              <a:rPr lang="en-US" altLang="en-US" dirty="0">
                <a:ea typeface="ＭＳ Ｐゴシック" panose="020B0600070205080204" pitchFamily="34" charset="-128"/>
              </a:rPr>
              <a:t>Ideal family had one child</a:t>
            </a:r>
          </a:p>
          <a:p>
            <a:pPr lvl="2">
              <a:lnSpc>
                <a:spcPct val="80000"/>
              </a:lnSpc>
            </a:pPr>
            <a:r>
              <a:rPr lang="en-US" altLang="en-US" dirty="0">
                <a:ea typeface="ＭＳ Ｐゴシック" panose="020B0600070205080204" pitchFamily="34" charset="-128"/>
              </a:rPr>
              <a:t>Most couples required to stop childbearing after one or two births</a:t>
            </a:r>
          </a:p>
          <a:p>
            <a:pPr lvl="2">
              <a:lnSpc>
                <a:spcPct val="80000"/>
              </a:lnSpc>
            </a:pPr>
            <a:r>
              <a:rPr lang="en-US" altLang="en-US" dirty="0">
                <a:ea typeface="ＭＳ Ｐゴシック" panose="020B0600070205080204" pitchFamily="34" charset="-128"/>
              </a:rPr>
              <a:t>Married couples in urban areas restricted to one child</a:t>
            </a:r>
          </a:p>
          <a:p>
            <a:pPr lvl="2">
              <a:lnSpc>
                <a:spcPct val="80000"/>
              </a:lnSpc>
            </a:pPr>
            <a:r>
              <a:rPr lang="en-US" altLang="en-US" dirty="0">
                <a:ea typeface="ＭＳ Ｐゴシック" panose="020B0600070205080204" pitchFamily="34" charset="-128"/>
              </a:rPr>
              <a:t>Difficult to implement; many sons ideal:  a married daughter joins the household of her husband, while a married son remains in the household to support aging parents.</a:t>
            </a:r>
          </a:p>
          <a:p>
            <a:pPr>
              <a:lnSpc>
                <a:spcPct val="80000"/>
              </a:lnSpc>
            </a:pPr>
            <a:r>
              <a:rPr lang="en-US" altLang="en-US" sz="2000" b="1" u="sng" dirty="0">
                <a:ea typeface="ＭＳ Ｐゴシック" panose="020B0600070205080204" pitchFamily="34" charset="-128"/>
              </a:rPr>
              <a:t>Perverse outcomes</a:t>
            </a:r>
            <a:endParaRPr lang="en-US" altLang="en-US" sz="2000" dirty="0">
              <a:ea typeface="ＭＳ Ｐゴシック" panose="020B0600070205080204" pitchFamily="34" charset="-128"/>
            </a:endParaRPr>
          </a:p>
          <a:p>
            <a:pPr lvl="1">
              <a:lnSpc>
                <a:spcPct val="80000"/>
              </a:lnSpc>
            </a:pPr>
            <a:r>
              <a:rPr lang="en-US" altLang="en-US" sz="2000" dirty="0">
                <a:ea typeface="ＭＳ Ｐゴシック" panose="020B0600070205080204" pitchFamily="34" charset="-128"/>
              </a:rPr>
              <a:t>Forced abortions</a:t>
            </a:r>
          </a:p>
          <a:p>
            <a:pPr lvl="1">
              <a:lnSpc>
                <a:spcPct val="80000"/>
              </a:lnSpc>
            </a:pPr>
            <a:r>
              <a:rPr lang="en-US" altLang="en-US" sz="2000" dirty="0">
                <a:ea typeface="ＭＳ Ｐゴシック" panose="020B0600070205080204" pitchFamily="34" charset="-128"/>
              </a:rPr>
              <a:t>Sterilization</a:t>
            </a:r>
          </a:p>
          <a:p>
            <a:pPr lvl="1">
              <a:lnSpc>
                <a:spcPct val="80000"/>
              </a:lnSpc>
            </a:pPr>
            <a:r>
              <a:rPr lang="en-US" altLang="en-US" sz="2000" dirty="0">
                <a:ea typeface="ＭＳ Ｐゴシック" panose="020B0600070205080204" pitchFamily="34" charset="-128"/>
              </a:rPr>
              <a:t>Female infanticide</a:t>
            </a:r>
          </a:p>
          <a:p>
            <a:pPr lvl="1">
              <a:lnSpc>
                <a:spcPct val="80000"/>
              </a:lnSpc>
            </a:pPr>
            <a:r>
              <a:rPr lang="en-US" altLang="en-US" sz="2000" dirty="0">
                <a:ea typeface="ＭＳ Ｐゴシック" panose="020B0600070205080204" pitchFamily="34" charset="-128"/>
              </a:rPr>
              <a:t>Abandonment</a:t>
            </a:r>
          </a:p>
          <a:p>
            <a:pPr lvl="1">
              <a:lnSpc>
                <a:spcPct val="80000"/>
              </a:lnSpc>
            </a:pPr>
            <a:r>
              <a:rPr lang="en-US" altLang="en-US" b="1" i="1" u="sng" dirty="0">
                <a:ea typeface="ＭＳ Ｐゴシック" panose="020B0600070205080204" pitchFamily="34" charset="-128"/>
              </a:rPr>
              <a:t>Shortage of </a:t>
            </a:r>
            <a:r>
              <a:rPr lang="en-US" altLang="en-US" b="1" i="1" u="sng" dirty="0" smtClean="0">
                <a:ea typeface="ＭＳ Ｐゴシック" panose="020B0600070205080204" pitchFamily="34" charset="-128"/>
              </a:rPr>
              <a:t>girls (THIS IS WHY)</a:t>
            </a:r>
            <a:endParaRPr lang="en-US" altLang="en-US" b="1" i="1" u="sng" dirty="0">
              <a:ea typeface="ＭＳ Ｐゴシック" panose="020B0600070205080204" pitchFamily="34" charset="-128"/>
            </a:endParaRPr>
          </a:p>
        </p:txBody>
      </p:sp>
    </p:spTree>
    <p:extLst>
      <p:ext uri="{BB962C8B-B14F-4D97-AF65-F5344CB8AC3E}">
        <p14:creationId xmlns:p14="http://schemas.microsoft.com/office/powerpoint/2010/main" val="759940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Content Placeholder 2">
            <a:extLst>
              <a:ext uri="{FF2B5EF4-FFF2-40B4-BE49-F238E27FC236}">
                <a16:creationId xmlns:a16="http://schemas.microsoft.com/office/drawing/2014/main" xmlns="" id="{312CC58B-FC64-2B49-B90D-2ED98A153B2C}"/>
              </a:ext>
            </a:extLst>
          </p:cNvPr>
          <p:cNvSpPr>
            <a:spLocks noGrp="1"/>
          </p:cNvSpPr>
          <p:nvPr>
            <p:ph idx="1"/>
          </p:nvPr>
        </p:nvSpPr>
        <p:spPr>
          <a:xfrm>
            <a:off x="1828800" y="1095375"/>
            <a:ext cx="8686800" cy="4984750"/>
          </a:xfrm>
        </p:spPr>
        <p:txBody>
          <a:bodyPr/>
          <a:lstStyle/>
          <a:p>
            <a:r>
              <a:rPr lang="en-US" altLang="en-US" sz="2400">
                <a:ea typeface="ＭＳ Ｐゴシック" panose="020B0600070205080204" pitchFamily="34" charset="-128"/>
              </a:rPr>
              <a:t>China will “fully implement a policy of allowing each couple to have two children as an active response to an ageing population”</a:t>
            </a:r>
          </a:p>
          <a:p>
            <a:r>
              <a:rPr lang="en-US" altLang="en-US" sz="2400">
                <a:ea typeface="ＭＳ Ｐゴシック" panose="020B0600070205080204" pitchFamily="34" charset="-128"/>
              </a:rPr>
              <a:t>labour pool shrinking - UN estimates that by 2050 China will have about 440 million people over 60</a:t>
            </a:r>
          </a:p>
          <a:p>
            <a:r>
              <a:rPr lang="en-US" altLang="en-US" sz="2400">
                <a:ea typeface="ＭＳ Ｐゴシック" panose="020B0600070205080204" pitchFamily="34" charset="-128"/>
              </a:rPr>
              <a:t>experts say lies somewhere between 1.2 and 1.5 children a woman – was driving the country towards a demographic crisis</a:t>
            </a:r>
          </a:p>
          <a:p>
            <a:r>
              <a:rPr lang="en-US" altLang="en-US" sz="2400">
                <a:ea typeface="ＭＳ Ｐゴシック" panose="020B0600070205080204" pitchFamily="34" charset="-128"/>
              </a:rPr>
              <a:t>The Communist party credits the policy with preventing 400m births, thus contributing to China’s dramatic economic takeoff since the 1980s.</a:t>
            </a:r>
          </a:p>
          <a:p>
            <a:r>
              <a:rPr lang="en-US" altLang="en-US" sz="2400">
                <a:ea typeface="ＭＳ Ｐゴシック" panose="020B0600070205080204" pitchFamily="34" charset="-128"/>
              </a:rPr>
              <a:t>But the human toll has been immense, with forced sterilisations, infanticide and sex-selective abortions that have caused a dramatic gender imbalance that means millions of men will never find female partners.</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387872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xmlns="" id="{BD9D0C97-3AFF-6C40-972B-A1331BBEED63}"/>
              </a:ext>
            </a:extLst>
          </p:cNvPr>
          <p:cNvSpPr>
            <a:spLocks noGrp="1" noChangeArrowheads="1"/>
          </p:cNvSpPr>
          <p:nvPr>
            <p:ph type="title"/>
          </p:nvPr>
        </p:nvSpPr>
        <p:spPr/>
        <p:txBody>
          <a:bodyPr>
            <a:normAutofit fontScale="90000"/>
          </a:bodyPr>
          <a:lstStyle/>
          <a:p>
            <a:pPr marL="838200" indent="-838200">
              <a:defRPr/>
            </a:pPr>
            <a:r>
              <a:rPr lang="en-US" sz="3200" dirty="0">
                <a:latin typeface="Tahoma" charset="0"/>
              </a:rPr>
              <a:t> </a:t>
            </a:r>
            <a:br>
              <a:rPr lang="en-US" sz="3200" dirty="0">
                <a:latin typeface="Tahoma" charset="0"/>
              </a:rPr>
            </a:br>
            <a:r>
              <a:rPr lang="en-US" sz="3200" dirty="0">
                <a:latin typeface="Tahoma" charset="0"/>
              </a:rPr>
              <a:t>What are some social or economic consequences of manipulating population growth rates?</a:t>
            </a:r>
            <a:br>
              <a:rPr lang="en-US" sz="3200" dirty="0">
                <a:latin typeface="Tahoma" charset="0"/>
              </a:rPr>
            </a:br>
            <a:endParaRPr lang="en-US" sz="3200" dirty="0">
              <a:latin typeface="Tahoma" charset="0"/>
            </a:endParaRPr>
          </a:p>
        </p:txBody>
      </p:sp>
      <p:sp>
        <p:nvSpPr>
          <p:cNvPr id="59397" name="Rectangle 5">
            <a:extLst>
              <a:ext uri="{FF2B5EF4-FFF2-40B4-BE49-F238E27FC236}">
                <a16:creationId xmlns:a16="http://schemas.microsoft.com/office/drawing/2014/main" xmlns="" id="{465E9796-FAF7-A94F-ACC9-831CB2AFDC32}"/>
              </a:ext>
            </a:extLst>
          </p:cNvPr>
          <p:cNvSpPr>
            <a:spLocks noGrp="1"/>
          </p:cNvSpPr>
          <p:nvPr>
            <p:ph type="body" sz="half" idx="1"/>
          </p:nvPr>
        </p:nvSpPr>
        <p:spPr/>
        <p:txBody>
          <a:bodyPr/>
          <a:lstStyle/>
          <a:p>
            <a:pPr eaLnBrk="1" hangingPunct="1">
              <a:lnSpc>
                <a:spcPct val="90000"/>
              </a:lnSpc>
              <a:buFont typeface="Wingdings" pitchFamily="2" charset="2"/>
              <a:buNone/>
            </a:pPr>
            <a:r>
              <a:rPr lang="en-US" altLang="en-US">
                <a:latin typeface="Tahoma" panose="020B0604030504040204" pitchFamily="34" charset="0"/>
                <a:ea typeface="ＭＳ Ｐゴシック" panose="020B0600070205080204" pitchFamily="34" charset="-128"/>
              </a:rPr>
              <a:t>Social Consequences:</a:t>
            </a:r>
          </a:p>
          <a:p>
            <a:pPr eaLnBrk="1" hangingPunct="1">
              <a:lnSpc>
                <a:spcPct val="90000"/>
              </a:lnSpc>
            </a:pPr>
            <a:r>
              <a:rPr lang="en-US" altLang="en-US">
                <a:latin typeface="Tahoma" panose="020B0604030504040204" pitchFamily="34" charset="0"/>
                <a:ea typeface="ＭＳ Ｐゴシック" panose="020B0600070205080204" pitchFamily="34" charset="-128"/>
              </a:rPr>
              <a:t>Popular resistance to the policy of restriction.</a:t>
            </a:r>
          </a:p>
          <a:p>
            <a:pPr eaLnBrk="1" hangingPunct="1">
              <a:lnSpc>
                <a:spcPct val="90000"/>
              </a:lnSpc>
            </a:pPr>
            <a:r>
              <a:rPr lang="en-US" altLang="en-US">
                <a:latin typeface="Tahoma" panose="020B0604030504040204" pitchFamily="34" charset="0"/>
                <a:ea typeface="ＭＳ Ｐゴシック" panose="020B0600070205080204" pitchFamily="34" charset="-128"/>
              </a:rPr>
              <a:t>Female infanticide: </a:t>
            </a:r>
            <a:r>
              <a:rPr lang="ja-JP" altLang="en-US">
                <a:latin typeface="Tahoma" panose="020B0604030504040204" pitchFamily="34" charset="0"/>
                <a:ea typeface="ＭＳ Ｐゴシック" panose="020B0600070205080204" pitchFamily="34" charset="-128"/>
              </a:rPr>
              <a:t>“</a:t>
            </a:r>
            <a:r>
              <a:rPr lang="en-US" altLang="ja-JP" u="sng">
                <a:latin typeface="Tahoma" panose="020B0604030504040204" pitchFamily="34" charset="0"/>
                <a:ea typeface="ＭＳ Ｐゴシック" panose="020B0600070205080204" pitchFamily="34" charset="-128"/>
              </a:rPr>
              <a:t>missing girls</a:t>
            </a:r>
            <a:r>
              <a:rPr lang="ja-JP" altLang="en-US">
                <a:latin typeface="Tahoma" panose="020B0604030504040204" pitchFamily="34" charset="0"/>
                <a:ea typeface="ＭＳ Ｐゴシック" panose="020B0600070205080204" pitchFamily="34" charset="-128"/>
              </a:rPr>
              <a:t>”</a:t>
            </a:r>
            <a:endParaRPr lang="en-US" altLang="ja-JP">
              <a:latin typeface="Tahoma" panose="020B0604030504040204" pitchFamily="34" charset="0"/>
              <a:ea typeface="ＭＳ Ｐゴシック" panose="020B0600070205080204" pitchFamily="34" charset="-128"/>
            </a:endParaRPr>
          </a:p>
          <a:p>
            <a:pPr eaLnBrk="1" hangingPunct="1">
              <a:lnSpc>
                <a:spcPct val="90000"/>
              </a:lnSpc>
            </a:pPr>
            <a:r>
              <a:rPr lang="en-US" altLang="en-US" u="sng">
                <a:latin typeface="Tahoma" panose="020B0604030504040204" pitchFamily="34" charset="0"/>
                <a:ea typeface="ＭＳ Ｐゴシック" panose="020B0600070205080204" pitchFamily="34" charset="-128"/>
              </a:rPr>
              <a:t>Selective</a:t>
            </a:r>
            <a:r>
              <a:rPr lang="en-US" altLang="en-US">
                <a:latin typeface="Tahoma" panose="020B0604030504040204" pitchFamily="34" charset="0"/>
                <a:ea typeface="ＭＳ Ｐゴシック" panose="020B0600070205080204" pitchFamily="34" charset="-128"/>
              </a:rPr>
              <a:t> abortion</a:t>
            </a:r>
          </a:p>
          <a:p>
            <a:pPr eaLnBrk="1" hangingPunct="1">
              <a:lnSpc>
                <a:spcPct val="90000"/>
              </a:lnSpc>
            </a:pPr>
            <a:r>
              <a:rPr lang="en-US" altLang="en-US">
                <a:latin typeface="Tahoma" panose="020B0604030504040204" pitchFamily="34" charset="0"/>
                <a:ea typeface="ＭＳ Ｐゴシック" panose="020B0600070205080204" pitchFamily="34" charset="-128"/>
              </a:rPr>
              <a:t>Sex-ratio imbalance</a:t>
            </a:r>
          </a:p>
          <a:p>
            <a:pPr eaLnBrk="1" hangingPunct="1">
              <a:lnSpc>
                <a:spcPct val="90000"/>
              </a:lnSpc>
              <a:buFont typeface="Wingdings" pitchFamily="2" charset="2"/>
              <a:buNone/>
            </a:pPr>
            <a:endParaRPr lang="en-US" altLang="en-US">
              <a:latin typeface="Tahoma" panose="020B0604030504040204" pitchFamily="34" charset="0"/>
              <a:ea typeface="ＭＳ Ｐゴシック" panose="020B0600070205080204" pitchFamily="34" charset="-128"/>
            </a:endParaRPr>
          </a:p>
        </p:txBody>
      </p:sp>
      <p:sp>
        <p:nvSpPr>
          <p:cNvPr id="59398" name="Rectangle 6">
            <a:extLst>
              <a:ext uri="{FF2B5EF4-FFF2-40B4-BE49-F238E27FC236}">
                <a16:creationId xmlns:a16="http://schemas.microsoft.com/office/drawing/2014/main" xmlns="" id="{D5673911-4BB8-0244-97F6-9CA3C77101DF}"/>
              </a:ext>
            </a:extLst>
          </p:cNvPr>
          <p:cNvSpPr>
            <a:spLocks noGrp="1"/>
          </p:cNvSpPr>
          <p:nvPr>
            <p:ph type="body" sz="half" idx="2"/>
          </p:nvPr>
        </p:nvSpPr>
        <p:spPr/>
        <p:txBody>
          <a:bodyPr/>
          <a:lstStyle/>
          <a:p>
            <a:pPr eaLnBrk="1" hangingPunct="1">
              <a:lnSpc>
                <a:spcPct val="90000"/>
              </a:lnSpc>
              <a:buFont typeface="Wingdings" pitchFamily="2" charset="2"/>
              <a:buNone/>
            </a:pPr>
            <a:r>
              <a:rPr lang="en-US" altLang="en-US">
                <a:latin typeface="Tahoma" panose="020B0604030504040204" pitchFamily="34" charset="0"/>
                <a:ea typeface="ＭＳ Ｐゴシック" panose="020B0600070205080204" pitchFamily="34" charset="-128"/>
              </a:rPr>
              <a:t>Economic Consequence:</a:t>
            </a:r>
          </a:p>
          <a:p>
            <a:pPr eaLnBrk="1" hangingPunct="1">
              <a:lnSpc>
                <a:spcPct val="90000"/>
              </a:lnSpc>
            </a:pPr>
            <a:r>
              <a:rPr lang="en-US" altLang="en-US">
                <a:latin typeface="Tahoma" panose="020B0604030504040204" pitchFamily="34" charset="0"/>
                <a:ea typeface="ＭＳ Ｐゴシック" panose="020B0600070205080204" pitchFamily="34" charset="-128"/>
              </a:rPr>
              <a:t>Need for a security system to replace the </a:t>
            </a:r>
            <a:r>
              <a:rPr lang="en-US" altLang="en-US" u="sng">
                <a:latin typeface="Tahoma" panose="020B0604030504040204" pitchFamily="34" charset="0"/>
                <a:ea typeface="ＭＳ Ｐゴシック" panose="020B0600070205080204" pitchFamily="34" charset="-128"/>
              </a:rPr>
              <a:t>traditional</a:t>
            </a:r>
            <a:r>
              <a:rPr lang="en-US" altLang="en-US">
                <a:latin typeface="Tahoma" panose="020B0604030504040204" pitchFamily="34" charset="0"/>
                <a:ea typeface="ＭＳ Ｐゴシック" panose="020B0600070205080204" pitchFamily="34" charset="-128"/>
              </a:rPr>
              <a:t> </a:t>
            </a:r>
            <a:r>
              <a:rPr lang="en-US" altLang="en-US" u="sng">
                <a:latin typeface="Tahoma" panose="020B0604030504040204" pitchFamily="34" charset="0"/>
                <a:ea typeface="ＭＳ Ｐゴシック" panose="020B0600070205080204" pitchFamily="34" charset="-128"/>
              </a:rPr>
              <a:t>safety</a:t>
            </a:r>
            <a:r>
              <a:rPr lang="en-US" altLang="en-US">
                <a:latin typeface="Tahoma" panose="020B0604030504040204" pitchFamily="34" charset="0"/>
                <a:ea typeface="ＭＳ Ｐゴシック" panose="020B0600070205080204" pitchFamily="34" charset="-128"/>
              </a:rPr>
              <a:t> </a:t>
            </a:r>
            <a:r>
              <a:rPr lang="en-US" altLang="en-US" u="sng">
                <a:latin typeface="Tahoma" panose="020B0604030504040204" pitchFamily="34" charset="0"/>
                <a:ea typeface="ＭＳ Ｐゴシック" panose="020B0600070205080204" pitchFamily="34" charset="-128"/>
              </a:rPr>
              <a:t>net</a:t>
            </a:r>
            <a:r>
              <a:rPr lang="en-US" altLang="en-US">
                <a:latin typeface="Tahoma" panose="020B0604030504040204" pitchFamily="34" charset="0"/>
                <a:ea typeface="ＭＳ Ｐゴシック" panose="020B0600070205080204" pitchFamily="34" charset="-128"/>
              </a:rPr>
              <a:t> provided by children for parents in large families.</a:t>
            </a:r>
          </a:p>
          <a:p>
            <a:pPr eaLnBrk="1" hangingPunct="1">
              <a:lnSpc>
                <a:spcPct val="90000"/>
              </a:lnSpc>
            </a:pPr>
            <a:r>
              <a:rPr lang="en-US" altLang="en-US">
                <a:latin typeface="Tahoma" panose="020B0604030504040204" pitchFamily="34" charset="0"/>
                <a:ea typeface="ＭＳ Ｐゴシック" panose="020B0600070205080204" pitchFamily="34" charset="-128"/>
              </a:rPr>
              <a:t>Reduction of </a:t>
            </a:r>
            <a:r>
              <a:rPr lang="en-US" altLang="en-US" u="sng">
                <a:latin typeface="Tahoma" panose="020B0604030504040204" pitchFamily="34" charset="0"/>
                <a:ea typeface="ＭＳ Ｐゴシック" panose="020B0600070205080204" pitchFamily="34" charset="-128"/>
              </a:rPr>
              <a:t>poverty</a:t>
            </a:r>
            <a:r>
              <a:rPr lang="en-US" altLang="en-US">
                <a:latin typeface="Tahoma" panose="020B0604030504040204" pitchFamily="34" charset="0"/>
                <a:ea typeface="ＭＳ Ｐゴシック" panose="020B0600070205080204" pitchFamily="34" charset="-128"/>
              </a:rPr>
              <a:t>.</a:t>
            </a:r>
          </a:p>
          <a:p>
            <a:pPr eaLnBrk="1" hangingPunct="1">
              <a:lnSpc>
                <a:spcPct val="90000"/>
              </a:lnSpc>
            </a:pPr>
            <a:r>
              <a:rPr lang="en-US" altLang="en-US">
                <a:latin typeface="Tahoma" panose="020B0604030504040204" pitchFamily="34" charset="0"/>
                <a:ea typeface="ＭＳ Ｐゴシック" panose="020B0600070205080204" pitchFamily="34" charset="-128"/>
              </a:rPr>
              <a:t>Economic growth possibility.</a:t>
            </a:r>
          </a:p>
        </p:txBody>
      </p:sp>
    </p:spTree>
    <p:extLst>
      <p:ext uri="{BB962C8B-B14F-4D97-AF65-F5344CB8AC3E}">
        <p14:creationId xmlns:p14="http://schemas.microsoft.com/office/powerpoint/2010/main" val="2360205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blinds(horizontal)">
                                      <p:cBhvr>
                                        <p:cTn id="7" dur="500"/>
                                        <p:tgtEl>
                                          <p:spTgt spid="5939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9397">
                                            <p:txEl>
                                              <p:pRg st="1" end="1"/>
                                            </p:txEl>
                                          </p:spTgt>
                                        </p:tgtEl>
                                        <p:attrNameLst>
                                          <p:attrName>style.visibility</p:attrName>
                                        </p:attrNameLst>
                                      </p:cBhvr>
                                      <p:to>
                                        <p:strVal val="visible"/>
                                      </p:to>
                                    </p:set>
                                    <p:animEffect transition="in" filter="blinds(horizontal)">
                                      <p:cBhvr>
                                        <p:cTn id="10" dur="500"/>
                                        <p:tgtEl>
                                          <p:spTgt spid="5939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9397">
                                            <p:txEl>
                                              <p:pRg st="2" end="2"/>
                                            </p:txEl>
                                          </p:spTgt>
                                        </p:tgtEl>
                                        <p:attrNameLst>
                                          <p:attrName>style.visibility</p:attrName>
                                        </p:attrNameLst>
                                      </p:cBhvr>
                                      <p:to>
                                        <p:strVal val="visible"/>
                                      </p:to>
                                    </p:set>
                                    <p:animEffect transition="in" filter="blinds(horizontal)">
                                      <p:cBhvr>
                                        <p:cTn id="13" dur="500"/>
                                        <p:tgtEl>
                                          <p:spTgt spid="5939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9397">
                                            <p:txEl>
                                              <p:pRg st="3" end="3"/>
                                            </p:txEl>
                                          </p:spTgt>
                                        </p:tgtEl>
                                        <p:attrNameLst>
                                          <p:attrName>style.visibility</p:attrName>
                                        </p:attrNameLst>
                                      </p:cBhvr>
                                      <p:to>
                                        <p:strVal val="visible"/>
                                      </p:to>
                                    </p:set>
                                    <p:animEffect transition="in" filter="blinds(horizontal)">
                                      <p:cBhvr>
                                        <p:cTn id="16" dur="500"/>
                                        <p:tgtEl>
                                          <p:spTgt spid="5939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9397">
                                            <p:txEl>
                                              <p:pRg st="4" end="4"/>
                                            </p:txEl>
                                          </p:spTgt>
                                        </p:tgtEl>
                                        <p:attrNameLst>
                                          <p:attrName>style.visibility</p:attrName>
                                        </p:attrNameLst>
                                      </p:cBhvr>
                                      <p:to>
                                        <p:strVal val="visible"/>
                                      </p:to>
                                    </p:set>
                                    <p:animEffect transition="in" filter="blinds(horizontal)">
                                      <p:cBhvr>
                                        <p:cTn id="19" dur="500"/>
                                        <p:tgtEl>
                                          <p:spTgt spid="5939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9398">
                                            <p:txEl>
                                              <p:pRg st="0" end="0"/>
                                            </p:txEl>
                                          </p:spTgt>
                                        </p:tgtEl>
                                        <p:attrNameLst>
                                          <p:attrName>style.visibility</p:attrName>
                                        </p:attrNameLst>
                                      </p:cBhvr>
                                      <p:to>
                                        <p:strVal val="visible"/>
                                      </p:to>
                                    </p:set>
                                    <p:animEffect transition="in" filter="blinds(horizontal)">
                                      <p:cBhvr>
                                        <p:cTn id="24" dur="500"/>
                                        <p:tgtEl>
                                          <p:spTgt spid="59398">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9398">
                                            <p:txEl>
                                              <p:pRg st="1" end="1"/>
                                            </p:txEl>
                                          </p:spTgt>
                                        </p:tgtEl>
                                        <p:attrNameLst>
                                          <p:attrName>style.visibility</p:attrName>
                                        </p:attrNameLst>
                                      </p:cBhvr>
                                      <p:to>
                                        <p:strVal val="visible"/>
                                      </p:to>
                                    </p:set>
                                    <p:animEffect transition="in" filter="blinds(horizontal)">
                                      <p:cBhvr>
                                        <p:cTn id="27" dur="500"/>
                                        <p:tgtEl>
                                          <p:spTgt spid="59398">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9398">
                                            <p:txEl>
                                              <p:pRg st="2" end="2"/>
                                            </p:txEl>
                                          </p:spTgt>
                                        </p:tgtEl>
                                        <p:attrNameLst>
                                          <p:attrName>style.visibility</p:attrName>
                                        </p:attrNameLst>
                                      </p:cBhvr>
                                      <p:to>
                                        <p:strVal val="visible"/>
                                      </p:to>
                                    </p:set>
                                    <p:animEffect transition="in" filter="blinds(horizontal)">
                                      <p:cBhvr>
                                        <p:cTn id="30" dur="500"/>
                                        <p:tgtEl>
                                          <p:spTgt spid="59398">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9398">
                                            <p:txEl>
                                              <p:pRg st="3" end="3"/>
                                            </p:txEl>
                                          </p:spTgt>
                                        </p:tgtEl>
                                        <p:attrNameLst>
                                          <p:attrName>style.visibility</p:attrName>
                                        </p:attrNameLst>
                                      </p:cBhvr>
                                      <p:to>
                                        <p:strVal val="visible"/>
                                      </p:to>
                                    </p:set>
                                    <p:animEffect transition="in" filter="blinds(horizontal)">
                                      <p:cBhvr>
                                        <p:cTn id="33" dur="500"/>
                                        <p:tgtEl>
                                          <p:spTgt spid="593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4">
            <a:extLst>
              <a:ext uri="{FF2B5EF4-FFF2-40B4-BE49-F238E27FC236}">
                <a16:creationId xmlns:a16="http://schemas.microsoft.com/office/drawing/2014/main" xmlns="" id="{DB46026B-9698-134A-9F79-76C2B8670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4" y="4764"/>
            <a:ext cx="83343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643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Rectangle 5">
            <a:extLst>
              <a:ext uri="{FF2B5EF4-FFF2-40B4-BE49-F238E27FC236}">
                <a16:creationId xmlns:a16="http://schemas.microsoft.com/office/drawing/2014/main" xmlns="" id="{3BEBF5E2-FC93-4444-90D1-44E4C65DA3D3}"/>
              </a:ext>
            </a:extLst>
          </p:cNvPr>
          <p:cNvSpPr>
            <a:spLocks noGrp="1" noChangeArrowheads="1"/>
          </p:cNvSpPr>
          <p:nvPr>
            <p:ph type="title"/>
          </p:nvPr>
        </p:nvSpPr>
        <p:spPr>
          <a:xfrm>
            <a:off x="297201" y="270266"/>
            <a:ext cx="10915386" cy="1143000"/>
          </a:xfrm>
        </p:spPr>
        <p:txBody>
          <a:bodyPr>
            <a:normAutofit fontScale="90000"/>
          </a:bodyPr>
          <a:lstStyle/>
          <a:p>
            <a:pPr>
              <a:defRPr/>
            </a:pPr>
            <a:r>
              <a:rPr lang="en-US" dirty="0"/>
              <a:t>CITIZENS, SOCIETY &amp; </a:t>
            </a:r>
            <a:r>
              <a:rPr lang="en-US" dirty="0" smtClean="0"/>
              <a:t>STATE: political </a:t>
            </a:r>
            <a:r>
              <a:rPr lang="en-US" dirty="0"/>
              <a:t>socialization</a:t>
            </a:r>
            <a:endParaRPr lang="en-US" dirty="0">
              <a:ea typeface="+mj-ea"/>
              <a:cs typeface="+mj-cs"/>
            </a:endParaRPr>
          </a:p>
        </p:txBody>
      </p:sp>
      <p:sp>
        <p:nvSpPr>
          <p:cNvPr id="164866" name="Rectangle 6">
            <a:extLst>
              <a:ext uri="{FF2B5EF4-FFF2-40B4-BE49-F238E27FC236}">
                <a16:creationId xmlns:a16="http://schemas.microsoft.com/office/drawing/2014/main" xmlns="" id="{3B629567-F383-3E4A-BE3D-D9C8293C5ACC}"/>
              </a:ext>
            </a:extLst>
          </p:cNvPr>
          <p:cNvSpPr>
            <a:spLocks noGrp="1"/>
          </p:cNvSpPr>
          <p:nvPr>
            <p:ph idx="1"/>
          </p:nvPr>
        </p:nvSpPr>
        <p:spPr>
          <a:xfrm>
            <a:off x="594402" y="1675648"/>
            <a:ext cx="11320661" cy="5055351"/>
          </a:xfrm>
        </p:spPr>
        <p:txBody>
          <a:bodyPr>
            <a:normAutofit/>
          </a:bodyPr>
          <a:lstStyle/>
          <a:p>
            <a:pPr>
              <a:spcBef>
                <a:spcPct val="0"/>
              </a:spcBef>
            </a:pPr>
            <a:r>
              <a:rPr lang="en-US" altLang="en-US" sz="3200" dirty="0">
                <a:ea typeface="ＭＳ Ｐゴシック" panose="020B0600070205080204" pitchFamily="34" charset="-128"/>
              </a:rPr>
              <a:t>Party is the main agent of socialization </a:t>
            </a:r>
          </a:p>
          <a:p>
            <a:pPr>
              <a:spcBef>
                <a:spcPct val="0"/>
              </a:spcBef>
            </a:pPr>
            <a:r>
              <a:rPr lang="en-US" altLang="en-US" sz="3200" dirty="0">
                <a:ea typeface="ＭＳ Ｐゴシック" panose="020B0600070205080204" pitchFamily="34" charset="-128"/>
              </a:rPr>
              <a:t>Mass Media</a:t>
            </a:r>
          </a:p>
          <a:p>
            <a:pPr lvl="1">
              <a:spcBef>
                <a:spcPct val="0"/>
              </a:spcBef>
            </a:pPr>
            <a:r>
              <a:rPr lang="en-US" altLang="en-US" sz="3200" dirty="0">
                <a:ea typeface="ＭＳ Ｐゴシック" panose="020B0600070205080204" pitchFamily="34" charset="-128"/>
              </a:rPr>
              <a:t>Citizens exposed to news, opinions, public affairs</a:t>
            </a:r>
          </a:p>
          <a:p>
            <a:pPr lvl="2">
              <a:spcBef>
                <a:spcPct val="0"/>
              </a:spcBef>
            </a:pPr>
            <a:r>
              <a:rPr lang="en-US" altLang="en-US" sz="3200" dirty="0">
                <a:ea typeface="ＭＳ Ｐゴシック" panose="020B0600070205080204" pitchFamily="34" charset="-128"/>
              </a:rPr>
              <a:t>Hong Kong: free, critical mass media</a:t>
            </a:r>
          </a:p>
          <a:p>
            <a:pPr lvl="1">
              <a:spcBef>
                <a:spcPct val="0"/>
              </a:spcBef>
            </a:pPr>
            <a:r>
              <a:rPr lang="en-US" altLang="en-US" sz="3200" dirty="0">
                <a:ea typeface="ＭＳ Ｐゴシック" panose="020B0600070205080204" pitchFamily="34" charset="-128"/>
              </a:rPr>
              <a:t>Leaders shut down publications that go too far</a:t>
            </a:r>
          </a:p>
          <a:p>
            <a:pPr lvl="1">
              <a:spcBef>
                <a:spcPct val="0"/>
              </a:spcBef>
            </a:pPr>
            <a:r>
              <a:rPr lang="en-US" altLang="en-US" sz="3200" dirty="0">
                <a:ea typeface="ＭＳ Ｐゴシック" panose="020B0600070205080204" pitchFamily="34" charset="-128"/>
              </a:rPr>
              <a:t>Internet: tens/thousands cyber police block foreign news </a:t>
            </a:r>
          </a:p>
          <a:p>
            <a:pPr>
              <a:spcBef>
                <a:spcPct val="0"/>
              </a:spcBef>
            </a:pPr>
            <a:r>
              <a:rPr lang="en-US" altLang="en-US" sz="3200" dirty="0">
                <a:ea typeface="ＭＳ Ｐゴシック" panose="020B0600070205080204" pitchFamily="34" charset="-128"/>
              </a:rPr>
              <a:t>Education System</a:t>
            </a:r>
          </a:p>
          <a:p>
            <a:pPr lvl="1">
              <a:spcBef>
                <a:spcPct val="0"/>
              </a:spcBef>
            </a:pPr>
            <a:r>
              <a:rPr lang="en-US" altLang="en-US" sz="3200" dirty="0">
                <a:ea typeface="ＭＳ Ｐゴシック" panose="020B0600070205080204" pitchFamily="34" charset="-128"/>
              </a:rPr>
              <a:t>Past: ideological, persecution of scholars</a:t>
            </a:r>
          </a:p>
          <a:p>
            <a:pPr lvl="1">
              <a:spcBef>
                <a:spcPct val="0"/>
              </a:spcBef>
            </a:pPr>
            <a:r>
              <a:rPr lang="en-US" altLang="en-US" sz="3200" dirty="0">
                <a:ea typeface="ＭＳ Ｐゴシック" panose="020B0600070205080204" pitchFamily="34" charset="-128"/>
              </a:rPr>
              <a:t>Today: respect for expertise</a:t>
            </a:r>
          </a:p>
          <a:p>
            <a:pPr>
              <a:lnSpc>
                <a:spcPct val="80000"/>
              </a:lnSpc>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55908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52CD3-78D6-FF44-B52A-8494DCD37BCC}"/>
              </a:ext>
            </a:extLst>
          </p:cNvPr>
          <p:cNvSpPr>
            <a:spLocks noGrp="1"/>
          </p:cNvSpPr>
          <p:nvPr>
            <p:ph type="title"/>
          </p:nvPr>
        </p:nvSpPr>
        <p:spPr>
          <a:xfrm>
            <a:off x="810548" y="324319"/>
            <a:ext cx="10456076" cy="999984"/>
          </a:xfrm>
        </p:spPr>
        <p:txBody>
          <a:bodyPr>
            <a:normAutofit fontScale="90000"/>
          </a:bodyPr>
          <a:lstStyle/>
          <a:p>
            <a:pPr>
              <a:defRPr/>
            </a:pPr>
            <a:r>
              <a:rPr lang="en-US" dirty="0"/>
              <a:t>CITIZENS, SOCIETY &amp; STATE:</a:t>
            </a:r>
            <a:br>
              <a:rPr lang="en-US" dirty="0"/>
            </a:br>
            <a:r>
              <a:rPr lang="en-US" dirty="0"/>
              <a:t>political socialization</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EFC3E0C6-32A9-2646-99C3-EB89C5453577}"/>
              </a:ext>
            </a:extLst>
          </p:cNvPr>
          <p:cNvSpPr>
            <a:spLocks noGrp="1"/>
          </p:cNvSpPr>
          <p:nvPr>
            <p:ph sz="quarter" idx="1"/>
          </p:nvPr>
        </p:nvSpPr>
        <p:spPr>
          <a:xfrm>
            <a:off x="378255" y="1513490"/>
            <a:ext cx="11374697" cy="5108027"/>
          </a:xfrm>
        </p:spPr>
        <p:txBody>
          <a:bodyPr/>
          <a:lstStyle/>
          <a:p>
            <a:pPr>
              <a:lnSpc>
                <a:spcPct val="80000"/>
              </a:lnSpc>
            </a:pPr>
            <a:r>
              <a:rPr lang="en-US" altLang="en-US" sz="3000" dirty="0">
                <a:ea typeface="ＭＳ Ｐゴシック" panose="020B0600070205080204" pitchFamily="34" charset="-128"/>
              </a:rPr>
              <a:t>CCP and Participation</a:t>
            </a:r>
          </a:p>
          <a:p>
            <a:pPr lvl="1">
              <a:lnSpc>
                <a:spcPct val="80000"/>
              </a:lnSpc>
            </a:pPr>
            <a:r>
              <a:rPr lang="en-US" altLang="en-US" sz="2600" dirty="0">
                <a:ea typeface="ＭＳ Ｐゴシック" panose="020B0600070205080204" pitchFamily="34" charset="-128"/>
              </a:rPr>
              <a:t>Largest political party in world</a:t>
            </a:r>
          </a:p>
          <a:p>
            <a:pPr lvl="1">
              <a:lnSpc>
                <a:spcPct val="80000"/>
              </a:lnSpc>
            </a:pPr>
            <a:r>
              <a:rPr lang="en-US" altLang="en-US" sz="2600" dirty="0">
                <a:ea typeface="ＭＳ Ｐゴシック" panose="020B0600070205080204" pitchFamily="34" charset="-128"/>
              </a:rPr>
              <a:t>Only 9% of citizens age 18+ are members</a:t>
            </a:r>
          </a:p>
          <a:p>
            <a:pPr>
              <a:lnSpc>
                <a:spcPct val="80000"/>
              </a:lnSpc>
            </a:pPr>
            <a:r>
              <a:rPr lang="en-US" altLang="en-US" sz="3000" dirty="0">
                <a:ea typeface="ＭＳ Ｐゴシック" panose="020B0600070205080204" pitchFamily="34" charset="-128"/>
              </a:rPr>
              <a:t>CCP’s Youth Pioneers (80% of 7-14 year olds)</a:t>
            </a:r>
          </a:p>
          <a:p>
            <a:pPr lvl="1">
              <a:lnSpc>
                <a:spcPct val="80000"/>
              </a:lnSpc>
            </a:pPr>
            <a:r>
              <a:rPr lang="en-US" altLang="en-US" sz="2600" dirty="0">
                <a:ea typeface="ＭＳ Ｐゴシック" panose="020B0600070205080204" pitchFamily="34" charset="-128"/>
              </a:rPr>
              <a:t>Promote good social behavior, community service, patriotism, loyalty to party</a:t>
            </a:r>
          </a:p>
          <a:p>
            <a:pPr>
              <a:lnSpc>
                <a:spcPct val="80000"/>
              </a:lnSpc>
            </a:pPr>
            <a:r>
              <a:rPr lang="en-US" altLang="en-US" sz="3000" dirty="0">
                <a:ea typeface="ＭＳ Ｐゴシック" panose="020B0600070205080204" pitchFamily="34" charset="-128"/>
              </a:rPr>
              <a:t>Communist Youth League</a:t>
            </a:r>
          </a:p>
          <a:p>
            <a:pPr lvl="1">
              <a:lnSpc>
                <a:spcPct val="80000"/>
              </a:lnSpc>
            </a:pPr>
            <a:r>
              <a:rPr lang="en-US" altLang="en-US" sz="2600" dirty="0">
                <a:ea typeface="ＭＳ Ｐゴシック" panose="020B0600070205080204" pitchFamily="34" charset="-128"/>
              </a:rPr>
              <a:t>Foster commitment to socialist values</a:t>
            </a:r>
          </a:p>
          <a:p>
            <a:pPr>
              <a:lnSpc>
                <a:spcPct val="80000"/>
              </a:lnSpc>
            </a:pPr>
            <a:r>
              <a:rPr lang="en-US" altLang="en-US" sz="3000" dirty="0">
                <a:ea typeface="ＭＳ Ｐゴシック" panose="020B0600070205080204" pitchFamily="34" charset="-128"/>
              </a:rPr>
              <a:t>CCP allows existence of </a:t>
            </a:r>
            <a:r>
              <a:rPr lang="en-US" altLang="en-US" sz="3000" dirty="0" smtClean="0">
                <a:ea typeface="ＭＳ Ｐゴシック" panose="020B0600070205080204" pitchFamily="34" charset="-128"/>
              </a:rPr>
              <a:t>eight “</a:t>
            </a:r>
            <a:r>
              <a:rPr lang="en-US" altLang="en-US" sz="3000" dirty="0">
                <a:ea typeface="ＭＳ Ｐゴシック" panose="020B0600070205080204" pitchFamily="34" charset="-128"/>
              </a:rPr>
              <a:t>democratic” parties</a:t>
            </a:r>
          </a:p>
          <a:p>
            <a:pPr lvl="1">
              <a:lnSpc>
                <a:spcPct val="80000"/>
              </a:lnSpc>
            </a:pPr>
            <a:r>
              <a:rPr lang="en-US" altLang="en-US" sz="2600" dirty="0">
                <a:ea typeface="ＭＳ Ｐゴシック" panose="020B0600070205080204" pitchFamily="34" charset="-128"/>
              </a:rPr>
              <a:t>Each party has special </a:t>
            </a:r>
            <a:r>
              <a:rPr lang="en-US" altLang="en-US" sz="2600" dirty="0" smtClean="0">
                <a:ea typeface="ＭＳ Ｐゴシック" panose="020B0600070205080204" pitchFamily="34" charset="-128"/>
              </a:rPr>
              <a:t>group it </a:t>
            </a:r>
            <a:r>
              <a:rPr lang="en-US" altLang="en-US" sz="2600" dirty="0">
                <a:ea typeface="ＭＳ Ｐゴシック" panose="020B0600070205080204" pitchFamily="34" charset="-128"/>
              </a:rPr>
              <a:t>draws from (intellectuals, </a:t>
            </a:r>
            <a:r>
              <a:rPr lang="en-US" altLang="en-US" sz="2600" dirty="0" smtClean="0">
                <a:ea typeface="ＭＳ Ｐゴシック" panose="020B0600070205080204" pitchFamily="34" charset="-128"/>
              </a:rPr>
              <a:t>etc.)</a:t>
            </a:r>
            <a:endParaRPr lang="en-US" altLang="en-US" sz="2600" dirty="0">
              <a:ea typeface="ＭＳ Ｐゴシック" panose="020B0600070205080204" pitchFamily="34" charset="-128"/>
            </a:endParaRPr>
          </a:p>
          <a:p>
            <a:pPr lvl="1">
              <a:lnSpc>
                <a:spcPct val="80000"/>
              </a:lnSpc>
            </a:pPr>
            <a:r>
              <a:rPr lang="en-US" altLang="en-US" sz="2600" dirty="0">
                <a:ea typeface="ＭＳ Ｐゴシック" panose="020B0600070205080204" pitchFamily="34" charset="-128"/>
              </a:rPr>
              <a:t>Tightly controlled by CCP</a:t>
            </a:r>
          </a:p>
          <a:p>
            <a:pPr lvl="1">
              <a:lnSpc>
                <a:spcPct val="80000"/>
              </a:lnSpc>
            </a:pPr>
            <a:r>
              <a:rPr lang="en-US" altLang="en-US" sz="2600" dirty="0">
                <a:ea typeface="ＭＳ Ｐゴシック" panose="020B0600070205080204" pitchFamily="34" charset="-128"/>
              </a:rPr>
              <a:t>Advisory role only </a:t>
            </a:r>
          </a:p>
        </p:txBody>
      </p:sp>
    </p:spTree>
    <p:extLst>
      <p:ext uri="{BB962C8B-B14F-4D97-AF65-F5344CB8AC3E}">
        <p14:creationId xmlns:p14="http://schemas.microsoft.com/office/powerpoint/2010/main" val="4047234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7E839-EA66-824D-9AE0-BCB2F2563352}"/>
              </a:ext>
            </a:extLst>
          </p:cNvPr>
          <p:cNvSpPr>
            <a:spLocks noGrp="1"/>
          </p:cNvSpPr>
          <p:nvPr>
            <p:ph type="title"/>
          </p:nvPr>
        </p:nvSpPr>
        <p:spPr>
          <a:xfrm>
            <a:off x="1215823" y="243238"/>
            <a:ext cx="9147377" cy="784147"/>
          </a:xfrm>
        </p:spPr>
        <p:txBody>
          <a:bodyPr>
            <a:normAutofit fontScale="90000"/>
          </a:bodyPr>
          <a:lstStyle/>
          <a:p>
            <a:pPr>
              <a:defRPr/>
            </a:pPr>
            <a:r>
              <a:rPr lang="en-US" dirty="0"/>
              <a:t>CITIZENS, SOCIETY &amp; STATE</a:t>
            </a:r>
            <a:br>
              <a:rPr lang="en-US" dirty="0"/>
            </a:br>
            <a:r>
              <a:rPr lang="en-US" dirty="0"/>
              <a:t>elections</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1635AB19-137A-EB41-9EEA-AB33BBBEC1AA}"/>
              </a:ext>
            </a:extLst>
          </p:cNvPr>
          <p:cNvSpPr>
            <a:spLocks noGrp="1"/>
          </p:cNvSpPr>
          <p:nvPr>
            <p:ph sz="quarter" idx="1"/>
          </p:nvPr>
        </p:nvSpPr>
        <p:spPr>
          <a:xfrm>
            <a:off x="486329" y="1351330"/>
            <a:ext cx="11401715" cy="5284421"/>
          </a:xfrm>
        </p:spPr>
        <p:txBody>
          <a:bodyPr/>
          <a:lstStyle/>
          <a:p>
            <a:pPr>
              <a:lnSpc>
                <a:spcPct val="80000"/>
              </a:lnSpc>
            </a:pPr>
            <a:r>
              <a:rPr lang="en-US" altLang="en-US" sz="3000" dirty="0">
                <a:ea typeface="ＭＳ Ｐゴシック" panose="020B0600070205080204" pitchFamily="34" charset="-128"/>
              </a:rPr>
              <a:t>PRC </a:t>
            </a:r>
            <a:r>
              <a:rPr lang="en-US" altLang="en-US" sz="3000" i="1" u="sng" dirty="0">
                <a:ea typeface="ＭＳ Ｐゴシック" panose="020B0600070205080204" pitchFamily="34" charset="-128"/>
              </a:rPr>
              <a:t>holds elections </a:t>
            </a:r>
            <a:r>
              <a:rPr lang="en-US" altLang="en-US" sz="3000" dirty="0">
                <a:ea typeface="ＭＳ Ｐゴシック" panose="020B0600070205080204" pitchFamily="34" charset="-128"/>
              </a:rPr>
              <a:t>to </a:t>
            </a:r>
            <a:r>
              <a:rPr lang="en-US" altLang="en-US" sz="3000" i="1" u="sng" dirty="0">
                <a:ea typeface="ＭＳ Ｐゴシック" panose="020B0600070205080204" pitchFamily="34" charset="-128"/>
              </a:rPr>
              <a:t>legitimize</a:t>
            </a:r>
            <a:r>
              <a:rPr lang="en-US" altLang="en-US" sz="3000" dirty="0">
                <a:ea typeface="ＭＳ Ｐゴシック" panose="020B0600070205080204" pitchFamily="34" charset="-128"/>
              </a:rPr>
              <a:t> </a:t>
            </a:r>
            <a:r>
              <a:rPr lang="en-US" altLang="en-US" sz="3000" dirty="0" err="1">
                <a:ea typeface="ＭＳ Ｐゴシック" panose="020B0600070205080204" pitchFamily="34" charset="-128"/>
              </a:rPr>
              <a:t>govt</a:t>
            </a:r>
            <a:r>
              <a:rPr lang="en-US" altLang="en-US" sz="3000" dirty="0">
                <a:ea typeface="ＭＳ Ｐゴシック" panose="020B0600070205080204" pitchFamily="34" charset="-128"/>
              </a:rPr>
              <a:t> and CCP and are largely </a:t>
            </a:r>
            <a:r>
              <a:rPr lang="en-US" altLang="en-US" sz="3000" i="1" u="sng" dirty="0">
                <a:ea typeface="ＭＳ Ｐゴシック" panose="020B0600070205080204" pitchFamily="34" charset="-128"/>
              </a:rPr>
              <a:t>indirect</a:t>
            </a:r>
          </a:p>
          <a:p>
            <a:pPr lvl="1">
              <a:lnSpc>
                <a:spcPct val="80000"/>
              </a:lnSpc>
            </a:pPr>
            <a:r>
              <a:rPr lang="en-US" altLang="en-US" sz="2600" dirty="0">
                <a:ea typeface="ＭＳ Ｐゴシック" panose="020B0600070205080204" pitchFamily="34" charset="-128"/>
              </a:rPr>
              <a:t>Party controls the commissions that run elections and approves lists of candidates </a:t>
            </a:r>
          </a:p>
          <a:p>
            <a:pPr lvl="1">
              <a:lnSpc>
                <a:spcPct val="80000"/>
              </a:lnSpc>
            </a:pPr>
            <a:r>
              <a:rPr lang="en-US" altLang="en-US" sz="2600" dirty="0">
                <a:ea typeface="ＭＳ Ｐゴシック" panose="020B0600070205080204" pitchFamily="34" charset="-128"/>
              </a:rPr>
              <a:t>CCP nominates candidates, local level congresses/PLA elect deputies from nominees, campaigning is forbidden</a:t>
            </a:r>
          </a:p>
          <a:p>
            <a:pPr lvl="1">
              <a:lnSpc>
                <a:spcPct val="80000"/>
              </a:lnSpc>
            </a:pPr>
            <a:r>
              <a:rPr lang="en-US" altLang="en-US" sz="2600" b="1" i="1" u="sng" dirty="0">
                <a:ea typeface="ＭＳ Ｐゴシック" panose="020B0600070205080204" pitchFamily="34" charset="-128"/>
              </a:rPr>
              <a:t>Direct elections </a:t>
            </a:r>
            <a:r>
              <a:rPr lang="en-US" altLang="en-US" sz="2600" i="1" u="sng" dirty="0">
                <a:ea typeface="ＭＳ Ｐゴシック" panose="020B0600070205080204" pitchFamily="34" charset="-128"/>
              </a:rPr>
              <a:t>held at the </a:t>
            </a:r>
            <a:r>
              <a:rPr lang="en-US" altLang="en-US" sz="2600" b="1" i="1" u="sng" dirty="0">
                <a:ea typeface="ＭＳ Ｐゴシック" panose="020B0600070205080204" pitchFamily="34" charset="-128"/>
              </a:rPr>
              <a:t>local level only</a:t>
            </a:r>
          </a:p>
          <a:p>
            <a:pPr lvl="1">
              <a:lnSpc>
                <a:spcPct val="80000"/>
              </a:lnSpc>
            </a:pPr>
            <a:r>
              <a:rPr lang="en-US" altLang="en-US" sz="2600" dirty="0">
                <a:ea typeface="ＭＳ Ｐゴシック" panose="020B0600070205080204" pitchFamily="34" charset="-128"/>
              </a:rPr>
              <a:t>Voters choose deputies to serve on county people’s congresses</a:t>
            </a:r>
          </a:p>
          <a:p>
            <a:pPr lvl="1">
              <a:lnSpc>
                <a:spcPct val="80000"/>
              </a:lnSpc>
            </a:pPr>
            <a:r>
              <a:rPr lang="en-US" altLang="en-US" sz="2600" dirty="0">
                <a:ea typeface="ＭＳ Ｐゴシック" panose="020B0600070205080204" pitchFamily="34" charset="-128"/>
              </a:rPr>
              <a:t>Could be seeds of democracy or façade to appease critics</a:t>
            </a:r>
          </a:p>
          <a:p>
            <a:pPr>
              <a:lnSpc>
                <a:spcPct val="80000"/>
              </a:lnSpc>
            </a:pPr>
            <a:r>
              <a:rPr lang="en-US" altLang="en-US" sz="3000" dirty="0">
                <a:ea typeface="ＭＳ Ｐゴシック" panose="020B0600070205080204" pitchFamily="34" charset="-128"/>
              </a:rPr>
              <a:t>Move toward democracy at village level</a:t>
            </a:r>
          </a:p>
          <a:p>
            <a:pPr lvl="1">
              <a:lnSpc>
                <a:spcPct val="80000"/>
              </a:lnSpc>
            </a:pPr>
            <a:r>
              <a:rPr lang="en-US" altLang="en-US" sz="2600" dirty="0">
                <a:ea typeface="ＭＳ Ｐゴシック" panose="020B0600070205080204" pitchFamily="34" charset="-128"/>
              </a:rPr>
              <a:t>Local officials are no longer appointed from above, but are chosen in direct,  secret ballot elections</a:t>
            </a:r>
          </a:p>
        </p:txBody>
      </p:sp>
    </p:spTree>
    <p:extLst>
      <p:ext uri="{BB962C8B-B14F-4D97-AF65-F5344CB8AC3E}">
        <p14:creationId xmlns:p14="http://schemas.microsoft.com/office/powerpoint/2010/main" val="2829810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0936D-1DCE-CA43-806A-8D95B0E7DC3F}"/>
              </a:ext>
            </a:extLst>
          </p:cNvPr>
          <p:cNvSpPr>
            <a:spLocks noGrp="1"/>
          </p:cNvSpPr>
          <p:nvPr>
            <p:ph type="title"/>
          </p:nvPr>
        </p:nvSpPr>
        <p:spPr/>
        <p:txBody>
          <a:bodyPr/>
          <a:lstStyle/>
          <a:p>
            <a:pPr>
              <a:defRPr/>
            </a:pPr>
            <a:r>
              <a:rPr lang="en-US" dirty="0"/>
              <a:t>HEADLINES THAT SCARE ME</a:t>
            </a:r>
          </a:p>
        </p:txBody>
      </p:sp>
      <p:sp>
        <p:nvSpPr>
          <p:cNvPr id="23554" name="Content Placeholder 2">
            <a:extLst>
              <a:ext uri="{FF2B5EF4-FFF2-40B4-BE49-F238E27FC236}">
                <a16:creationId xmlns:a16="http://schemas.microsoft.com/office/drawing/2014/main" xmlns="" id="{9A86E880-3B16-8647-922C-390DF0AF6CE7}"/>
              </a:ext>
            </a:extLst>
          </p:cNvPr>
          <p:cNvSpPr>
            <a:spLocks noGrp="1"/>
          </p:cNvSpPr>
          <p:nvPr>
            <p:ph idx="1"/>
          </p:nvPr>
        </p:nvSpPr>
        <p:spPr/>
        <p:txBody>
          <a:bodyPr/>
          <a:lstStyle/>
          <a:p>
            <a:r>
              <a:rPr lang="en-US" altLang="en-US" dirty="0">
                <a:ea typeface="ＭＳ Ｐゴシック" panose="020B0600070205080204" pitchFamily="34" charset="-128"/>
              </a:rPr>
              <a:t>“</a:t>
            </a:r>
            <a:r>
              <a:rPr lang="en-US" altLang="ja-JP" b="1" dirty="0">
                <a:ea typeface="ＭＳ Ｐゴシック" panose="020B0600070205080204" pitchFamily="34" charset="-128"/>
              </a:rPr>
              <a:t>China to require patriotism education for intellectuals</a:t>
            </a:r>
            <a:r>
              <a:rPr lang="en-US" altLang="en-US" b="1" dirty="0">
                <a:ea typeface="ＭＳ Ｐゴシック" panose="020B0600070205080204" pitchFamily="34" charset="-128"/>
              </a:rPr>
              <a:t>”</a:t>
            </a:r>
            <a:endParaRPr lang="en-US" altLang="ja-JP" b="1" dirty="0">
              <a:ea typeface="ＭＳ Ｐゴシック" panose="020B0600070205080204" pitchFamily="34" charset="-128"/>
            </a:endParaRPr>
          </a:p>
          <a:p>
            <a:r>
              <a:rPr lang="en-US" altLang="en-US" b="1" dirty="0">
                <a:ea typeface="ＭＳ Ｐゴシック" panose="020B0600070205080204" pitchFamily="34" charset="-128"/>
              </a:rPr>
              <a:t>“Defying Allies, Italy Signs On to New Silk Road With China”</a:t>
            </a:r>
          </a:p>
          <a:p>
            <a:r>
              <a:rPr lang="en-US" altLang="en-US" b="1" dirty="0">
                <a:ea typeface="ＭＳ Ｐゴシック" panose="020B0600070205080204" pitchFamily="34" charset="-128"/>
              </a:rPr>
              <a:t>“Chinese Entrepreneur Takes On the System, and Drops Out of Sight”</a:t>
            </a:r>
          </a:p>
          <a:p>
            <a:r>
              <a:rPr lang="en-US" altLang="en-US" b="1" dirty="0">
                <a:ea typeface="ＭＳ Ｐゴシック" panose="020B0600070205080204" pitchFamily="34" charset="-128"/>
              </a:rPr>
              <a:t>“Little Red App: Xi’s </a:t>
            </a:r>
            <a:r>
              <a:rPr lang="en-US" altLang="en-US" b="1" dirty="0" smtClean="0">
                <a:ea typeface="ＭＳ Ｐゴシック" panose="020B0600070205080204" pitchFamily="34" charset="-128"/>
              </a:rPr>
              <a:t>Thoughts are </a:t>
            </a:r>
            <a:r>
              <a:rPr lang="en-US" altLang="en-US" b="1" dirty="0">
                <a:ea typeface="ＭＳ Ｐゴシック" panose="020B0600070205080204" pitchFamily="34" charset="-128"/>
              </a:rPr>
              <a:t>a Hit in China”</a:t>
            </a:r>
          </a:p>
          <a:p>
            <a:endParaRPr lang="en-US" altLang="en-US" b="1" dirty="0">
              <a:ea typeface="ＭＳ Ｐゴシック" panose="020B0600070205080204" pitchFamily="34" charset="-128"/>
            </a:endParaRPr>
          </a:p>
          <a:p>
            <a:pPr>
              <a:buFont typeface="Wingdings 2" pitchFamily="2" charset="2"/>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45993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1D768-F5EF-724B-8E5D-DA466D9D801D}"/>
              </a:ext>
            </a:extLst>
          </p:cNvPr>
          <p:cNvSpPr>
            <a:spLocks noGrp="1"/>
          </p:cNvSpPr>
          <p:nvPr>
            <p:ph type="title"/>
          </p:nvPr>
        </p:nvSpPr>
        <p:spPr>
          <a:xfrm>
            <a:off x="1905000" y="243238"/>
            <a:ext cx="8458200" cy="784147"/>
          </a:xfrm>
        </p:spPr>
        <p:txBody>
          <a:bodyPr>
            <a:normAutofit fontScale="90000"/>
          </a:bodyPr>
          <a:lstStyle/>
          <a:p>
            <a:pPr>
              <a:defRPr/>
            </a:pPr>
            <a:r>
              <a:rPr lang="en-US" dirty="0"/>
              <a:t>CITIZENS, SOCIETY &amp; STATE</a:t>
            </a:r>
            <a:br>
              <a:rPr lang="en-US" dirty="0"/>
            </a:br>
            <a:r>
              <a:rPr lang="en-US" dirty="0"/>
              <a:t>Participation</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64080B7A-16D7-F14F-A3D7-A55B50E6DE74}"/>
              </a:ext>
            </a:extLst>
          </p:cNvPr>
          <p:cNvSpPr>
            <a:spLocks noGrp="1"/>
          </p:cNvSpPr>
          <p:nvPr>
            <p:ph sz="quarter" idx="1"/>
          </p:nvPr>
        </p:nvSpPr>
        <p:spPr>
          <a:xfrm>
            <a:off x="459311" y="1459436"/>
            <a:ext cx="11410955" cy="5255689"/>
          </a:xfrm>
        </p:spPr>
        <p:txBody>
          <a:bodyPr/>
          <a:lstStyle/>
          <a:p>
            <a:pPr>
              <a:lnSpc>
                <a:spcPct val="90000"/>
              </a:lnSpc>
            </a:pPr>
            <a:r>
              <a:rPr lang="en-US" altLang="en-US" sz="3000" dirty="0">
                <a:ea typeface="ＭＳ Ｐゴシック" panose="020B0600070205080204" pitchFamily="34" charset="-128"/>
              </a:rPr>
              <a:t>Freedom of expression WITH STRICT LIMITS</a:t>
            </a:r>
          </a:p>
          <a:p>
            <a:pPr lvl="1">
              <a:lnSpc>
                <a:spcPct val="90000"/>
              </a:lnSpc>
            </a:pPr>
            <a:r>
              <a:rPr lang="en-US" altLang="en-US" sz="2600" dirty="0">
                <a:ea typeface="ＭＳ Ｐゴシック" panose="020B0600070205080204" pitchFamily="34" charset="-128"/>
              </a:rPr>
              <a:t>Open political protest and independent IG’s not permitted</a:t>
            </a:r>
          </a:p>
          <a:p>
            <a:pPr>
              <a:lnSpc>
                <a:spcPct val="90000"/>
              </a:lnSpc>
            </a:pPr>
            <a:r>
              <a:rPr lang="en-US" altLang="en-US" sz="3000" dirty="0">
                <a:ea typeface="ＭＳ Ｐゴシック" panose="020B0600070205080204" pitchFamily="34" charset="-128"/>
              </a:rPr>
              <a:t>Organized interest groups/social movements are not permitted unless under party-</a:t>
            </a:r>
            <a:r>
              <a:rPr lang="en-US" altLang="en-US" sz="3000" dirty="0" smtClean="0">
                <a:ea typeface="ＭＳ Ｐゴシック" panose="020B0600070205080204" pitchFamily="34" charset="-128"/>
              </a:rPr>
              <a:t>state authority</a:t>
            </a:r>
            <a:endParaRPr lang="en-US" altLang="en-US" sz="3000" dirty="0">
              <a:ea typeface="ＭＳ Ｐゴシック" panose="020B0600070205080204" pitchFamily="34" charset="-128"/>
            </a:endParaRPr>
          </a:p>
          <a:p>
            <a:pPr lvl="1">
              <a:lnSpc>
                <a:spcPct val="90000"/>
              </a:lnSpc>
            </a:pPr>
            <a:r>
              <a:rPr lang="en-US" altLang="en-US" sz="2600" b="1" i="1" dirty="0">
                <a:ea typeface="ＭＳ Ｐゴシック" panose="020B0600070205080204" pitchFamily="34" charset="-128"/>
              </a:rPr>
              <a:t>State corporatism</a:t>
            </a:r>
          </a:p>
          <a:p>
            <a:pPr>
              <a:lnSpc>
                <a:spcPct val="90000"/>
              </a:lnSpc>
            </a:pPr>
            <a:r>
              <a:rPr lang="en-US" altLang="en-US" sz="3000" dirty="0">
                <a:ea typeface="ＭＳ Ｐゴシック" panose="020B0600070205080204" pitchFamily="34" charset="-128"/>
              </a:rPr>
              <a:t>All-China Women’s Federation</a:t>
            </a:r>
          </a:p>
          <a:p>
            <a:pPr lvl="1">
              <a:lnSpc>
                <a:spcPct val="90000"/>
              </a:lnSpc>
            </a:pPr>
            <a:r>
              <a:rPr lang="en-US" altLang="en-US" sz="2600" dirty="0">
                <a:ea typeface="ＭＳ Ｐゴシック" panose="020B0600070205080204" pitchFamily="34" charset="-128"/>
              </a:rPr>
              <a:t>Domestic violence; economic rights</a:t>
            </a:r>
          </a:p>
          <a:p>
            <a:pPr>
              <a:lnSpc>
                <a:spcPct val="90000"/>
              </a:lnSpc>
            </a:pPr>
            <a:r>
              <a:rPr lang="en-US" altLang="en-US" sz="3000" dirty="0">
                <a:ea typeface="ＭＳ Ｐゴシック" panose="020B0600070205080204" pitchFamily="34" charset="-128"/>
              </a:rPr>
              <a:t>All-China Federation of Trade Unions</a:t>
            </a:r>
          </a:p>
          <a:p>
            <a:pPr lvl="1">
              <a:lnSpc>
                <a:spcPct val="90000"/>
              </a:lnSpc>
            </a:pPr>
            <a:endParaRPr lang="en-US" altLang="en-US" sz="2600" dirty="0">
              <a:ea typeface="ＭＳ Ｐゴシック" panose="020B0600070205080204" pitchFamily="34" charset="-128"/>
            </a:endParaRPr>
          </a:p>
        </p:txBody>
      </p:sp>
    </p:spTree>
    <p:extLst>
      <p:ext uri="{BB962C8B-B14F-4D97-AF65-F5344CB8AC3E}">
        <p14:creationId xmlns:p14="http://schemas.microsoft.com/office/powerpoint/2010/main" val="231851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2">
            <a:extLst>
              <a:ext uri="{FF2B5EF4-FFF2-40B4-BE49-F238E27FC236}">
                <a16:creationId xmlns:a16="http://schemas.microsoft.com/office/drawing/2014/main" xmlns="" id="{B8DB7280-7206-0B40-A4C1-F714E72855B2}"/>
              </a:ext>
            </a:extLst>
          </p:cNvPr>
          <p:cNvSpPr>
            <a:spLocks noGrp="1"/>
          </p:cNvSpPr>
          <p:nvPr>
            <p:ph idx="1"/>
          </p:nvPr>
        </p:nvSpPr>
        <p:spPr>
          <a:xfrm>
            <a:off x="756512" y="999984"/>
            <a:ext cx="10942404" cy="5080141"/>
          </a:xfrm>
        </p:spPr>
        <p:txBody>
          <a:bodyPr>
            <a:normAutofit/>
          </a:bodyPr>
          <a:lstStyle/>
          <a:p>
            <a:r>
              <a:rPr lang="en-US" altLang="en-US" sz="3200" dirty="0">
                <a:ea typeface="ＭＳ Ｐゴシック" panose="020B0600070205080204" pitchFamily="34" charset="-128"/>
              </a:rPr>
              <a:t>Behind the growth is the irrepressible rise of a new middle class. It shares the party’s desire for stability. But some members, at least, also want new ways to participate in society. Party leaders, now only vaguely constrained by Communist ideology, have a new sense that something is to be gained by co-opting such activist citizens rather than suppressing them. It may, they think, offer a way of providing some of the social support that the party can no longer supply on its own. Thus the easing of the rules, not just allowing NGOs to register without a state sponsor but actually encouraging them to do so.</a:t>
            </a:r>
          </a:p>
        </p:txBody>
      </p:sp>
    </p:spTree>
    <p:extLst>
      <p:ext uri="{BB962C8B-B14F-4D97-AF65-F5344CB8AC3E}">
        <p14:creationId xmlns:p14="http://schemas.microsoft.com/office/powerpoint/2010/main" val="2173401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CBA3B-A204-7546-9935-C90E3804B8E6}"/>
              </a:ext>
            </a:extLst>
          </p:cNvPr>
          <p:cNvSpPr>
            <a:spLocks noGrp="1"/>
          </p:cNvSpPr>
          <p:nvPr>
            <p:ph type="title"/>
          </p:nvPr>
        </p:nvSpPr>
        <p:spPr>
          <a:xfrm>
            <a:off x="1905000" y="280024"/>
            <a:ext cx="8458200" cy="1341571"/>
          </a:xfrm>
        </p:spPr>
        <p:txBody>
          <a:bodyPr>
            <a:normAutofit/>
          </a:bodyPr>
          <a:lstStyle/>
          <a:p>
            <a:pPr>
              <a:defRPr/>
            </a:pPr>
            <a:r>
              <a:rPr lang="en-US" dirty="0"/>
              <a:t>CITIZENS, SOCIETY &amp; STATE</a:t>
            </a:r>
            <a:br>
              <a:rPr lang="en-US" dirty="0"/>
            </a:br>
            <a:r>
              <a:rPr lang="en-US" dirty="0"/>
              <a:t>Protests</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27ACFBB1-EBF3-794D-B4CF-7718DDCA281F}"/>
              </a:ext>
            </a:extLst>
          </p:cNvPr>
          <p:cNvSpPr>
            <a:spLocks noGrp="1"/>
          </p:cNvSpPr>
          <p:nvPr>
            <p:ph sz="quarter" idx="1"/>
          </p:nvPr>
        </p:nvSpPr>
        <p:spPr>
          <a:xfrm>
            <a:off x="918622" y="1891862"/>
            <a:ext cx="10591166" cy="4789927"/>
          </a:xfrm>
        </p:spPr>
        <p:txBody>
          <a:bodyPr/>
          <a:lstStyle/>
          <a:p>
            <a:r>
              <a:rPr lang="en-US" altLang="en-US" dirty="0">
                <a:ea typeface="ＭＳ Ｐゴシック" panose="020B0600070205080204" pitchFamily="34" charset="-128"/>
              </a:rPr>
              <a:t>If there’s protest, it’s local, and usually worker related (strikes), environmental concern</a:t>
            </a:r>
          </a:p>
          <a:p>
            <a:r>
              <a:rPr lang="en-US" altLang="en-US" dirty="0">
                <a:ea typeface="ＭＳ Ｐゴシック" panose="020B0600070205080204" pitchFamily="34" charset="-128"/>
              </a:rPr>
              <a:t>Rural – illegal land seizure, high taxes, corruption</a:t>
            </a:r>
          </a:p>
          <a:p>
            <a:r>
              <a:rPr lang="en-US" altLang="en-US" dirty="0">
                <a:ea typeface="ＭＳ Ｐゴシック" panose="020B0600070205080204" pitchFamily="34" charset="-128"/>
              </a:rPr>
              <a:t>Few since 1989 Tiananmen massacre</a:t>
            </a:r>
          </a:p>
          <a:p>
            <a:pPr lvl="1"/>
            <a:r>
              <a:rPr lang="en-US" altLang="en-US" dirty="0" err="1">
                <a:ea typeface="ＭＳ Ｐゴシック" panose="020B0600070205080204" pitchFamily="34" charset="-128"/>
              </a:rPr>
              <a:t>Falon</a:t>
            </a:r>
            <a:r>
              <a:rPr lang="en-US" altLang="en-US" dirty="0">
                <a:ea typeface="ＭＳ Ｐゴシック" panose="020B0600070205080204" pitchFamily="34" charset="-128"/>
              </a:rPr>
              <a:t> Gong</a:t>
            </a:r>
          </a:p>
          <a:p>
            <a:pPr lvl="1"/>
            <a:r>
              <a:rPr lang="en-US" altLang="en-US" dirty="0">
                <a:ea typeface="ＭＳ Ｐゴシック" panose="020B0600070205080204" pitchFamily="34" charset="-128"/>
              </a:rPr>
              <a:t>Labor unrest</a:t>
            </a:r>
          </a:p>
          <a:p>
            <a:pPr lvl="1"/>
            <a:r>
              <a:rPr lang="en-US" altLang="en-US" dirty="0">
                <a:ea typeface="ＭＳ Ｐゴシック" panose="020B0600070205080204" pitchFamily="34" charset="-128"/>
              </a:rPr>
              <a:t>Tibet</a:t>
            </a:r>
          </a:p>
          <a:p>
            <a:pPr lvl="1"/>
            <a:r>
              <a:rPr lang="en-US" altLang="en-US" dirty="0">
                <a:ea typeface="ＭＳ Ｐゴシック" panose="020B0600070205080204" pitchFamily="34" charset="-128"/>
              </a:rPr>
              <a:t>Xinjiang</a:t>
            </a:r>
          </a:p>
        </p:txBody>
      </p:sp>
    </p:spTree>
    <p:extLst>
      <p:ext uri="{BB962C8B-B14F-4D97-AF65-F5344CB8AC3E}">
        <p14:creationId xmlns:p14="http://schemas.microsoft.com/office/powerpoint/2010/main" val="11928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5C8F0-DE4C-9E4D-8D2D-7737934285CE}"/>
              </a:ext>
            </a:extLst>
          </p:cNvPr>
          <p:cNvSpPr>
            <a:spLocks noGrp="1"/>
          </p:cNvSpPr>
          <p:nvPr>
            <p:ph type="title"/>
          </p:nvPr>
        </p:nvSpPr>
        <p:spPr/>
        <p:txBody>
          <a:bodyPr/>
          <a:lstStyle/>
          <a:p>
            <a:pPr>
              <a:defRPr/>
            </a:pPr>
            <a:r>
              <a:rPr lang="en-US" dirty="0"/>
              <a:t>MEDIA IN CHINA</a:t>
            </a:r>
          </a:p>
        </p:txBody>
      </p:sp>
      <p:sp>
        <p:nvSpPr>
          <p:cNvPr id="193538" name="Content Placeholder 2">
            <a:extLst>
              <a:ext uri="{FF2B5EF4-FFF2-40B4-BE49-F238E27FC236}">
                <a16:creationId xmlns:a16="http://schemas.microsoft.com/office/drawing/2014/main" xmlns="" id="{90A8B20D-85B4-344E-844F-550E70951FE0}"/>
              </a:ext>
            </a:extLst>
          </p:cNvPr>
          <p:cNvSpPr>
            <a:spLocks noGrp="1"/>
          </p:cNvSpPr>
          <p:nvPr>
            <p:ph idx="1"/>
          </p:nvPr>
        </p:nvSpPr>
        <p:spPr>
          <a:xfrm>
            <a:off x="567383" y="1690688"/>
            <a:ext cx="11023459" cy="4389438"/>
          </a:xfrm>
        </p:spPr>
        <p:txBody>
          <a:bodyPr/>
          <a:lstStyle/>
          <a:p>
            <a:r>
              <a:rPr lang="en-US" altLang="en-US" dirty="0">
                <a:ea typeface="ＭＳ Ｐゴシック" panose="020B0600070205080204" pitchFamily="34" charset="-128"/>
              </a:rPr>
              <a:t>“That’s like trying to nail </a:t>
            </a:r>
            <a:r>
              <a:rPr lang="en-US" altLang="en-US" dirty="0" err="1">
                <a:ea typeface="ＭＳ Ｐゴシック" panose="020B0600070205080204" pitchFamily="34" charset="-128"/>
              </a:rPr>
              <a:t>Jell-o</a:t>
            </a:r>
            <a:r>
              <a:rPr lang="en-US" altLang="en-US" dirty="0">
                <a:ea typeface="ＭＳ Ｐゴシック" panose="020B0600070205080204" pitchFamily="34" charset="-128"/>
              </a:rPr>
              <a:t> to the wall.” </a:t>
            </a:r>
            <a:r>
              <a:rPr lang="mr-IN" altLang="en-US" dirty="0">
                <a:latin typeface="Mangal" panose="02040503050203030202" pitchFamily="18" charset="0"/>
                <a:ea typeface="ＭＳ Ｐゴシック" panose="020B0600070205080204" pitchFamily="34" charset="-128"/>
              </a:rPr>
              <a:t>–</a:t>
            </a:r>
            <a:r>
              <a:rPr lang="en-US" altLang="en-US" dirty="0">
                <a:ea typeface="ＭＳ Ｐゴシック" panose="020B0600070205080204" pitchFamily="34" charset="-128"/>
              </a:rPr>
              <a:t> Bill Clinton</a:t>
            </a:r>
          </a:p>
          <a:p>
            <a:r>
              <a:rPr lang="en-US" altLang="en-US" dirty="0">
                <a:ea typeface="ＭＳ Ｐゴシック" panose="020B0600070205080204" pitchFamily="34" charset="-128"/>
              </a:rPr>
              <a:t>Party closely monitors print, broadcast and Internet </a:t>
            </a:r>
          </a:p>
          <a:p>
            <a:r>
              <a:rPr lang="en-US" altLang="en-US" dirty="0" err="1">
                <a:ea typeface="ＭＳ Ｐゴシック" panose="020B0600070205080204" pitchFamily="34" charset="-128"/>
              </a:rPr>
              <a:t>Weibo</a:t>
            </a:r>
            <a:r>
              <a:rPr lang="en-US" altLang="en-US" dirty="0">
                <a:ea typeface="ＭＳ Ｐゴシック" panose="020B0600070205080204" pitchFamily="34" charset="-128"/>
              </a:rPr>
              <a:t> (twitter basically) forum for discontent</a:t>
            </a:r>
          </a:p>
          <a:p>
            <a:pPr lvl="1"/>
            <a:r>
              <a:rPr lang="en-US" altLang="en-US" dirty="0">
                <a:ea typeface="ＭＳ Ｐゴシック" panose="020B0600070205080204" pitchFamily="34" charset="-128"/>
              </a:rPr>
              <a:t>“Sorry, the content violates the relevant laws and regulations or </a:t>
            </a:r>
            <a:r>
              <a:rPr lang="en-US" altLang="en-US" dirty="0" err="1">
                <a:ea typeface="ＭＳ Ｐゴシック" panose="020B0600070205080204" pitchFamily="34" charset="-128"/>
              </a:rPr>
              <a:t>Weibo’s</a:t>
            </a:r>
            <a:r>
              <a:rPr lang="en-US" altLang="en-US" dirty="0">
                <a:ea typeface="ＭＳ Ｐゴシック" panose="020B0600070205080204" pitchFamily="34" charset="-128"/>
              </a:rPr>
              <a:t> terms of service.”</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Golden Shield Project</a:t>
            </a:r>
          </a:p>
          <a:p>
            <a:pPr lvl="1"/>
            <a:r>
              <a:rPr lang="en-US" altLang="en-US" dirty="0">
                <a:ea typeface="ＭＳ Ｐゴシック" panose="020B0600070205080204" pitchFamily="34" charset="-128"/>
              </a:rPr>
              <a:t>Monitoring and censoring Internet</a:t>
            </a:r>
          </a:p>
          <a:p>
            <a:pPr lvl="2"/>
            <a:r>
              <a:rPr lang="en-US" altLang="en-US" sz="2800" dirty="0">
                <a:ea typeface="ＭＳ Ｐゴシック" panose="020B0600070205080204" pitchFamily="34" charset="-128"/>
              </a:rPr>
              <a:t>Social media, foreign websites (NYT)</a:t>
            </a:r>
          </a:p>
          <a:p>
            <a:pPr lvl="1"/>
            <a:r>
              <a:rPr lang="en-US" altLang="en-US" dirty="0">
                <a:ea typeface="ＭＳ Ｐゴシック" panose="020B0600070205080204" pitchFamily="34" charset="-128"/>
              </a:rPr>
              <a:t>Cyberspace Administration formed</a:t>
            </a:r>
          </a:p>
        </p:txBody>
      </p:sp>
    </p:spTree>
    <p:extLst>
      <p:ext uri="{BB962C8B-B14F-4D97-AF65-F5344CB8AC3E}">
        <p14:creationId xmlns:p14="http://schemas.microsoft.com/office/powerpoint/2010/main" val="928404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4C725-6B68-3D43-AD61-DF5CC7B2AFD9}"/>
              </a:ext>
            </a:extLst>
          </p:cNvPr>
          <p:cNvSpPr>
            <a:spLocks noGrp="1"/>
          </p:cNvSpPr>
          <p:nvPr>
            <p:ph type="title"/>
          </p:nvPr>
        </p:nvSpPr>
        <p:spPr/>
        <p:txBody>
          <a:bodyPr/>
          <a:lstStyle/>
          <a:p>
            <a:pPr>
              <a:defRPr/>
            </a:pPr>
            <a:r>
              <a:rPr lang="en-US" dirty="0"/>
              <a:t>CITIZENS, SOCIETY &amp; STATE: MEDIA</a:t>
            </a:r>
          </a:p>
        </p:txBody>
      </p:sp>
      <p:sp>
        <p:nvSpPr>
          <p:cNvPr id="195586" name="Content Placeholder 2">
            <a:extLst>
              <a:ext uri="{FF2B5EF4-FFF2-40B4-BE49-F238E27FC236}">
                <a16:creationId xmlns:a16="http://schemas.microsoft.com/office/drawing/2014/main" xmlns="" id="{F7EA83F4-71A0-4140-8002-BFEC7A5E346A}"/>
              </a:ext>
            </a:extLst>
          </p:cNvPr>
          <p:cNvSpPr>
            <a:spLocks noGrp="1"/>
          </p:cNvSpPr>
          <p:nvPr>
            <p:ph idx="1"/>
          </p:nvPr>
        </p:nvSpPr>
        <p:spPr>
          <a:xfrm>
            <a:off x="567384" y="1918888"/>
            <a:ext cx="10786416" cy="4513443"/>
          </a:xfrm>
        </p:spPr>
        <p:txBody>
          <a:bodyPr>
            <a:noAutofit/>
          </a:bodyPr>
          <a:lstStyle/>
          <a:p>
            <a:r>
              <a:rPr lang="en-US" altLang="en-US" sz="3600" dirty="0">
                <a:ea typeface="ＭＳ Ｐゴシック" panose="020B0600070205080204" pitchFamily="34" charset="-128"/>
              </a:rPr>
              <a:t>Control = “</a:t>
            </a:r>
            <a:r>
              <a:rPr lang="en-US" altLang="ja-JP" sz="3600" dirty="0">
                <a:ea typeface="ＭＳ Ｐゴシック" panose="020B0600070205080204" pitchFamily="34" charset="-128"/>
              </a:rPr>
              <a:t>guide public opinion.</a:t>
            </a:r>
            <a:r>
              <a:rPr lang="en-US" altLang="en-US" sz="3600" dirty="0">
                <a:ea typeface="ＭＳ Ｐゴシック" panose="020B0600070205080204" pitchFamily="34" charset="-128"/>
              </a:rPr>
              <a:t>”</a:t>
            </a:r>
            <a:endParaRPr lang="en-US" altLang="ja-JP" sz="3600" dirty="0">
              <a:ea typeface="ＭＳ Ｐゴシック" panose="020B0600070205080204" pitchFamily="34" charset="-128"/>
            </a:endParaRPr>
          </a:p>
          <a:p>
            <a:r>
              <a:rPr lang="en-US" altLang="en-US" sz="3600" dirty="0">
                <a:ea typeface="ＭＳ Ｐゴシック" panose="020B0600070205080204" pitchFamily="34" charset="-128"/>
              </a:rPr>
              <a:t>Notable censored subjects include but are not limited to, democracy, the Tiananmen Square protests of 1989, Maoism, Falun Gong, ethnic independence movements, corruption, police brutality, anarchism, gossip, disparity of wealth, food safety, pornography, news sources that report on these issues, religious content, and many other websites</a:t>
            </a:r>
          </a:p>
        </p:txBody>
      </p:sp>
    </p:spTree>
    <p:extLst>
      <p:ext uri="{BB962C8B-B14F-4D97-AF65-F5344CB8AC3E}">
        <p14:creationId xmlns:p14="http://schemas.microsoft.com/office/powerpoint/2010/main" val="885901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1ECBF-4168-264B-BEF8-C1E58D95B3F7}"/>
              </a:ext>
            </a:extLst>
          </p:cNvPr>
          <p:cNvSpPr>
            <a:spLocks noGrp="1"/>
          </p:cNvSpPr>
          <p:nvPr>
            <p:ph type="title"/>
          </p:nvPr>
        </p:nvSpPr>
        <p:spPr/>
        <p:txBody>
          <a:bodyPr/>
          <a:lstStyle/>
          <a:p>
            <a:pPr>
              <a:defRPr/>
            </a:pPr>
            <a:r>
              <a:rPr lang="en-US" dirty="0"/>
              <a:t>CITIZENS, SOCIETY &amp; STATE: MEDIA</a:t>
            </a:r>
          </a:p>
        </p:txBody>
      </p:sp>
      <p:sp>
        <p:nvSpPr>
          <p:cNvPr id="198658" name="Content Placeholder 2">
            <a:extLst>
              <a:ext uri="{FF2B5EF4-FFF2-40B4-BE49-F238E27FC236}">
                <a16:creationId xmlns:a16="http://schemas.microsoft.com/office/drawing/2014/main" xmlns="" id="{DAD30315-7751-864F-994C-6EC1FE67BCA7}"/>
              </a:ext>
            </a:extLst>
          </p:cNvPr>
          <p:cNvSpPr>
            <a:spLocks noGrp="1"/>
          </p:cNvSpPr>
          <p:nvPr>
            <p:ph idx="1"/>
          </p:nvPr>
        </p:nvSpPr>
        <p:spPr>
          <a:xfrm>
            <a:off x="838200" y="1690688"/>
            <a:ext cx="10515600" cy="4174084"/>
          </a:xfrm>
        </p:spPr>
        <p:txBody>
          <a:bodyPr>
            <a:noAutofit/>
          </a:bodyPr>
          <a:lstStyle/>
          <a:p>
            <a:r>
              <a:rPr lang="en-US" altLang="en-US" sz="3600" dirty="0">
                <a:ea typeface="ＭＳ Ｐゴシック" panose="020B0600070205080204" pitchFamily="34" charset="-128"/>
              </a:rPr>
              <a:t>China Central Television (CCTV), which operates multiple channels on multiple platforms, serves as a tool of the Communist Party, relaying Party-approved messages to China’s citizens. It also, however, hosts numerous talk shows and magazine-style programs that offer a range of opinions on policy issues.</a:t>
            </a:r>
          </a:p>
        </p:txBody>
      </p:sp>
    </p:spTree>
    <p:extLst>
      <p:ext uri="{BB962C8B-B14F-4D97-AF65-F5344CB8AC3E}">
        <p14:creationId xmlns:p14="http://schemas.microsoft.com/office/powerpoint/2010/main" val="760304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55C64-F5E0-AD4A-994F-40E028617144}"/>
              </a:ext>
            </a:extLst>
          </p:cNvPr>
          <p:cNvSpPr>
            <a:spLocks noGrp="1"/>
          </p:cNvSpPr>
          <p:nvPr>
            <p:ph type="title"/>
          </p:nvPr>
        </p:nvSpPr>
        <p:spPr>
          <a:xfrm>
            <a:off x="486329" y="293914"/>
            <a:ext cx="11077496" cy="838200"/>
          </a:xfrm>
        </p:spPr>
        <p:txBody>
          <a:bodyPr>
            <a:normAutofit/>
          </a:bodyPr>
          <a:lstStyle/>
          <a:p>
            <a:pPr marL="484632" algn="ctr">
              <a:defRPr/>
            </a:pPr>
            <a:r>
              <a:rPr lang="en-US" dirty="0">
                <a:solidFill>
                  <a:srgbClr val="000000"/>
                </a:solidFill>
                <a:ea typeface="+mj-ea"/>
                <a:cs typeface="+mj-cs"/>
              </a:rPr>
              <a:t>Internal Security</a:t>
            </a:r>
          </a:p>
        </p:txBody>
      </p:sp>
      <p:sp>
        <p:nvSpPr>
          <p:cNvPr id="202754" name="Content Placeholder 2">
            <a:extLst>
              <a:ext uri="{FF2B5EF4-FFF2-40B4-BE49-F238E27FC236}">
                <a16:creationId xmlns:a16="http://schemas.microsoft.com/office/drawing/2014/main" xmlns="" id="{4E1557C4-8A29-B345-AB90-406086AB77A5}"/>
              </a:ext>
            </a:extLst>
          </p:cNvPr>
          <p:cNvSpPr>
            <a:spLocks noGrp="1"/>
          </p:cNvSpPr>
          <p:nvPr>
            <p:ph idx="1"/>
          </p:nvPr>
        </p:nvSpPr>
        <p:spPr>
          <a:xfrm>
            <a:off x="486329" y="1371600"/>
            <a:ext cx="11266624" cy="5181600"/>
          </a:xfrm>
        </p:spPr>
        <p:txBody>
          <a:bodyPr/>
          <a:lstStyle/>
          <a:p>
            <a:pPr>
              <a:lnSpc>
                <a:spcPct val="80000"/>
              </a:lnSpc>
              <a:buFont typeface="Arial" panose="020B0604020202020204" pitchFamily="34" charset="0"/>
              <a:buChar char="•"/>
            </a:pPr>
            <a:r>
              <a:rPr lang="en-US" altLang="en-US" sz="2200" dirty="0">
                <a:latin typeface="Century Gothic" panose="020B0502020202020204" pitchFamily="34" charset="0"/>
                <a:ea typeface="ＭＳ Ｐゴシック" panose="020B0600070205080204" pitchFamily="34" charset="-128"/>
              </a:rPr>
              <a:t>Maintenance of social stability = top priority</a:t>
            </a:r>
          </a:p>
          <a:p>
            <a:pPr>
              <a:lnSpc>
                <a:spcPct val="80000"/>
              </a:lnSpc>
              <a:buFont typeface="Arial" panose="020B0604020202020204" pitchFamily="34" charset="0"/>
              <a:buChar char="•"/>
            </a:pPr>
            <a:r>
              <a:rPr lang="en-US" altLang="en-US" sz="2200" dirty="0">
                <a:latin typeface="Century Gothic" panose="020B0502020202020204" pitchFamily="34" charset="0"/>
                <a:ea typeface="ＭＳ Ｐゴシック" panose="020B0600070205080204" pitchFamily="34" charset="-128"/>
              </a:rPr>
              <a:t>Ministry of State Security</a:t>
            </a:r>
          </a:p>
          <a:p>
            <a:pPr marL="639763" lvl="1">
              <a:lnSpc>
                <a:spcPct val="80000"/>
              </a:lnSpc>
            </a:pPr>
            <a:r>
              <a:rPr lang="en-US" altLang="en-US" sz="2000" dirty="0">
                <a:latin typeface="Century Gothic" panose="020B0502020202020204" pitchFamily="34" charset="0"/>
                <a:ea typeface="ＭＳ Ｐゴシック" panose="020B0600070205080204" pitchFamily="34" charset="-128"/>
              </a:rPr>
              <a:t>Combats espionage and gathers intelligence</a:t>
            </a:r>
          </a:p>
          <a:p>
            <a:pPr>
              <a:lnSpc>
                <a:spcPct val="80000"/>
              </a:lnSpc>
              <a:buFont typeface="Arial" panose="020B0604020202020204" pitchFamily="34" charset="0"/>
              <a:buChar char="•"/>
            </a:pPr>
            <a:r>
              <a:rPr lang="en-US" altLang="en-US" sz="2200" dirty="0">
                <a:latin typeface="Century Gothic" panose="020B0502020202020204" pitchFamily="34" charset="0"/>
                <a:ea typeface="ＭＳ Ｐゴシック" panose="020B0600070205080204" pitchFamily="34" charset="-128"/>
              </a:rPr>
              <a:t>People</a:t>
            </a:r>
            <a:r>
              <a:rPr lang="ja-JP" altLang="en-US" sz="2200" dirty="0">
                <a:latin typeface="Century Gothic" panose="020B0502020202020204" pitchFamily="34" charset="0"/>
                <a:ea typeface="ＭＳ Ｐゴシック" panose="020B0600070205080204" pitchFamily="34" charset="-128"/>
              </a:rPr>
              <a:t>’</a:t>
            </a:r>
            <a:r>
              <a:rPr lang="en-US" altLang="ja-JP" sz="2200" dirty="0">
                <a:latin typeface="Century Gothic" panose="020B0502020202020204" pitchFamily="34" charset="0"/>
                <a:ea typeface="ＭＳ Ｐゴシック" panose="020B0600070205080204" pitchFamily="34" charset="-128"/>
              </a:rPr>
              <a:t>s Armed Police</a:t>
            </a:r>
          </a:p>
          <a:p>
            <a:pPr marL="639763" lvl="1">
              <a:lnSpc>
                <a:spcPct val="80000"/>
              </a:lnSpc>
            </a:pPr>
            <a:r>
              <a:rPr lang="en-US" altLang="en-US" sz="2000" dirty="0">
                <a:latin typeface="Century Gothic" panose="020B0502020202020204" pitchFamily="34" charset="0"/>
                <a:ea typeface="ＭＳ Ｐゴシック" panose="020B0600070205080204" pitchFamily="34" charset="-128"/>
              </a:rPr>
              <a:t>Guards public buildings and quell unrest</a:t>
            </a:r>
          </a:p>
          <a:p>
            <a:pPr>
              <a:lnSpc>
                <a:spcPct val="80000"/>
              </a:lnSpc>
              <a:buFont typeface="Arial" panose="020B0604020202020204" pitchFamily="34" charset="0"/>
              <a:buChar char="•"/>
            </a:pPr>
            <a:r>
              <a:rPr lang="en-US" altLang="en-US" sz="2200" dirty="0">
                <a:latin typeface="Century Gothic" panose="020B0502020202020204" pitchFamily="34" charset="0"/>
                <a:ea typeface="ＭＳ Ｐゴシック" panose="020B0600070205080204" pitchFamily="34" charset="-128"/>
              </a:rPr>
              <a:t>Ministry of Public Security</a:t>
            </a:r>
          </a:p>
          <a:p>
            <a:pPr marL="639763" lvl="1">
              <a:lnSpc>
                <a:spcPct val="80000"/>
              </a:lnSpc>
            </a:pPr>
            <a:r>
              <a:rPr lang="en-US" altLang="en-US" sz="2000" dirty="0">
                <a:latin typeface="Century Gothic" panose="020B0502020202020204" pitchFamily="34" charset="0"/>
                <a:ea typeface="ＭＳ Ｐゴシック" panose="020B0600070205080204" pitchFamily="34" charset="-128"/>
              </a:rPr>
              <a:t>Maintenance of law and order, investigations, surveillance</a:t>
            </a:r>
          </a:p>
          <a:p>
            <a:pPr marL="639763" lvl="1">
              <a:lnSpc>
                <a:spcPct val="80000"/>
              </a:lnSpc>
            </a:pPr>
            <a:r>
              <a:rPr lang="en-US" altLang="en-US" sz="2000" dirty="0">
                <a:latin typeface="Century Gothic" panose="020B0502020202020204" pitchFamily="34" charset="0"/>
                <a:ea typeface="ＭＳ Ｐゴシック" panose="020B0600070205080204" pitchFamily="34" charset="-128"/>
              </a:rPr>
              <a:t>Maintain labor reform camps</a:t>
            </a:r>
          </a:p>
          <a:p>
            <a:pPr marL="639763" lvl="1">
              <a:lnSpc>
                <a:spcPct val="80000"/>
              </a:lnSpc>
            </a:pPr>
            <a:r>
              <a:rPr lang="en-US" altLang="en-US" sz="2000" dirty="0">
                <a:latin typeface="Century Gothic" panose="020B0502020202020204" pitchFamily="34" charset="0"/>
                <a:ea typeface="ＭＳ Ｐゴシック" panose="020B0600070205080204" pitchFamily="34" charset="-128"/>
              </a:rPr>
              <a:t>No habeas corpus rights</a:t>
            </a:r>
          </a:p>
        </p:txBody>
      </p:sp>
    </p:spTree>
    <p:extLst>
      <p:ext uri="{BB962C8B-B14F-4D97-AF65-F5344CB8AC3E}">
        <p14:creationId xmlns:p14="http://schemas.microsoft.com/office/powerpoint/2010/main" val="3755424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4D5AD3-643B-CA4F-830E-7C8D993640BE}"/>
              </a:ext>
            </a:extLst>
          </p:cNvPr>
          <p:cNvSpPr>
            <a:spLocks noGrp="1"/>
          </p:cNvSpPr>
          <p:nvPr>
            <p:ph type="title"/>
          </p:nvPr>
        </p:nvSpPr>
        <p:spPr>
          <a:xfrm>
            <a:off x="838200" y="0"/>
            <a:ext cx="10515600" cy="1325563"/>
          </a:xfrm>
        </p:spPr>
        <p:txBody>
          <a:bodyPr/>
          <a:lstStyle/>
          <a:p>
            <a:pPr>
              <a:defRPr/>
            </a:pPr>
            <a:r>
              <a:rPr lang="en-US" dirty="0"/>
              <a:t>STATE OPPRESSION</a:t>
            </a:r>
          </a:p>
        </p:txBody>
      </p:sp>
      <p:sp>
        <p:nvSpPr>
          <p:cNvPr id="204802" name="Content Placeholder 2">
            <a:extLst>
              <a:ext uri="{FF2B5EF4-FFF2-40B4-BE49-F238E27FC236}">
                <a16:creationId xmlns:a16="http://schemas.microsoft.com/office/drawing/2014/main" xmlns="" id="{2967E840-8EDF-C643-85EF-9A20DB654E66}"/>
              </a:ext>
            </a:extLst>
          </p:cNvPr>
          <p:cNvSpPr>
            <a:spLocks noGrp="1"/>
          </p:cNvSpPr>
          <p:nvPr>
            <p:ph idx="1"/>
          </p:nvPr>
        </p:nvSpPr>
        <p:spPr>
          <a:xfrm>
            <a:off x="1524000" y="1122364"/>
            <a:ext cx="9144000" cy="5735637"/>
          </a:xfrm>
        </p:spPr>
        <p:txBody>
          <a:bodyPr/>
          <a:lstStyle/>
          <a:p>
            <a:r>
              <a:rPr lang="en-US" altLang="en-US" sz="2400" dirty="0">
                <a:ea typeface="ＭＳ Ｐゴシック" panose="020B0600070205080204" pitchFamily="34" charset="-128"/>
              </a:rPr>
              <a:t>Mr. Zhou, a lawyer who worked with people who challenged the Communist Party, was charged with “spreading subversive thoughts” under the influence of “anti-China forces” and sentenced to seven years in prison.</a:t>
            </a:r>
          </a:p>
          <a:p>
            <a:pPr lvl="1"/>
            <a:r>
              <a:rPr lang="en-US" altLang="en-US" dirty="0">
                <a:ea typeface="ＭＳ Ｐゴシック" panose="020B0600070205080204" pitchFamily="34" charset="-128"/>
              </a:rPr>
              <a:t>His was the third of four show trials in Tianjin following a nationwide crackdown last summer in which more than 300 people were detained or questioned. </a:t>
            </a:r>
          </a:p>
          <a:p>
            <a:r>
              <a:rPr lang="en-US" altLang="en-US" sz="2400" dirty="0">
                <a:ea typeface="ＭＳ Ｐゴシック" panose="020B0600070205080204" pitchFamily="34" charset="-128"/>
              </a:rPr>
              <a:t>Hu </a:t>
            </a:r>
            <a:r>
              <a:rPr lang="en-US" altLang="en-US" sz="2400" dirty="0" err="1">
                <a:ea typeface="ＭＳ Ｐゴシック" panose="020B0600070205080204" pitchFamily="34" charset="-128"/>
              </a:rPr>
              <a:t>Shigen</a:t>
            </a:r>
            <a:r>
              <a:rPr lang="en-US" altLang="en-US" sz="2400" dirty="0">
                <a:ea typeface="ＭＳ Ｐゴシック" panose="020B0600070205080204" pitchFamily="34" charset="-128"/>
              </a:rPr>
              <a:t>, an advocate for democracy and religious freedom, was sentenced to seven and a half years; a day earlier</a:t>
            </a:r>
          </a:p>
          <a:p>
            <a:r>
              <a:rPr lang="en-US" altLang="en-US" sz="2400" dirty="0" err="1">
                <a:ea typeface="ＭＳ Ｐゴシック" panose="020B0600070205080204" pitchFamily="34" charset="-128"/>
              </a:rPr>
              <a:t>Zhai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Yanmin</a:t>
            </a:r>
            <a:r>
              <a:rPr lang="en-US" altLang="en-US" sz="2400" dirty="0">
                <a:ea typeface="ＭＳ Ｐゴシック" panose="020B0600070205080204" pitchFamily="34" charset="-128"/>
              </a:rPr>
              <a:t>, an activist lawyer, received a suspended three-year term for organizing protests</a:t>
            </a:r>
          </a:p>
          <a:p>
            <a:r>
              <a:rPr lang="en-US" altLang="en-US" sz="2400" i="1" dirty="0">
                <a:ea typeface="ＭＳ Ｐゴシック" panose="020B0600070205080204" pitchFamily="34" charset="-128"/>
              </a:rPr>
              <a:t>Mr. Xi’s efforts in the trials to portray the defendants as agents of “foreign hostile forces” working to foment a “color revolution” against the government echoes Vladimir Putin’s habit of identifying America as the architect of all of Russia’s problems</a:t>
            </a:r>
          </a:p>
        </p:txBody>
      </p:sp>
    </p:spTree>
    <p:extLst>
      <p:ext uri="{BB962C8B-B14F-4D97-AF65-F5344CB8AC3E}">
        <p14:creationId xmlns:p14="http://schemas.microsoft.com/office/powerpoint/2010/main" val="188962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6">
            <a:extLst>
              <a:ext uri="{FF2B5EF4-FFF2-40B4-BE49-F238E27FC236}">
                <a16:creationId xmlns:a16="http://schemas.microsoft.com/office/drawing/2014/main" xmlns="" id="{D5108409-6E06-A646-88F5-D4EA8023E35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069975"/>
            <a:ext cx="8153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372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FF5515-C039-304D-BB89-CAFC955467BF}"/>
              </a:ext>
            </a:extLst>
          </p:cNvPr>
          <p:cNvSpPr>
            <a:spLocks noGrp="1"/>
          </p:cNvSpPr>
          <p:nvPr>
            <p:ph type="title"/>
          </p:nvPr>
        </p:nvSpPr>
        <p:spPr>
          <a:xfrm>
            <a:off x="1825625" y="457201"/>
            <a:ext cx="8686800" cy="841375"/>
          </a:xfrm>
        </p:spPr>
        <p:txBody>
          <a:bodyPr/>
          <a:lstStyle/>
          <a:p>
            <a:pPr>
              <a:defRPr/>
            </a:pPr>
            <a:r>
              <a:rPr lang="en-US" dirty="0"/>
              <a:t>CITIZENS, SOCIETY &amp; STATE</a:t>
            </a:r>
          </a:p>
        </p:txBody>
      </p:sp>
      <p:sp>
        <p:nvSpPr>
          <p:cNvPr id="209922" name="Content Placeholder 4">
            <a:extLst>
              <a:ext uri="{FF2B5EF4-FFF2-40B4-BE49-F238E27FC236}">
                <a16:creationId xmlns:a16="http://schemas.microsoft.com/office/drawing/2014/main" xmlns="" id="{21F1E925-5804-DD41-8B24-21F2693B9CC3}"/>
              </a:ext>
            </a:extLst>
          </p:cNvPr>
          <p:cNvSpPr>
            <a:spLocks noGrp="1"/>
          </p:cNvSpPr>
          <p:nvPr>
            <p:ph sz="half" idx="1"/>
          </p:nvPr>
        </p:nvSpPr>
        <p:spPr/>
        <p:txBody>
          <a:bodyPr/>
          <a:lstStyle/>
          <a:p>
            <a:r>
              <a:rPr lang="en-US" altLang="en-US" dirty="0">
                <a:ea typeface="ＭＳ Ｐゴシック" panose="020B0600070205080204" pitchFamily="34" charset="-128"/>
              </a:rPr>
              <a:t>34 provincial-level governments</a:t>
            </a:r>
          </a:p>
          <a:p>
            <a:r>
              <a:rPr lang="en-US" altLang="en-US" dirty="0">
                <a:ea typeface="ＭＳ Ｐゴシック" panose="020B0600070205080204" pitchFamily="34" charset="-128"/>
              </a:rPr>
              <a:t>4 </a:t>
            </a:r>
            <a:r>
              <a:rPr lang="en-US" altLang="en-US" i="1" dirty="0">
                <a:ea typeface="ＭＳ Ｐゴシック" panose="020B0600070205080204" pitchFamily="34" charset="-128"/>
              </a:rPr>
              <a:t>special administrative regions</a:t>
            </a:r>
            <a:r>
              <a:rPr lang="en-US" altLang="en-US" dirty="0">
                <a:ea typeface="ＭＳ Ｐゴシック" panose="020B0600070205080204" pitchFamily="34" charset="-128"/>
              </a:rPr>
              <a:t>: Hong Kong and Macau</a:t>
            </a:r>
          </a:p>
          <a:p>
            <a:r>
              <a:rPr lang="en-US" altLang="en-US" dirty="0">
                <a:ea typeface="ＭＳ Ｐゴシック" panose="020B0600070205080204" pitchFamily="34" charset="-128"/>
              </a:rPr>
              <a:t>Taiwan counted as a </a:t>
            </a:r>
            <a:r>
              <a:rPr lang="en-US" altLang="en-US" i="1" dirty="0">
                <a:ea typeface="ＭＳ Ｐゴシック" panose="020B0600070205080204" pitchFamily="34" charset="-128"/>
              </a:rPr>
              <a:t>province</a:t>
            </a:r>
          </a:p>
          <a:p>
            <a:r>
              <a:rPr lang="en-US" altLang="en-US" dirty="0">
                <a:ea typeface="ＭＳ Ｐゴシック" panose="020B0600070205080204" pitchFamily="34" charset="-128"/>
              </a:rPr>
              <a:t>PRC does not control but claims sovereignty</a:t>
            </a:r>
          </a:p>
        </p:txBody>
      </p:sp>
      <p:pic>
        <p:nvPicPr>
          <p:cNvPr id="209923" name="Picture 8" descr="Screen shot 2014-03-02 at 11.19.58 AM.png">
            <a:extLst>
              <a:ext uri="{FF2B5EF4-FFF2-40B4-BE49-F238E27FC236}">
                <a16:creationId xmlns:a16="http://schemas.microsoft.com/office/drawing/2014/main" xmlns="" id="{485F2196-5633-A04B-9BD8-90831BB894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9475" y="2332038"/>
            <a:ext cx="45529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6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802BF-C865-6048-89EC-99B9B8E24851}"/>
              </a:ext>
            </a:extLst>
          </p:cNvPr>
          <p:cNvSpPr>
            <a:spLocks noGrp="1"/>
          </p:cNvSpPr>
          <p:nvPr>
            <p:ph type="title"/>
          </p:nvPr>
        </p:nvSpPr>
        <p:spPr/>
        <p:txBody>
          <a:bodyPr/>
          <a:lstStyle/>
          <a:p>
            <a:pPr>
              <a:defRPr/>
            </a:pPr>
            <a:r>
              <a:rPr lang="en-US" dirty="0"/>
              <a:t>“Xi </a:t>
            </a:r>
            <a:r>
              <a:rPr lang="en-US" dirty="0" err="1"/>
              <a:t>Jinping</a:t>
            </a:r>
            <a:r>
              <a:rPr lang="en-US" dirty="0"/>
              <a:t> thought”</a:t>
            </a:r>
          </a:p>
        </p:txBody>
      </p:sp>
      <p:sp>
        <p:nvSpPr>
          <p:cNvPr id="25602" name="Content Placeholder 2">
            <a:extLst>
              <a:ext uri="{FF2B5EF4-FFF2-40B4-BE49-F238E27FC236}">
                <a16:creationId xmlns:a16="http://schemas.microsoft.com/office/drawing/2014/main" xmlns="" id="{3AE4E852-8007-7F47-B9CD-BD636CD6AACF}"/>
              </a:ext>
            </a:extLst>
          </p:cNvPr>
          <p:cNvSpPr>
            <a:spLocks noGrp="1"/>
          </p:cNvSpPr>
          <p:nvPr>
            <p:ph idx="1"/>
          </p:nvPr>
        </p:nvSpPr>
        <p:spPr/>
        <p:txBody>
          <a:bodyPr/>
          <a:lstStyle/>
          <a:p>
            <a:r>
              <a:rPr lang="en-US" altLang="en-US">
                <a:ea typeface="ＭＳ Ｐゴシック" panose="020B0600070205080204" pitchFamily="34" charset="-128"/>
              </a:rPr>
              <a:t>App created by the CCP, top downloaded app </a:t>
            </a:r>
            <a:r>
              <a:rPr lang="mr-IN" altLang="en-US">
                <a:latin typeface="Mangal" panose="02040503050203030202" pitchFamily="18" charset="0"/>
                <a:ea typeface="ＭＳ Ｐゴシック" panose="020B0600070205080204" pitchFamily="34" charset="-128"/>
              </a:rPr>
              <a:t>–</a:t>
            </a:r>
            <a:r>
              <a:rPr lang="en-US" altLang="en-US">
                <a:ea typeface="ＭＳ Ｐゴシック" panose="020B0600070205080204" pitchFamily="34" charset="-128"/>
              </a:rPr>
              <a:t> </a:t>
            </a:r>
            <a:r>
              <a:rPr lang="en-US" altLang="en-US" i="1">
                <a:ea typeface="ＭＳ Ｐゴシック" panose="020B0600070205080204" pitchFamily="34" charset="-128"/>
              </a:rPr>
              <a:t>Study the Great Nation</a:t>
            </a:r>
          </a:p>
          <a:p>
            <a:pPr lvl="1"/>
            <a:r>
              <a:rPr lang="en-US" altLang="en-US">
                <a:ea typeface="ＭＳ Ｐゴシック" panose="020B0600070205080204" pitchFamily="34" charset="-128"/>
              </a:rPr>
              <a:t>“Xi Jinping thought of socialism with Chinese characteristics for the new era and the spirit of the 19th national congress of the CCP”</a:t>
            </a:r>
          </a:p>
        </p:txBody>
      </p:sp>
    </p:spTree>
    <p:extLst>
      <p:ext uri="{BB962C8B-B14F-4D97-AF65-F5344CB8AC3E}">
        <p14:creationId xmlns:p14="http://schemas.microsoft.com/office/powerpoint/2010/main" val="2381552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28103-4044-C84A-B7AE-FF86CBF7C4BC}"/>
              </a:ext>
            </a:extLst>
          </p:cNvPr>
          <p:cNvSpPr>
            <a:spLocks noGrp="1"/>
          </p:cNvSpPr>
          <p:nvPr>
            <p:ph type="title"/>
          </p:nvPr>
        </p:nvSpPr>
        <p:spPr>
          <a:xfrm>
            <a:off x="1825625" y="457201"/>
            <a:ext cx="8686800" cy="841375"/>
          </a:xfrm>
        </p:spPr>
        <p:txBody>
          <a:bodyPr/>
          <a:lstStyle/>
          <a:p>
            <a:pPr>
              <a:defRPr/>
            </a:pPr>
            <a:endParaRPr lang="en-US"/>
          </a:p>
        </p:txBody>
      </p:sp>
      <p:pic>
        <p:nvPicPr>
          <p:cNvPr id="210946" name="Picture 2" descr="http://upload.wikimedia.org/wikipedia/commons/4/46/China_provinces.png">
            <a:hlinkClick r:id="rId3"/>
            <a:extLst>
              <a:ext uri="{FF2B5EF4-FFF2-40B4-BE49-F238E27FC236}">
                <a16:creationId xmlns:a16="http://schemas.microsoft.com/office/drawing/2014/main" xmlns="" id="{E5C2E4F4-461D-3D48-9EA6-0F0819A71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00" t="2312"/>
          <a:stretch>
            <a:fillRect/>
          </a:stretch>
        </p:blipFill>
        <p:spPr bwMode="auto">
          <a:xfrm>
            <a:off x="2395539" y="244475"/>
            <a:ext cx="7496175"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423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FD18-2C60-E645-88AD-A25A872F094B}"/>
              </a:ext>
            </a:extLst>
          </p:cNvPr>
          <p:cNvSpPr>
            <a:spLocks noGrp="1"/>
          </p:cNvSpPr>
          <p:nvPr>
            <p:ph type="title"/>
          </p:nvPr>
        </p:nvSpPr>
        <p:spPr/>
        <p:txBody>
          <a:bodyPr/>
          <a:lstStyle/>
          <a:p>
            <a:pPr>
              <a:defRPr/>
            </a:pPr>
            <a:r>
              <a:rPr lang="en-US" dirty="0"/>
              <a:t>CITIZENS, SOCIETY &amp; STATE: CLEAVAGES</a:t>
            </a:r>
          </a:p>
        </p:txBody>
      </p:sp>
      <p:sp>
        <p:nvSpPr>
          <p:cNvPr id="212994" name="Content Placeholder 2">
            <a:extLst>
              <a:ext uri="{FF2B5EF4-FFF2-40B4-BE49-F238E27FC236}">
                <a16:creationId xmlns:a16="http://schemas.microsoft.com/office/drawing/2014/main" xmlns="" id="{91F9D458-A70D-D649-B751-2756391797F5}"/>
              </a:ext>
            </a:extLst>
          </p:cNvPr>
          <p:cNvSpPr>
            <a:spLocks noGrp="1"/>
          </p:cNvSpPr>
          <p:nvPr>
            <p:ph idx="1"/>
          </p:nvPr>
        </p:nvSpPr>
        <p:spPr>
          <a:xfrm>
            <a:off x="838200" y="1690688"/>
            <a:ext cx="10515600" cy="4525962"/>
          </a:xfrm>
        </p:spPr>
        <p:txBody>
          <a:bodyPr>
            <a:normAutofit/>
          </a:bodyPr>
          <a:lstStyle/>
          <a:p>
            <a:r>
              <a:rPr lang="en-US" altLang="en-US" sz="3200" dirty="0">
                <a:ea typeface="ＭＳ Ｐゴシック" panose="020B0600070205080204" pitchFamily="34" charset="-128"/>
              </a:rPr>
              <a:t>Ethnicity</a:t>
            </a:r>
          </a:p>
          <a:p>
            <a:pPr lvl="1"/>
            <a:r>
              <a:rPr lang="en-US" altLang="en-US" sz="3200" dirty="0">
                <a:ea typeface="ＭＳ Ｐゴシック" panose="020B0600070205080204" pitchFamily="34" charset="-128"/>
              </a:rPr>
              <a:t>Five autonomous regions:</a:t>
            </a:r>
          </a:p>
          <a:p>
            <a:pPr lvl="2"/>
            <a:r>
              <a:rPr lang="en-US" altLang="en-US" sz="3200" dirty="0">
                <a:ea typeface="ＭＳ Ｐゴシック" panose="020B0600070205080204" pitchFamily="34" charset="-128"/>
              </a:rPr>
              <a:t>Tibet, Guangxi, Xinjiang, Inner Mongolia, Ningxia</a:t>
            </a:r>
          </a:p>
          <a:p>
            <a:pPr lvl="1"/>
            <a:r>
              <a:rPr lang="en-US" altLang="en-US" sz="3200" i="1" u="sng" dirty="0">
                <a:ea typeface="ＭＳ Ｐゴシック" panose="020B0600070205080204" pitchFamily="34" charset="-128"/>
              </a:rPr>
              <a:t>Great legislative freedom</a:t>
            </a:r>
          </a:p>
          <a:p>
            <a:pPr lvl="1"/>
            <a:r>
              <a:rPr lang="en-US" altLang="en-US" sz="3200" dirty="0">
                <a:ea typeface="ＭＳ Ｐゴシック" panose="020B0600070205080204" pitchFamily="34" charset="-128"/>
              </a:rPr>
              <a:t>Separatists movement both peaceful and violent</a:t>
            </a:r>
          </a:p>
          <a:p>
            <a:r>
              <a:rPr lang="en-US" altLang="en-US" sz="3200" dirty="0">
                <a:ea typeface="ＭＳ Ｐゴシック" panose="020B0600070205080204" pitchFamily="34" charset="-128"/>
              </a:rPr>
              <a:t>Gender, wealth disparity, geography</a:t>
            </a:r>
          </a:p>
        </p:txBody>
      </p:sp>
    </p:spTree>
    <p:extLst>
      <p:ext uri="{BB962C8B-B14F-4D97-AF65-F5344CB8AC3E}">
        <p14:creationId xmlns:p14="http://schemas.microsoft.com/office/powerpoint/2010/main" val="242008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D4970-D722-264B-9277-A3733F818215}"/>
              </a:ext>
            </a:extLst>
          </p:cNvPr>
          <p:cNvSpPr>
            <a:spLocks noGrp="1"/>
          </p:cNvSpPr>
          <p:nvPr>
            <p:ph type="title"/>
          </p:nvPr>
        </p:nvSpPr>
        <p:spPr/>
        <p:txBody>
          <a:bodyPr/>
          <a:lstStyle/>
          <a:p>
            <a:pPr>
              <a:defRPr/>
            </a:pPr>
            <a:r>
              <a:rPr lang="en-US" dirty="0"/>
              <a:t>CITIZENS, SOCIETY &amp; STATE: CLEAVAGES</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15D3C18D-39E6-B54F-B41F-F848238EA02A}"/>
              </a:ext>
            </a:extLst>
          </p:cNvPr>
          <p:cNvSpPr>
            <a:spLocks noGrp="1"/>
          </p:cNvSpPr>
          <p:nvPr>
            <p:ph sz="quarter" idx="1"/>
          </p:nvPr>
        </p:nvSpPr>
        <p:spPr>
          <a:xfrm>
            <a:off x="648439" y="1690688"/>
            <a:ext cx="11050477" cy="4811712"/>
          </a:xfrm>
        </p:spPr>
        <p:txBody>
          <a:bodyPr>
            <a:normAutofit/>
          </a:bodyPr>
          <a:lstStyle/>
          <a:p>
            <a:pPr>
              <a:defRPr/>
            </a:pPr>
            <a:r>
              <a:rPr lang="en-US" sz="2400" dirty="0"/>
              <a:t>Ethnic population is primarily Han Chinese (92%)</a:t>
            </a:r>
          </a:p>
          <a:p>
            <a:pPr>
              <a:defRPr/>
            </a:pPr>
            <a:r>
              <a:rPr lang="en-US" sz="2400" dirty="0"/>
              <a:t>Minority ethnic groups = 8% of pop (~100 million citizens)</a:t>
            </a:r>
          </a:p>
          <a:p>
            <a:pPr lvl="1">
              <a:defRPr/>
            </a:pPr>
            <a:r>
              <a:rPr lang="en-US" dirty="0"/>
              <a:t>55 officially recognized minority groups</a:t>
            </a:r>
          </a:p>
          <a:p>
            <a:pPr lvl="1">
              <a:defRPr/>
            </a:pPr>
            <a:r>
              <a:rPr lang="en-US" dirty="0"/>
              <a:t>Most live on/near borders with other countries</a:t>
            </a:r>
          </a:p>
          <a:p>
            <a:pPr lvl="1">
              <a:defRPr/>
            </a:pPr>
            <a:r>
              <a:rPr lang="en-US" dirty="0"/>
              <a:t>Most live autonomous regions</a:t>
            </a:r>
          </a:p>
          <a:p>
            <a:pPr lvl="1">
              <a:defRPr/>
            </a:pPr>
            <a:r>
              <a:rPr lang="en-US" dirty="0" err="1"/>
              <a:t>Govt</a:t>
            </a:r>
            <a:r>
              <a:rPr lang="en-US" dirty="0"/>
              <a:t> policy: encourage economic development/suppress dissent</a:t>
            </a:r>
          </a:p>
          <a:p>
            <a:pPr>
              <a:defRPr/>
            </a:pPr>
            <a:r>
              <a:rPr lang="en-US" sz="2400" dirty="0"/>
              <a:t>Tibetans/Dalai Lama </a:t>
            </a:r>
          </a:p>
          <a:p>
            <a:pPr>
              <a:defRPr/>
            </a:pPr>
            <a:r>
              <a:rPr lang="en-US" sz="2400" dirty="0" err="1"/>
              <a:t>Uyghurs</a:t>
            </a:r>
            <a:endParaRPr lang="en-US" sz="2400" dirty="0"/>
          </a:p>
          <a:p>
            <a:pPr lvl="1">
              <a:defRPr/>
            </a:pPr>
            <a:r>
              <a:rPr lang="en-US" dirty="0"/>
              <a:t>Muslims of Turkish descent living in Xinjiang</a:t>
            </a:r>
          </a:p>
          <a:p>
            <a:pPr lvl="1">
              <a:defRPr/>
            </a:pPr>
            <a:r>
              <a:rPr lang="en-US" dirty="0"/>
              <a:t>Militants want separate Islamic state</a:t>
            </a:r>
          </a:p>
          <a:p>
            <a:pPr>
              <a:defRPr/>
            </a:pPr>
            <a:endParaRPr lang="en-US" sz="2400" dirty="0"/>
          </a:p>
        </p:txBody>
      </p:sp>
    </p:spTree>
    <p:extLst>
      <p:ext uri="{BB962C8B-B14F-4D97-AF65-F5344CB8AC3E}">
        <p14:creationId xmlns:p14="http://schemas.microsoft.com/office/powerpoint/2010/main" val="1573465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FF577-1F7B-CE41-BE1E-CFAFE294E968}"/>
              </a:ext>
            </a:extLst>
          </p:cNvPr>
          <p:cNvSpPr>
            <a:spLocks noGrp="1"/>
          </p:cNvSpPr>
          <p:nvPr>
            <p:ph type="title"/>
          </p:nvPr>
        </p:nvSpPr>
        <p:spPr>
          <a:xfrm>
            <a:off x="838200" y="365125"/>
            <a:ext cx="10515600" cy="1094311"/>
          </a:xfrm>
        </p:spPr>
        <p:txBody>
          <a:bodyPr>
            <a:normAutofit fontScale="90000"/>
          </a:bodyPr>
          <a:lstStyle/>
          <a:p>
            <a:pPr>
              <a:defRPr/>
            </a:pPr>
            <a:r>
              <a:rPr lang="en-US" dirty="0"/>
              <a:t>CITIZENS, SOCIETY &amp; STATE: CLEAVAGES</a:t>
            </a:r>
            <a:endParaRPr lang="en-US" b="1" dirty="0">
              <a:solidFill>
                <a:srgbClr val="FF0000"/>
              </a:solidFill>
              <a:effectLst>
                <a:outerShdw blurRad="38100" dist="38100" dir="2700000" algn="tl">
                  <a:srgbClr val="000000">
                    <a:alpha val="43137"/>
                  </a:srgbClr>
                </a:outerShdw>
              </a:effectLst>
              <a:latin typeface="Segoe Print" pitchFamily="2" charset="0"/>
            </a:endParaRPr>
          </a:p>
        </p:txBody>
      </p:sp>
      <p:sp>
        <p:nvSpPr>
          <p:cNvPr id="3" name="Content Placeholder 2">
            <a:extLst>
              <a:ext uri="{FF2B5EF4-FFF2-40B4-BE49-F238E27FC236}">
                <a16:creationId xmlns:a16="http://schemas.microsoft.com/office/drawing/2014/main" xmlns="" id="{69DFFB28-D0F3-DD40-80C4-4FE27499A080}"/>
              </a:ext>
            </a:extLst>
          </p:cNvPr>
          <p:cNvSpPr>
            <a:spLocks noGrp="1"/>
          </p:cNvSpPr>
          <p:nvPr>
            <p:ph sz="quarter" idx="1"/>
          </p:nvPr>
        </p:nvSpPr>
        <p:spPr>
          <a:xfrm>
            <a:off x="594402" y="1690688"/>
            <a:ext cx="10759398" cy="4768670"/>
          </a:xfrm>
        </p:spPr>
        <p:txBody>
          <a:bodyPr>
            <a:noAutofit/>
          </a:bodyPr>
          <a:lstStyle/>
          <a:p>
            <a:pPr marL="171450" indent="-171450">
              <a:lnSpc>
                <a:spcPct val="80000"/>
              </a:lnSpc>
            </a:pPr>
            <a:r>
              <a:rPr lang="en-US" altLang="en-US" sz="1800" b="1" dirty="0">
                <a:ea typeface="ＭＳ Ｐゴシック" panose="020B0600070205080204" pitchFamily="34" charset="-128"/>
              </a:rPr>
              <a:t>China only had 172 million urban residents in 1978 </a:t>
            </a:r>
            <a:r>
              <a:rPr lang="en-US" altLang="en-US" sz="1800" dirty="0">
                <a:ea typeface="ＭＳ Ｐゴシック" panose="020B0600070205080204" pitchFamily="34" charset="-128"/>
              </a:rPr>
              <a:t>(when Deng Xiaoping started economic reform). By 2006, this number mushroomed to 577 million urbanites.</a:t>
            </a:r>
          </a:p>
          <a:p>
            <a:pPr marL="171450" indent="-171450">
              <a:lnSpc>
                <a:spcPct val="80000"/>
              </a:lnSpc>
            </a:pPr>
            <a:r>
              <a:rPr lang="en-US" altLang="en-US" sz="1800" b="1" dirty="0">
                <a:ea typeface="ＭＳ Ｐゴシック" panose="020B0600070205080204" pitchFamily="34" charset="-128"/>
              </a:rPr>
              <a:t>Between 1990 and 2005, an estimated 103 million Chinese people migrated from rural to urban areas.</a:t>
            </a:r>
            <a:endParaRPr lang="en-US" altLang="en-US" sz="1800" dirty="0">
              <a:ea typeface="ＭＳ Ｐゴシック" panose="020B0600070205080204" pitchFamily="34" charset="-128"/>
            </a:endParaRPr>
          </a:p>
          <a:p>
            <a:pPr marL="171450" indent="-171450">
              <a:lnSpc>
                <a:spcPct val="80000"/>
              </a:lnSpc>
            </a:pPr>
            <a:r>
              <a:rPr lang="en-US" altLang="en-US" sz="1800" b="1" dirty="0">
                <a:ea typeface="ＭＳ Ｐゴシック" panose="020B0600070205080204" pitchFamily="34" charset="-128"/>
              </a:rPr>
              <a:t>By 2015, China’s urban population is expected to exceed 700 million</a:t>
            </a:r>
            <a:endParaRPr lang="en-US" altLang="en-US" sz="1800" dirty="0">
              <a:ea typeface="ＭＳ Ｐゴシック" panose="020B0600070205080204" pitchFamily="34" charset="-128"/>
            </a:endParaRPr>
          </a:p>
          <a:p>
            <a:pPr marL="171450" indent="-171450">
              <a:lnSpc>
                <a:spcPct val="80000"/>
              </a:lnSpc>
            </a:pPr>
            <a:r>
              <a:rPr lang="en-US" altLang="en-US" sz="1800" b="1" dirty="0">
                <a:ea typeface="ＭＳ Ｐゴシック" panose="020B0600070205080204" pitchFamily="34" charset="-128"/>
              </a:rPr>
              <a:t>In 2010, China’s rural per capita net income ($758 a year) was less than a third of its urban equivalent</a:t>
            </a:r>
            <a:r>
              <a:rPr lang="en-US" altLang="en-US" sz="1800" dirty="0">
                <a:ea typeface="ＭＳ Ｐゴシック" panose="020B0600070205080204" pitchFamily="34" charset="-128"/>
              </a:rPr>
              <a:t>—the worst showing since China’s market reforms began in 1978</a:t>
            </a:r>
          </a:p>
          <a:p>
            <a:pPr marL="171450" indent="-171450">
              <a:lnSpc>
                <a:spcPct val="80000"/>
              </a:lnSpc>
            </a:pPr>
            <a:r>
              <a:rPr lang="en-US" altLang="en-US" sz="1800" b="1" dirty="0">
                <a:ea typeface="ＭＳ Ｐゴシック" panose="020B0600070205080204" pitchFamily="34" charset="-128"/>
              </a:rPr>
              <a:t>Nearly 500 million Chinese people live on less than $2 a day.</a:t>
            </a:r>
          </a:p>
          <a:p>
            <a:pPr marL="171450" indent="-171450">
              <a:lnSpc>
                <a:spcPct val="80000"/>
              </a:lnSpc>
            </a:pPr>
            <a:r>
              <a:rPr lang="en-US" altLang="en-US" sz="1800" b="1" dirty="0">
                <a:ea typeface="ＭＳ Ｐゴシック" panose="020B0600070205080204" pitchFamily="34" charset="-128"/>
              </a:rPr>
              <a:t>85% of China’s poor live in rural areas, with about 66% concentrated in the country’s west</a:t>
            </a:r>
          </a:p>
          <a:p>
            <a:pPr marL="171450" indent="-171450">
              <a:lnSpc>
                <a:spcPct val="80000"/>
              </a:lnSpc>
            </a:pPr>
            <a:r>
              <a:rPr lang="en-US" altLang="en-US" sz="1800" b="1" dirty="0">
                <a:ea typeface="ＭＳ Ｐゴシック" panose="020B0600070205080204" pitchFamily="34" charset="-128"/>
              </a:rPr>
              <a:t>Almost half of China’s population lives in rural areas…but they share less than 12% of the country’s wealth.</a:t>
            </a:r>
          </a:p>
          <a:p>
            <a:pPr marL="171450" indent="-171450">
              <a:lnSpc>
                <a:spcPct val="80000"/>
              </a:lnSpc>
            </a:pPr>
            <a:r>
              <a:rPr lang="en-US" altLang="en-US" sz="1800" b="1" dirty="0">
                <a:ea typeface="ＭＳ Ｐゴシック" panose="020B0600070205080204" pitchFamily="34" charset="-128"/>
              </a:rPr>
              <a:t>China’s poverty among ethnic minorities is two to three times higher than among the Han Chinese</a:t>
            </a:r>
          </a:p>
          <a:p>
            <a:pPr marL="171450" indent="-171450">
              <a:lnSpc>
                <a:spcPct val="80000"/>
              </a:lnSpc>
            </a:pPr>
            <a:r>
              <a:rPr lang="en-US" altLang="en-US" sz="1800" b="1" dirty="0">
                <a:ea typeface="ＭＳ Ｐゴシック" panose="020B0600070205080204" pitchFamily="34" charset="-128"/>
              </a:rPr>
              <a:t>China currently has about 145 million migrant workers</a:t>
            </a:r>
            <a:r>
              <a:rPr lang="en-US" altLang="en-US" sz="1800" dirty="0">
                <a:ea typeface="ＭＳ Ｐゴシック" panose="020B0600070205080204" pitchFamily="34" charset="-128"/>
              </a:rPr>
              <a:t> (or about 11 percent of China’s total population in 2010)…larger than the entire workforce of the United States.</a:t>
            </a:r>
          </a:p>
          <a:p>
            <a:pPr marL="171450" indent="-171450">
              <a:lnSpc>
                <a:spcPct val="80000"/>
              </a:lnSpc>
            </a:pPr>
            <a:r>
              <a:rPr lang="en-US" altLang="en-US" sz="1800" b="1" dirty="0">
                <a:ea typeface="ＭＳ Ｐゴシック" panose="020B0600070205080204" pitchFamily="34" charset="-128"/>
              </a:rPr>
              <a:t>225 million rural-born migrant workers—one fifth of China’s population—work in urban areas but are denied benefits enjoyed by city dwellers</a:t>
            </a:r>
            <a:r>
              <a:rPr lang="en-US" altLang="en-US" sz="1800" dirty="0">
                <a:ea typeface="ＭＳ Ｐゴシック" panose="020B0600070205080204" pitchFamily="34" charset="-128"/>
              </a:rPr>
              <a:t>, which has resulted in “a metastasizing underclass of rural migrants living as second-class citizens in China’s cities…the divide has sparked anger among the rural poor.”</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
            </a:r>
            <a:br>
              <a:rPr lang="en-US" altLang="en-US" sz="1800" dirty="0">
                <a:ea typeface="ＭＳ Ｐゴシック" panose="020B0600070205080204" pitchFamily="34" charset="-128"/>
              </a:rPr>
            </a:b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3605568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a:extLst>
              <a:ext uri="{FF2B5EF4-FFF2-40B4-BE49-F238E27FC236}">
                <a16:creationId xmlns:a16="http://schemas.microsoft.com/office/drawing/2014/main" xmlns="" id="{DF19FDAD-B3F6-F14D-8365-DBA01C0D08C1}"/>
              </a:ext>
            </a:extLst>
          </p:cNvPr>
          <p:cNvSpPr>
            <a:spLocks noGrp="1" noChangeArrowheads="1"/>
          </p:cNvSpPr>
          <p:nvPr>
            <p:ph type="title" idx="4294967295"/>
          </p:nvPr>
        </p:nvSpPr>
        <p:spPr>
          <a:xfrm>
            <a:off x="1981200" y="457200"/>
            <a:ext cx="8686800" cy="838200"/>
          </a:xfrm>
        </p:spPr>
        <p:txBody>
          <a:bodyPr>
            <a:normAutofit/>
          </a:bodyPr>
          <a:lstStyle/>
          <a:p>
            <a:pPr>
              <a:defRPr/>
            </a:pPr>
            <a:r>
              <a:rPr lang="en-US" sz="5400" dirty="0"/>
              <a:t>PUBLIC POLICY</a:t>
            </a:r>
            <a:endParaRPr lang="en-US" sz="6000" cap="small" dirty="0"/>
          </a:p>
        </p:txBody>
      </p:sp>
      <p:sp>
        <p:nvSpPr>
          <p:cNvPr id="223234" name="Rectangle 4">
            <a:extLst>
              <a:ext uri="{FF2B5EF4-FFF2-40B4-BE49-F238E27FC236}">
                <a16:creationId xmlns:a16="http://schemas.microsoft.com/office/drawing/2014/main" xmlns="" id="{81B8CA14-ED3F-AB4A-8254-1F1681D5B8AE}"/>
              </a:ext>
            </a:extLst>
          </p:cNvPr>
          <p:cNvSpPr>
            <a:spLocks noGrp="1"/>
          </p:cNvSpPr>
          <p:nvPr>
            <p:ph type="body" idx="4294967295"/>
          </p:nvPr>
        </p:nvSpPr>
        <p:spPr>
          <a:xfrm>
            <a:off x="1828800" y="1417639"/>
            <a:ext cx="8839200" cy="5089525"/>
          </a:xfrm>
        </p:spPr>
        <p:txBody>
          <a:bodyPr/>
          <a:lstStyle/>
          <a:p>
            <a:r>
              <a:rPr lang="en-US" altLang="en-US">
                <a:ea typeface="ＭＳ Ｐゴシック" panose="020B0600070205080204" pitchFamily="34" charset="-128"/>
              </a:rPr>
              <a:t>While </a:t>
            </a:r>
            <a:r>
              <a:rPr lang="en-US" altLang="en-US" u="sng">
                <a:ea typeface="ＭＳ Ｐゴシック" panose="020B0600070205080204" pitchFamily="34" charset="-128"/>
              </a:rPr>
              <a:t>economic liberalization has taken place</a:t>
            </a:r>
            <a:r>
              <a:rPr lang="en-US" altLang="en-US">
                <a:ea typeface="ＭＳ Ｐゴシック" panose="020B0600070205080204" pitchFamily="34" charset="-128"/>
              </a:rPr>
              <a:t>, the </a:t>
            </a:r>
            <a:r>
              <a:rPr lang="en-US" altLang="en-US" u="sng">
                <a:ea typeface="ＭＳ Ｐゴシック" panose="020B0600070205080204" pitchFamily="34" charset="-128"/>
              </a:rPr>
              <a:t>government has firmly suppressed organized challenges to the Communist Party</a:t>
            </a:r>
            <a:endParaRPr lang="en-US" altLang="en-US">
              <a:ea typeface="ＭＳ Ｐゴシック" panose="020B0600070205080204" pitchFamily="34" charset="-128"/>
            </a:endParaRPr>
          </a:p>
          <a:p>
            <a:r>
              <a:rPr lang="en-US" altLang="en-US">
                <a:ea typeface="ＭＳ Ｐゴシック" panose="020B0600070205080204" pitchFamily="34" charset="-128"/>
              </a:rPr>
              <a:t>Handful of leaders at the </a:t>
            </a:r>
            <a:r>
              <a:rPr lang="en-US" altLang="en-US" u="sng">
                <a:ea typeface="ＭＳ Ｐゴシック" panose="020B0600070205080204" pitchFamily="34" charset="-128"/>
              </a:rPr>
              <a:t>top monopolize the authority</a:t>
            </a:r>
            <a:r>
              <a:rPr lang="en-US" altLang="en-US">
                <a:ea typeface="ＭＳ Ｐゴシック" panose="020B0600070205080204" pitchFamily="34" charset="-128"/>
              </a:rPr>
              <a:t> to choose what inputs from what groups are acceptable</a:t>
            </a:r>
          </a:p>
          <a:p>
            <a:r>
              <a:rPr lang="en-US" altLang="en-US">
                <a:ea typeface="ＭＳ Ｐゴシック" panose="020B0600070205080204" pitchFamily="34" charset="-128"/>
              </a:rPr>
              <a:t>The rules of the game are </a:t>
            </a:r>
            <a:r>
              <a:rPr lang="en-US" altLang="en-US" u="sng">
                <a:ea typeface="ＭＳ Ｐゴシック" panose="020B0600070205080204" pitchFamily="34" charset="-128"/>
              </a:rPr>
              <a:t>not transparent</a:t>
            </a:r>
          </a:p>
          <a:p>
            <a:r>
              <a:rPr lang="en-US" altLang="en-US" b="1" u="sng">
                <a:ea typeface="ＭＳ Ｐゴシック" panose="020B0600070205080204" pitchFamily="34" charset="-128"/>
              </a:rPr>
              <a:t>Hong Kong</a:t>
            </a:r>
            <a:r>
              <a:rPr lang="en-US" altLang="en-US">
                <a:ea typeface="ＭＳ Ｐゴシック" panose="020B0600070205080204" pitchFamily="34" charset="-128"/>
              </a:rPr>
              <a:t>—clashes over western oriented population who have enjoyed political rights</a:t>
            </a:r>
          </a:p>
          <a:p>
            <a:r>
              <a:rPr lang="en-US" altLang="en-US" b="1" u="sng">
                <a:ea typeface="ＭＳ Ｐゴシック" panose="020B0600070205080204" pitchFamily="34" charset="-128"/>
              </a:rPr>
              <a:t>Taiwan</a:t>
            </a:r>
            <a:r>
              <a:rPr lang="en-US" altLang="en-US">
                <a:ea typeface="ＭＳ Ｐゴシック" panose="020B0600070205080204" pitchFamily="34" charset="-128"/>
              </a:rPr>
              <a:t>—political unification</a:t>
            </a:r>
          </a:p>
          <a:p>
            <a:r>
              <a:rPr lang="en-US" altLang="en-US" b="1" u="sng">
                <a:ea typeface="ＭＳ Ｐゴシック" panose="020B0600070205080204" pitchFamily="34" charset="-128"/>
              </a:rPr>
              <a:t>Non-Han minorities</a:t>
            </a:r>
            <a:r>
              <a:rPr lang="en-US" altLang="en-US">
                <a:ea typeface="ＭＳ Ｐゴシック" panose="020B0600070205080204" pitchFamily="34" charset="-128"/>
              </a:rPr>
              <a:t>, such as the </a:t>
            </a:r>
            <a:r>
              <a:rPr lang="en-US" altLang="en-US" u="sng">
                <a:ea typeface="ＭＳ Ｐゴシック" panose="020B0600070205080204" pitchFamily="34" charset="-128"/>
              </a:rPr>
              <a:t>Tibetans</a:t>
            </a:r>
            <a:r>
              <a:rPr lang="en-US" altLang="en-US">
                <a:ea typeface="ＭＳ Ｐゴシック" panose="020B0600070205080204" pitchFamily="34" charset="-128"/>
              </a:rPr>
              <a:t>, challenge Chinese nationalism</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5515633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a:extLst>
              <a:ext uri="{FF2B5EF4-FFF2-40B4-BE49-F238E27FC236}">
                <a16:creationId xmlns:a16="http://schemas.microsoft.com/office/drawing/2014/main" xmlns="" id="{4A233D9D-CAC8-7C47-A0B4-18794E7F4359}"/>
              </a:ext>
            </a:extLst>
          </p:cNvPr>
          <p:cNvSpPr>
            <a:spLocks noGrp="1" noChangeArrowheads="1"/>
          </p:cNvSpPr>
          <p:nvPr>
            <p:ph type="title"/>
          </p:nvPr>
        </p:nvSpPr>
        <p:spPr/>
        <p:txBody>
          <a:bodyPr/>
          <a:lstStyle/>
          <a:p>
            <a:pPr>
              <a:defRPr/>
            </a:pPr>
            <a:r>
              <a:rPr lang="en-US"/>
              <a:t>Hong Kong</a:t>
            </a:r>
          </a:p>
        </p:txBody>
      </p:sp>
      <p:sp>
        <p:nvSpPr>
          <p:cNvPr id="225282" name="Rectangle 4">
            <a:extLst>
              <a:ext uri="{FF2B5EF4-FFF2-40B4-BE49-F238E27FC236}">
                <a16:creationId xmlns:a16="http://schemas.microsoft.com/office/drawing/2014/main" xmlns="" id="{D422135A-4BD6-2247-85F1-CBA2FFD383CA}"/>
              </a:ext>
            </a:extLst>
          </p:cNvPr>
          <p:cNvSpPr>
            <a:spLocks noGrp="1"/>
          </p:cNvSpPr>
          <p:nvPr>
            <p:ph type="body" idx="1"/>
          </p:nvPr>
        </p:nvSpPr>
        <p:spPr>
          <a:xfrm>
            <a:off x="1981200" y="1579563"/>
            <a:ext cx="8229600" cy="5440362"/>
          </a:xfrm>
        </p:spPr>
        <p:txBody>
          <a:bodyPr/>
          <a:lstStyle/>
          <a:p>
            <a:pPr>
              <a:lnSpc>
                <a:spcPct val="90000"/>
              </a:lnSpc>
            </a:pPr>
            <a:r>
              <a:rPr lang="en-US" altLang="en-US">
                <a:ea typeface="ＭＳ Ｐゴシック" panose="020B0600070205080204" pitchFamily="34" charset="-128"/>
              </a:rPr>
              <a:t>1842 and 1860, the island of Hong Kong, and adjacent territory on the Chinese mainland, were ceded by treaty to the British in perpetuity.</a:t>
            </a:r>
          </a:p>
          <a:p>
            <a:pPr lvl="1">
              <a:lnSpc>
                <a:spcPct val="90000"/>
              </a:lnSpc>
            </a:pPr>
            <a:r>
              <a:rPr lang="en-US" altLang="en-US">
                <a:ea typeface="ＭＳ Ｐゴシック" panose="020B0600070205080204" pitchFamily="34" charset="-128"/>
              </a:rPr>
              <a:t>Due to result of wars fought to impose trade on China</a:t>
            </a:r>
          </a:p>
          <a:p>
            <a:pPr lvl="1">
              <a:lnSpc>
                <a:spcPct val="90000"/>
              </a:lnSpc>
            </a:pPr>
            <a:r>
              <a:rPr lang="en-US" altLang="en-US">
                <a:ea typeface="ＭＳ Ｐゴシック" panose="020B0600070205080204" pitchFamily="34" charset="-128"/>
              </a:rPr>
              <a:t>For nearly a century, China was a British colony.</a:t>
            </a:r>
          </a:p>
          <a:p>
            <a:pPr>
              <a:lnSpc>
                <a:spcPct val="90000"/>
              </a:lnSpc>
            </a:pPr>
            <a:r>
              <a:rPr lang="en-US" altLang="en-US">
                <a:ea typeface="ＭＳ Ｐゴシック" panose="020B0600070205080204" pitchFamily="34" charset="-128"/>
              </a:rPr>
              <a:t>1984, the Chinese communist authorities elaborated the principle of “one country, two systems” applicable to Hong Kong after 1997 </a:t>
            </a:r>
          </a:p>
          <a:p>
            <a:pPr lvl="1">
              <a:lnSpc>
                <a:spcPct val="90000"/>
              </a:lnSpc>
            </a:pPr>
            <a:r>
              <a:rPr lang="en-US" altLang="en-US">
                <a:ea typeface="ＭＳ Ｐゴシック" panose="020B0600070205080204" pitchFamily="34" charset="-128"/>
              </a:rPr>
              <a:t>Hong Kong reverted to Chinese sovereignty in 1997 but would continue to enjoy a “high degree of autonomy.”</a:t>
            </a:r>
          </a:p>
          <a:p>
            <a:pPr lvl="1">
              <a:lnSpc>
                <a:spcPct val="90000"/>
              </a:lnSpc>
            </a:pPr>
            <a:r>
              <a:rPr lang="en-US" altLang="en-US">
                <a:ea typeface="ＭＳ Ｐゴシック" panose="020B0600070205080204" pitchFamily="34" charset="-128"/>
              </a:rPr>
              <a:t>Chinese authorities hope the outcome will woo Taiwan back to the PRC, too.</a:t>
            </a:r>
          </a:p>
        </p:txBody>
      </p:sp>
    </p:spTree>
    <p:extLst>
      <p:ext uri="{BB962C8B-B14F-4D97-AF65-F5344CB8AC3E}">
        <p14:creationId xmlns:p14="http://schemas.microsoft.com/office/powerpoint/2010/main" val="4184736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7F3F5-FDB7-A44F-A920-CADA2510FB60}"/>
              </a:ext>
            </a:extLst>
          </p:cNvPr>
          <p:cNvSpPr>
            <a:spLocks noGrp="1"/>
          </p:cNvSpPr>
          <p:nvPr>
            <p:ph type="title"/>
          </p:nvPr>
        </p:nvSpPr>
        <p:spPr/>
        <p:txBody>
          <a:bodyPr/>
          <a:lstStyle/>
          <a:p>
            <a:pPr>
              <a:defRPr/>
            </a:pPr>
            <a:r>
              <a:rPr lang="en-US" dirty="0"/>
              <a:t>“One country, two systems”</a:t>
            </a:r>
          </a:p>
        </p:txBody>
      </p:sp>
      <p:sp>
        <p:nvSpPr>
          <p:cNvPr id="227330" name="Content Placeholder 2">
            <a:extLst>
              <a:ext uri="{FF2B5EF4-FFF2-40B4-BE49-F238E27FC236}">
                <a16:creationId xmlns:a16="http://schemas.microsoft.com/office/drawing/2014/main" xmlns="" id="{FDBE24E0-DCDF-AA46-879E-CAB2071601DD}"/>
              </a:ext>
            </a:extLst>
          </p:cNvPr>
          <p:cNvSpPr>
            <a:spLocks noGrp="1"/>
          </p:cNvSpPr>
          <p:nvPr>
            <p:ph idx="1"/>
          </p:nvPr>
        </p:nvSpPr>
        <p:spPr/>
        <p:txBody>
          <a:bodyPr/>
          <a:lstStyle/>
          <a:p>
            <a:r>
              <a:rPr lang="en-US" altLang="en-US">
                <a:ea typeface="ＭＳ Ｐゴシック" panose="020B0600070205080204" pitchFamily="34" charset="-128"/>
              </a:rPr>
              <a:t>Hong Kong, a former British colony of 7 million people, has been governed under a “one country, two systems” framework since it was handed back to Chinese control in 1997. The principle is simple in theory — Beijing is responsible for the city’s defence and foreign affairs; Hong Kong enjoys limited self-governance and civil liberties, including an independent judiciary and unrestricted press.</a:t>
            </a:r>
          </a:p>
        </p:txBody>
      </p:sp>
    </p:spTree>
    <p:extLst>
      <p:ext uri="{BB962C8B-B14F-4D97-AF65-F5344CB8AC3E}">
        <p14:creationId xmlns:p14="http://schemas.microsoft.com/office/powerpoint/2010/main" val="10554141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a:extLst>
              <a:ext uri="{FF2B5EF4-FFF2-40B4-BE49-F238E27FC236}">
                <a16:creationId xmlns:a16="http://schemas.microsoft.com/office/drawing/2014/main" xmlns="" id="{3D355886-B0F4-3148-B513-7EBB54C9F0B2}"/>
              </a:ext>
            </a:extLst>
          </p:cNvPr>
          <p:cNvSpPr>
            <a:spLocks noGrp="1" noChangeArrowheads="1"/>
          </p:cNvSpPr>
          <p:nvPr>
            <p:ph type="title"/>
          </p:nvPr>
        </p:nvSpPr>
        <p:spPr/>
        <p:txBody>
          <a:bodyPr/>
          <a:lstStyle/>
          <a:p>
            <a:pPr>
              <a:defRPr/>
            </a:pPr>
            <a:r>
              <a:rPr lang="en-US"/>
              <a:t>Taiwan</a:t>
            </a:r>
          </a:p>
        </p:txBody>
      </p:sp>
      <p:sp>
        <p:nvSpPr>
          <p:cNvPr id="231426" name="Rectangle 4">
            <a:extLst>
              <a:ext uri="{FF2B5EF4-FFF2-40B4-BE49-F238E27FC236}">
                <a16:creationId xmlns:a16="http://schemas.microsoft.com/office/drawing/2014/main" xmlns="" id="{E4CE8DD6-09D2-E145-95A8-BB9C607268B9}"/>
              </a:ext>
            </a:extLst>
          </p:cNvPr>
          <p:cNvSpPr>
            <a:spLocks noGrp="1"/>
          </p:cNvSpPr>
          <p:nvPr>
            <p:ph type="body" idx="1"/>
          </p:nvPr>
        </p:nvSpPr>
        <p:spPr>
          <a:xfrm>
            <a:off x="1981200" y="1568450"/>
            <a:ext cx="8229600" cy="5289550"/>
          </a:xfrm>
        </p:spPr>
        <p:txBody>
          <a:bodyPr/>
          <a:lstStyle/>
          <a:p>
            <a:pPr>
              <a:lnSpc>
                <a:spcPct val="80000"/>
              </a:lnSpc>
            </a:pPr>
            <a:r>
              <a:rPr lang="en-US" altLang="en-US">
                <a:ea typeface="ＭＳ Ｐゴシック" panose="020B0600070205080204" pitchFamily="34" charset="-128"/>
              </a:rPr>
              <a:t>Governed by the Nationalists as the Republic of China since 1945</a:t>
            </a:r>
          </a:p>
          <a:p>
            <a:pPr lvl="1">
              <a:lnSpc>
                <a:spcPct val="80000"/>
              </a:lnSpc>
            </a:pPr>
            <a:r>
              <a:rPr lang="en-US" altLang="en-US">
                <a:ea typeface="ＭＳ Ｐゴシック" panose="020B0600070205080204" pitchFamily="34" charset="-128"/>
              </a:rPr>
              <a:t>100 miles off the east coast of the Chinese mainland.</a:t>
            </a:r>
          </a:p>
          <a:p>
            <a:pPr lvl="1">
              <a:lnSpc>
                <a:spcPct val="80000"/>
              </a:lnSpc>
            </a:pPr>
            <a:r>
              <a:rPr lang="en-US" altLang="en-US">
                <a:ea typeface="ＭＳ Ｐゴシック" panose="020B0600070205080204" pitchFamily="34" charset="-128"/>
              </a:rPr>
              <a:t>Communist “liberation” of Taiwan </a:t>
            </a:r>
          </a:p>
          <a:p>
            <a:pPr lvl="1">
              <a:lnSpc>
                <a:spcPct val="80000"/>
              </a:lnSpc>
            </a:pPr>
            <a:r>
              <a:rPr lang="en-US" altLang="en-US">
                <a:ea typeface="ＭＳ Ｐゴシック" panose="020B0600070205080204" pitchFamily="34" charset="-128"/>
              </a:rPr>
              <a:t>Korean war; American interests in the security of Taiwan</a:t>
            </a:r>
          </a:p>
          <a:p>
            <a:pPr>
              <a:lnSpc>
                <a:spcPct val="80000"/>
              </a:lnSpc>
            </a:pPr>
            <a:r>
              <a:rPr lang="en-US" altLang="en-US">
                <a:ea typeface="ＭＳ Ｐゴシック" panose="020B0600070205080204" pitchFamily="34" charset="-128"/>
              </a:rPr>
              <a:t>Two major events affected Taiwan’s status</a:t>
            </a:r>
          </a:p>
          <a:p>
            <a:pPr lvl="1">
              <a:lnSpc>
                <a:spcPct val="80000"/>
              </a:lnSpc>
            </a:pPr>
            <a:r>
              <a:rPr lang="en-US" altLang="en-US">
                <a:ea typeface="ＭＳ Ｐゴシック" panose="020B0600070205080204" pitchFamily="34" charset="-128"/>
              </a:rPr>
              <a:t>Lost its membership in the U.N. and its seat on the Security Council to China in 1971</a:t>
            </a:r>
          </a:p>
          <a:p>
            <a:pPr lvl="1">
              <a:lnSpc>
                <a:spcPct val="80000"/>
              </a:lnSpc>
            </a:pPr>
            <a:r>
              <a:rPr lang="en-US" altLang="en-US">
                <a:ea typeface="ＭＳ Ｐゴシック" panose="020B0600070205080204" pitchFamily="34" charset="-128"/>
              </a:rPr>
              <a:t>U.S. recognized China diplomatically, downgrading the relationship with Taiwan to one of unofficial liaison</a:t>
            </a:r>
          </a:p>
          <a:p>
            <a:pPr>
              <a:lnSpc>
                <a:spcPct val="80000"/>
              </a:lnSpc>
            </a:pPr>
            <a:r>
              <a:rPr lang="en-US" altLang="en-US">
                <a:ea typeface="ＭＳ Ｐゴシック" panose="020B0600070205080204" pitchFamily="34" charset="-128"/>
              </a:rPr>
              <a:t>Today fewer than 30 countries recognize Taiwan.</a:t>
            </a:r>
          </a:p>
          <a:p>
            <a:pPr>
              <a:lnSpc>
                <a:spcPct val="80000"/>
              </a:lnSpc>
            </a:pPr>
            <a:r>
              <a:rPr lang="en-US" altLang="en-US">
                <a:ea typeface="ＭＳ Ｐゴシック" panose="020B0600070205080204" pitchFamily="34" charset="-128"/>
              </a:rPr>
              <a:t>Taiwan’s public does not support unification.</a:t>
            </a:r>
          </a:p>
        </p:txBody>
      </p:sp>
    </p:spTree>
    <p:extLst>
      <p:ext uri="{BB962C8B-B14F-4D97-AF65-F5344CB8AC3E}">
        <p14:creationId xmlns:p14="http://schemas.microsoft.com/office/powerpoint/2010/main" val="371079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1556311-D553-1F4A-B1BF-8F4D9285E0C9}"/>
              </a:ext>
            </a:extLst>
          </p:cNvPr>
          <p:cNvSpPr>
            <a:spLocks noGrp="1"/>
          </p:cNvSpPr>
          <p:nvPr>
            <p:ph type="title"/>
          </p:nvPr>
        </p:nvSpPr>
        <p:spPr/>
        <p:txBody>
          <a:bodyPr/>
          <a:lstStyle/>
          <a:p>
            <a:pPr>
              <a:defRPr/>
            </a:pPr>
            <a:r>
              <a:rPr lang="en-US" dirty="0"/>
              <a:t>BELT AND ROAD INITIATIVE </a:t>
            </a:r>
          </a:p>
        </p:txBody>
      </p:sp>
      <p:pic>
        <p:nvPicPr>
          <p:cNvPr id="27650" name="Picture 4" descr="Screen Shot 2019-03-31 at 1.16.01 PM.png">
            <a:extLst>
              <a:ext uri="{FF2B5EF4-FFF2-40B4-BE49-F238E27FC236}">
                <a16:creationId xmlns:a16="http://schemas.microsoft.com/office/drawing/2014/main" xmlns="" id="{178D9D2F-0B89-C64F-9078-F8C4F5CA41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384300"/>
            <a:ext cx="84582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22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E7DB7-ECFC-4A46-8B3B-57103E2A1DA8}"/>
              </a:ext>
            </a:extLst>
          </p:cNvPr>
          <p:cNvSpPr>
            <a:spLocks noGrp="1"/>
          </p:cNvSpPr>
          <p:nvPr>
            <p:ph type="title"/>
          </p:nvPr>
        </p:nvSpPr>
        <p:spPr/>
        <p:txBody>
          <a:bodyPr/>
          <a:lstStyle/>
          <a:p>
            <a:pPr>
              <a:defRPr/>
            </a:pPr>
            <a:r>
              <a:rPr lang="en-US" dirty="0"/>
              <a:t>Social credit system</a:t>
            </a:r>
          </a:p>
        </p:txBody>
      </p:sp>
      <p:sp>
        <p:nvSpPr>
          <p:cNvPr id="28674" name="Content Placeholder 2">
            <a:extLst>
              <a:ext uri="{FF2B5EF4-FFF2-40B4-BE49-F238E27FC236}">
                <a16:creationId xmlns:a16="http://schemas.microsoft.com/office/drawing/2014/main" xmlns="" id="{667198B7-960E-7E4D-B0F0-9A331897EAB5}"/>
              </a:ext>
            </a:extLst>
          </p:cNvPr>
          <p:cNvSpPr>
            <a:spLocks noGrp="1"/>
          </p:cNvSpPr>
          <p:nvPr>
            <p:ph idx="1"/>
          </p:nvPr>
        </p:nvSpPr>
        <p:spPr/>
        <p:txBody>
          <a:bodyPr/>
          <a:lstStyle/>
          <a:p>
            <a:r>
              <a:rPr lang="en-US" altLang="en-US">
                <a:ea typeface="ＭＳ Ｐゴシック" panose="020B0600070205080204" pitchFamily="34" charset="-128"/>
              </a:rPr>
              <a:t>Social credit system </a:t>
            </a:r>
            <a:r>
              <a:rPr lang="mr-IN" altLang="en-US">
                <a:latin typeface="Mangal" panose="02040503050203030202" pitchFamily="18" charset="0"/>
                <a:ea typeface="ＭＳ Ｐゴシック" panose="020B0600070205080204" pitchFamily="34" charset="-128"/>
              </a:rPr>
              <a:t>–</a:t>
            </a:r>
            <a:r>
              <a:rPr lang="en-US" altLang="en-US">
                <a:ea typeface="ＭＳ Ｐゴシック" panose="020B0600070205080204" pitchFamily="34" charset="-128"/>
              </a:rPr>
              <a:t> rating of trustworthiness based on public and private interactions </a:t>
            </a:r>
            <a:r>
              <a:rPr lang="mr-IN" altLang="en-US">
                <a:latin typeface="Mangal" panose="02040503050203030202" pitchFamily="18" charset="0"/>
                <a:ea typeface="ＭＳ Ｐゴシック" panose="020B0600070205080204" pitchFamily="34" charset="-128"/>
              </a:rPr>
              <a:t>–</a:t>
            </a:r>
            <a:r>
              <a:rPr lang="en-US" altLang="en-US">
                <a:ea typeface="ＭＳ Ｐゴシック" panose="020B0600070205080204" pitchFamily="34" charset="-128"/>
              </a:rPr>
              <a:t> data collection</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175717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5573</Words>
  <Application>Microsoft Macintosh PowerPoint</Application>
  <PresentationFormat>Custom</PresentationFormat>
  <Paragraphs>551</Paragraphs>
  <Slides>77</Slides>
  <Notes>41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CHINA STUDENT NOTES</vt:lpstr>
      <vt:lpstr>MAO’S CHINA</vt:lpstr>
      <vt:lpstr>WHAT IS CHINA? PRC</vt:lpstr>
      <vt:lpstr>China’s AUTHORITARIANISM</vt:lpstr>
      <vt:lpstr>Xi Jinping</vt:lpstr>
      <vt:lpstr>HEADLINES THAT SCARE ME</vt:lpstr>
      <vt:lpstr>“Xi Jinping thought”</vt:lpstr>
      <vt:lpstr>BELT AND ROAD INITIATIVE </vt:lpstr>
      <vt:lpstr>Social credit system</vt:lpstr>
      <vt:lpstr>CHINA’S ECONOMIC TRANSFORMATION</vt:lpstr>
      <vt:lpstr>INTRO TO CHINA</vt:lpstr>
      <vt:lpstr>CHINESE “DEMOCRACY”</vt:lpstr>
      <vt:lpstr>CHINA IS NOT DEMOCRATIC</vt:lpstr>
      <vt:lpstr>Elements of command economy UNDER MAO</vt:lpstr>
      <vt:lpstr>DENG XIAOPING: The Man who made modern china  “markets over mao”</vt:lpstr>
      <vt:lpstr>China’s economic transformation</vt:lpstr>
      <vt:lpstr>Economic growth</vt:lpstr>
      <vt:lpstr>WHAT ABOUT THE OTHER CHINA?</vt:lpstr>
      <vt:lpstr>Hukou system</vt:lpstr>
      <vt:lpstr>Political Economy and Development</vt:lpstr>
      <vt:lpstr>PowerPoint Presentation</vt:lpstr>
      <vt:lpstr>PowerPoint Presentation</vt:lpstr>
      <vt:lpstr>MASS MIGRATION – FLOATING POPULATION</vt:lpstr>
      <vt:lpstr>FACTORY OF THE WORLD</vt:lpstr>
      <vt:lpstr>ECONOMIC SHIFT – DOMESTIC MARKET</vt:lpstr>
      <vt:lpstr>ENVIRONMENTAL ISSUES</vt:lpstr>
      <vt:lpstr>“CANCER VILLAGES”</vt:lpstr>
      <vt:lpstr>ENVIRONMENTAL RESPONSE</vt:lpstr>
      <vt:lpstr>PUBLIC POLICY</vt:lpstr>
      <vt:lpstr>PowerPoint Presentation</vt:lpstr>
      <vt:lpstr>POLICYMAKING INSTITUTIONS</vt:lpstr>
      <vt:lpstr>PowerPoint Presentation</vt:lpstr>
      <vt:lpstr>POLICYMAKING INSTITUTIONS: CCP</vt:lpstr>
      <vt:lpstr>POLICYMAKING INSTITUTIONS: CCP</vt:lpstr>
      <vt:lpstr>POLICYMAKING INSTITUTIONS: CCP</vt:lpstr>
      <vt:lpstr>POLICYMAKING INSTITUTIONS</vt:lpstr>
      <vt:lpstr>POLICYMAKING INSTITUTIONS: LEGISLATURE</vt:lpstr>
      <vt:lpstr>CHINA IS A ONE PARTY DICTATORSHIP!!!</vt:lpstr>
      <vt:lpstr>POLICYMAKING INSTITUTIONS: EXECUTIVE</vt:lpstr>
      <vt:lpstr>PowerPoint Presentation</vt:lpstr>
      <vt:lpstr>POLICYMAKING INSTITUTIONS: JUDICIAL</vt:lpstr>
      <vt:lpstr>WEAK RULE OF LAW</vt:lpstr>
      <vt:lpstr>CAPITAL PUNISHMENT</vt:lpstr>
      <vt:lpstr>CAPITAL PUNISHMENT</vt:lpstr>
      <vt:lpstr>POLICYMAKING INSTITUTIONS: JUDICIAL</vt:lpstr>
      <vt:lpstr>PowerPoint Presentation</vt:lpstr>
      <vt:lpstr>RULE BY LAW</vt:lpstr>
      <vt:lpstr>CORRUPTION</vt:lpstr>
      <vt:lpstr>JINPING ANTI-CORRUPTION CAMPAIGN</vt:lpstr>
      <vt:lpstr>Explain what it means to say that a government has transparency.  How has the Chinese government limited transparency</vt:lpstr>
      <vt:lpstr>POLICYMAKING INSTITUTIONS: PLA</vt:lpstr>
      <vt:lpstr>Civil society</vt:lpstr>
      <vt:lpstr>ONE CHILD POLICY (MOVED TO A TWO CHILD POLICY…WHY???</vt:lpstr>
      <vt:lpstr>PowerPoint Presentation</vt:lpstr>
      <vt:lpstr>  What are some social or economic consequences of manipulating population growth rates? </vt:lpstr>
      <vt:lpstr>PowerPoint Presentation</vt:lpstr>
      <vt:lpstr>CITIZENS, SOCIETY &amp; STATE: political socialization</vt:lpstr>
      <vt:lpstr>CITIZENS, SOCIETY &amp; STATE: political socialization</vt:lpstr>
      <vt:lpstr>CITIZENS, SOCIETY &amp; STATE elections</vt:lpstr>
      <vt:lpstr>CITIZENS, SOCIETY &amp; STATE Participation</vt:lpstr>
      <vt:lpstr>PowerPoint Presentation</vt:lpstr>
      <vt:lpstr>CITIZENS, SOCIETY &amp; STATE Protests</vt:lpstr>
      <vt:lpstr>MEDIA IN CHINA</vt:lpstr>
      <vt:lpstr>CITIZENS, SOCIETY &amp; STATE: MEDIA</vt:lpstr>
      <vt:lpstr>CITIZENS, SOCIETY &amp; STATE: MEDIA</vt:lpstr>
      <vt:lpstr>Internal Security</vt:lpstr>
      <vt:lpstr>STATE OPPRESSION</vt:lpstr>
      <vt:lpstr>PowerPoint Presentation</vt:lpstr>
      <vt:lpstr>CITIZENS, SOCIETY &amp; STATE</vt:lpstr>
      <vt:lpstr>PowerPoint Presentation</vt:lpstr>
      <vt:lpstr>CITIZENS, SOCIETY &amp; STATE: CLEAVAGES</vt:lpstr>
      <vt:lpstr>CITIZENS, SOCIETY &amp; STATE: CLEAVAGES</vt:lpstr>
      <vt:lpstr>CITIZENS, SOCIETY &amp; STATE: CLEAVAGES</vt:lpstr>
      <vt:lpstr>PUBLIC POLICY</vt:lpstr>
      <vt:lpstr>Hong Kong</vt:lpstr>
      <vt:lpstr>“One country, two systems”</vt:lpstr>
      <vt:lpstr>Taiwan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 Bookman</dc:creator>
  <cp:lastModifiedBy>SBBC Teacher</cp:lastModifiedBy>
  <cp:revision>8</cp:revision>
  <dcterms:created xsi:type="dcterms:W3CDTF">2020-03-12T16:24:18Z</dcterms:created>
  <dcterms:modified xsi:type="dcterms:W3CDTF">2020-03-20T15:04:28Z</dcterms:modified>
</cp:coreProperties>
</file>