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2" r:id="rId7"/>
    <p:sldId id="261" r:id="rId8"/>
    <p:sldId id="263" r:id="rId9"/>
    <p:sldId id="264" r:id="rId10"/>
    <p:sldId id="265" r:id="rId11"/>
    <p:sldId id="273" r:id="rId12"/>
    <p:sldId id="274" r:id="rId13"/>
    <p:sldId id="275" r:id="rId14"/>
    <p:sldId id="266" r:id="rId15"/>
    <p:sldId id="267" r:id="rId16"/>
    <p:sldId id="268" r:id="rId17"/>
    <p:sldId id="269" r:id="rId18"/>
    <p:sldId id="270" r:id="rId19"/>
    <p:sldId id="271" r:id="rId20"/>
    <p:sldId id="272"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39" autoAdjust="0"/>
  </p:normalViewPr>
  <p:slideViewPr>
    <p:cSldViewPr snapToGrid="0" snapToObjects="1">
      <p:cViewPr varScale="1">
        <p:scale>
          <a:sx n="32" d="100"/>
          <a:sy n="32" d="100"/>
        </p:scale>
        <p:origin x="-119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431B05-F47F-3549-B573-31924D03243F}" type="datetimeFigureOut">
              <a:rPr lang="en-US" smtClean="0"/>
              <a:t>4/25/19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8E094-3851-0945-9078-1BEC7ECD309D}" type="slidenum">
              <a:rPr lang="en-US" smtClean="0"/>
              <a:t>‹#›</a:t>
            </a:fld>
            <a:endParaRPr lang="en-US"/>
          </a:p>
        </p:txBody>
      </p:sp>
    </p:spTree>
    <p:extLst>
      <p:ext uri="{BB962C8B-B14F-4D97-AF65-F5344CB8AC3E}">
        <p14:creationId xmlns:p14="http://schemas.microsoft.com/office/powerpoint/2010/main" val="28480348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C76F23-AAD4-3D43-A710-96E7664039C4}"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888D5-06B7-C442-8627-A3C8295C0A0F}" type="slidenum">
              <a:rPr lang="en-US" smtClean="0"/>
              <a:t>‹#›</a:t>
            </a:fld>
            <a:endParaRPr lang="en-US"/>
          </a:p>
        </p:txBody>
      </p:sp>
    </p:spTree>
    <p:extLst>
      <p:ext uri="{BB962C8B-B14F-4D97-AF65-F5344CB8AC3E}">
        <p14:creationId xmlns:p14="http://schemas.microsoft.com/office/powerpoint/2010/main" val="405698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76F23-AAD4-3D43-A710-96E7664039C4}"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888D5-06B7-C442-8627-A3C8295C0A0F}" type="slidenum">
              <a:rPr lang="en-US" smtClean="0"/>
              <a:t>‹#›</a:t>
            </a:fld>
            <a:endParaRPr lang="en-US"/>
          </a:p>
        </p:txBody>
      </p:sp>
    </p:spTree>
    <p:extLst>
      <p:ext uri="{BB962C8B-B14F-4D97-AF65-F5344CB8AC3E}">
        <p14:creationId xmlns:p14="http://schemas.microsoft.com/office/powerpoint/2010/main" val="3224447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76F23-AAD4-3D43-A710-96E7664039C4}"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888D5-06B7-C442-8627-A3C8295C0A0F}" type="slidenum">
              <a:rPr lang="en-US" smtClean="0"/>
              <a:t>‹#›</a:t>
            </a:fld>
            <a:endParaRPr lang="en-US"/>
          </a:p>
        </p:txBody>
      </p:sp>
    </p:spTree>
    <p:extLst>
      <p:ext uri="{BB962C8B-B14F-4D97-AF65-F5344CB8AC3E}">
        <p14:creationId xmlns:p14="http://schemas.microsoft.com/office/powerpoint/2010/main" val="245030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76F23-AAD4-3D43-A710-96E7664039C4}"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888D5-06B7-C442-8627-A3C8295C0A0F}" type="slidenum">
              <a:rPr lang="en-US" smtClean="0"/>
              <a:t>‹#›</a:t>
            </a:fld>
            <a:endParaRPr lang="en-US"/>
          </a:p>
        </p:txBody>
      </p:sp>
    </p:spTree>
    <p:extLst>
      <p:ext uri="{BB962C8B-B14F-4D97-AF65-F5344CB8AC3E}">
        <p14:creationId xmlns:p14="http://schemas.microsoft.com/office/powerpoint/2010/main" val="243482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76F23-AAD4-3D43-A710-96E7664039C4}"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888D5-06B7-C442-8627-A3C8295C0A0F}" type="slidenum">
              <a:rPr lang="en-US" smtClean="0"/>
              <a:t>‹#›</a:t>
            </a:fld>
            <a:endParaRPr lang="en-US"/>
          </a:p>
        </p:txBody>
      </p:sp>
    </p:spTree>
    <p:extLst>
      <p:ext uri="{BB962C8B-B14F-4D97-AF65-F5344CB8AC3E}">
        <p14:creationId xmlns:p14="http://schemas.microsoft.com/office/powerpoint/2010/main" val="117024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C76F23-AAD4-3D43-A710-96E7664039C4}"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888D5-06B7-C442-8627-A3C8295C0A0F}" type="slidenum">
              <a:rPr lang="en-US" smtClean="0"/>
              <a:t>‹#›</a:t>
            </a:fld>
            <a:endParaRPr lang="en-US"/>
          </a:p>
        </p:txBody>
      </p:sp>
    </p:spTree>
    <p:extLst>
      <p:ext uri="{BB962C8B-B14F-4D97-AF65-F5344CB8AC3E}">
        <p14:creationId xmlns:p14="http://schemas.microsoft.com/office/powerpoint/2010/main" val="348665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C76F23-AAD4-3D43-A710-96E7664039C4}" type="datetimeFigureOut">
              <a:rPr lang="en-US" smtClean="0"/>
              <a:t>4/25/19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F888D5-06B7-C442-8627-A3C8295C0A0F}" type="slidenum">
              <a:rPr lang="en-US" smtClean="0"/>
              <a:t>‹#›</a:t>
            </a:fld>
            <a:endParaRPr lang="en-US"/>
          </a:p>
        </p:txBody>
      </p:sp>
    </p:spTree>
    <p:extLst>
      <p:ext uri="{BB962C8B-B14F-4D97-AF65-F5344CB8AC3E}">
        <p14:creationId xmlns:p14="http://schemas.microsoft.com/office/powerpoint/2010/main" val="246439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C76F23-AAD4-3D43-A710-96E7664039C4}" type="datetimeFigureOut">
              <a:rPr lang="en-US" smtClean="0"/>
              <a:t>4/25/19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F888D5-06B7-C442-8627-A3C8295C0A0F}" type="slidenum">
              <a:rPr lang="en-US" smtClean="0"/>
              <a:t>‹#›</a:t>
            </a:fld>
            <a:endParaRPr lang="en-US"/>
          </a:p>
        </p:txBody>
      </p:sp>
    </p:spTree>
    <p:extLst>
      <p:ext uri="{BB962C8B-B14F-4D97-AF65-F5344CB8AC3E}">
        <p14:creationId xmlns:p14="http://schemas.microsoft.com/office/powerpoint/2010/main" val="62898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76F23-AAD4-3D43-A710-96E7664039C4}" type="datetimeFigureOut">
              <a:rPr lang="en-US" smtClean="0"/>
              <a:t>4/25/19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F888D5-06B7-C442-8627-A3C8295C0A0F}" type="slidenum">
              <a:rPr lang="en-US" smtClean="0"/>
              <a:t>‹#›</a:t>
            </a:fld>
            <a:endParaRPr lang="en-US"/>
          </a:p>
        </p:txBody>
      </p:sp>
    </p:spTree>
    <p:extLst>
      <p:ext uri="{BB962C8B-B14F-4D97-AF65-F5344CB8AC3E}">
        <p14:creationId xmlns:p14="http://schemas.microsoft.com/office/powerpoint/2010/main" val="428853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76F23-AAD4-3D43-A710-96E7664039C4}"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888D5-06B7-C442-8627-A3C8295C0A0F}" type="slidenum">
              <a:rPr lang="en-US" smtClean="0"/>
              <a:t>‹#›</a:t>
            </a:fld>
            <a:endParaRPr lang="en-US"/>
          </a:p>
        </p:txBody>
      </p:sp>
    </p:spTree>
    <p:extLst>
      <p:ext uri="{BB962C8B-B14F-4D97-AF65-F5344CB8AC3E}">
        <p14:creationId xmlns:p14="http://schemas.microsoft.com/office/powerpoint/2010/main" val="132070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76F23-AAD4-3D43-A710-96E7664039C4}"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888D5-06B7-C442-8627-A3C8295C0A0F}" type="slidenum">
              <a:rPr lang="en-US" smtClean="0"/>
              <a:t>‹#›</a:t>
            </a:fld>
            <a:endParaRPr lang="en-US"/>
          </a:p>
        </p:txBody>
      </p:sp>
    </p:spTree>
    <p:extLst>
      <p:ext uri="{BB962C8B-B14F-4D97-AF65-F5344CB8AC3E}">
        <p14:creationId xmlns:p14="http://schemas.microsoft.com/office/powerpoint/2010/main" val="42221210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76F23-AAD4-3D43-A710-96E7664039C4}" type="datetimeFigureOut">
              <a:rPr lang="en-US" smtClean="0"/>
              <a:t>4/25/19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888D5-06B7-C442-8627-A3C8295C0A0F}" type="slidenum">
              <a:rPr lang="en-US" smtClean="0"/>
              <a:t>‹#›</a:t>
            </a:fld>
            <a:endParaRPr lang="en-US"/>
          </a:p>
        </p:txBody>
      </p:sp>
    </p:spTree>
    <p:extLst>
      <p:ext uri="{BB962C8B-B14F-4D97-AF65-F5344CB8AC3E}">
        <p14:creationId xmlns:p14="http://schemas.microsoft.com/office/powerpoint/2010/main" val="232290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Rights </a:t>
            </a:r>
            <a:endParaRPr lang="en-US" dirty="0"/>
          </a:p>
        </p:txBody>
      </p:sp>
      <p:sp>
        <p:nvSpPr>
          <p:cNvPr id="3" name="Subtitle 2"/>
          <p:cNvSpPr>
            <a:spLocks noGrp="1"/>
          </p:cNvSpPr>
          <p:nvPr>
            <p:ph type="subTitle" idx="1"/>
          </p:nvPr>
        </p:nvSpPr>
        <p:spPr/>
        <p:txBody>
          <a:bodyPr/>
          <a:lstStyle/>
          <a:p>
            <a:r>
              <a:rPr lang="en-US" dirty="0" smtClean="0"/>
              <a:t>Student Notes</a:t>
            </a:r>
            <a:endParaRPr lang="en-US" dirty="0"/>
          </a:p>
        </p:txBody>
      </p:sp>
    </p:spTree>
    <p:extLst>
      <p:ext uri="{BB962C8B-B14F-4D97-AF65-F5344CB8AC3E}">
        <p14:creationId xmlns:p14="http://schemas.microsoft.com/office/powerpoint/2010/main" val="220295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038"/>
            <a:ext cx="8229600" cy="1143000"/>
          </a:xfrm>
        </p:spPr>
        <p:txBody>
          <a:bodyPr/>
          <a:lstStyle/>
          <a:p>
            <a:r>
              <a:rPr lang="en-US" b="1" i="1" dirty="0"/>
              <a:t>Brown v. Board of Education</a:t>
            </a:r>
            <a:r>
              <a:rPr lang="en-US" b="1" dirty="0"/>
              <a:t>, 1954</a:t>
            </a:r>
            <a:endParaRPr lang="en-US" dirty="0"/>
          </a:p>
        </p:txBody>
      </p:sp>
      <p:sp>
        <p:nvSpPr>
          <p:cNvPr id="3" name="Content Placeholder 2"/>
          <p:cNvSpPr>
            <a:spLocks noGrp="1"/>
          </p:cNvSpPr>
          <p:nvPr>
            <p:ph idx="1"/>
          </p:nvPr>
        </p:nvSpPr>
        <p:spPr>
          <a:xfrm>
            <a:off x="254000" y="1625600"/>
            <a:ext cx="8432800" cy="4525963"/>
          </a:xfrm>
        </p:spPr>
        <p:txBody>
          <a:bodyPr>
            <a:normAutofit fontScale="92500" lnSpcReduction="20000"/>
          </a:bodyPr>
          <a:lstStyle/>
          <a:p>
            <a:r>
              <a:rPr lang="en-US" dirty="0" smtClean="0"/>
              <a:t>Thurgood Marshall, NAACP</a:t>
            </a:r>
          </a:p>
          <a:p>
            <a:r>
              <a:rPr lang="en-US" dirty="0" smtClean="0"/>
              <a:t>Declared state laws establishing separate public schools for black and white students unconstitutional and ordered them to be integrated</a:t>
            </a:r>
          </a:p>
          <a:p>
            <a:r>
              <a:rPr lang="en-US" dirty="0" smtClean="0"/>
              <a:t>Overturned the </a:t>
            </a:r>
            <a:r>
              <a:rPr lang="en-US" dirty="0" err="1" smtClean="0"/>
              <a:t>Plessy</a:t>
            </a:r>
            <a:r>
              <a:rPr lang="en-US" dirty="0" smtClean="0"/>
              <a:t> case</a:t>
            </a:r>
          </a:p>
          <a:p>
            <a:r>
              <a:rPr lang="en-US" dirty="0" smtClean="0"/>
              <a:t>“Separate educational facilities are inherently unequal”</a:t>
            </a:r>
          </a:p>
          <a:p>
            <a:r>
              <a:rPr lang="en-US" dirty="0" smtClean="0"/>
              <a:t>The Supreme Court was the institution most responsible for advancing the African American Civil Rights Movement</a:t>
            </a:r>
          </a:p>
        </p:txBody>
      </p:sp>
    </p:spTree>
    <p:extLst>
      <p:ext uri="{BB962C8B-B14F-4D97-AF65-F5344CB8AC3E}">
        <p14:creationId xmlns:p14="http://schemas.microsoft.com/office/powerpoint/2010/main" val="179153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fontScale="90000"/>
          </a:bodyPr>
          <a:lstStyle/>
          <a:p>
            <a:r>
              <a:rPr lang="en-US" i="1" dirty="0" smtClean="0">
                <a:solidFill>
                  <a:srgbClr val="000000"/>
                </a:solidFill>
              </a:rPr>
              <a:t>LETTERS FROM BIRMINGHAM JAIL</a:t>
            </a:r>
            <a:endParaRPr lang="en-US" i="1" dirty="0">
              <a:solidFill>
                <a:srgbClr val="000000"/>
              </a:solidFill>
            </a:endParaRPr>
          </a:p>
        </p:txBody>
      </p:sp>
      <p:sp>
        <p:nvSpPr>
          <p:cNvPr id="3" name="Content Placeholder 2"/>
          <p:cNvSpPr>
            <a:spLocks noGrp="1"/>
          </p:cNvSpPr>
          <p:nvPr>
            <p:ph idx="1"/>
          </p:nvPr>
        </p:nvSpPr>
        <p:spPr>
          <a:xfrm>
            <a:off x="304800" y="1600200"/>
            <a:ext cx="8458200" cy="4953000"/>
          </a:xfrm>
        </p:spPr>
        <p:txBody>
          <a:bodyPr/>
          <a:lstStyle/>
          <a:p>
            <a:r>
              <a:rPr lang="en-US" dirty="0" smtClean="0"/>
              <a:t>Lays foundation for nonviolent resistance to segregation</a:t>
            </a:r>
          </a:p>
          <a:p>
            <a:r>
              <a:rPr lang="en-US" dirty="0" smtClean="0"/>
              <a:t>Prompted by a march organized by MLK and other CR leaders</a:t>
            </a:r>
          </a:p>
          <a:p>
            <a:r>
              <a:rPr lang="en-US" dirty="0" smtClean="0"/>
              <a:t>Denied a permit, arrested for march</a:t>
            </a:r>
          </a:p>
          <a:p>
            <a:r>
              <a:rPr lang="en-US" dirty="0" smtClean="0"/>
              <a:t>White clergy in Alabama urged participants not to march</a:t>
            </a:r>
          </a:p>
          <a:p>
            <a:pPr lvl="1"/>
            <a:r>
              <a:rPr lang="en-US" i="1" dirty="0" smtClean="0"/>
              <a:t>Equal rights would be obtained through patience and negotiation, not demonstrations</a:t>
            </a:r>
            <a:endParaRPr lang="en-US" i="1" dirty="0"/>
          </a:p>
        </p:txBody>
      </p:sp>
    </p:spTree>
    <p:extLst>
      <p:ext uri="{BB962C8B-B14F-4D97-AF65-F5344CB8AC3E}">
        <p14:creationId xmlns:p14="http://schemas.microsoft.com/office/powerpoint/2010/main" val="174464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0000"/>
                </a:solidFill>
              </a:rPr>
              <a:t>LETTERS FROM BIRMINGHAM JAIL</a:t>
            </a:r>
            <a:endParaRPr lang="en-US" dirty="0">
              <a:solidFill>
                <a:srgbClr val="000000"/>
              </a:solidFill>
            </a:endParaRPr>
          </a:p>
        </p:txBody>
      </p:sp>
      <p:sp>
        <p:nvSpPr>
          <p:cNvPr id="3" name="Content Placeholder 2"/>
          <p:cNvSpPr>
            <a:spLocks noGrp="1"/>
          </p:cNvSpPr>
          <p:nvPr>
            <p:ph idx="1"/>
          </p:nvPr>
        </p:nvSpPr>
        <p:spPr/>
        <p:txBody>
          <a:bodyPr/>
          <a:lstStyle/>
          <a:p>
            <a:r>
              <a:rPr lang="en-US" sz="2200" dirty="0" smtClean="0"/>
              <a:t>Nonviolent campaign composed of four basic steps: 1) collection of facts to determine whether injustices are alive; 2) negotiation; 3) self-purification; 4) direct action</a:t>
            </a:r>
          </a:p>
          <a:p>
            <a:r>
              <a:rPr lang="en-US" sz="2200" dirty="0" smtClean="0"/>
              <a:t>Birmingham </a:t>
            </a:r>
            <a:r>
              <a:rPr lang="mr-IN" sz="2200" dirty="0" smtClean="0"/>
              <a:t>–</a:t>
            </a:r>
            <a:r>
              <a:rPr lang="en-US" sz="2200" dirty="0" smtClean="0"/>
              <a:t> highly segregated; known police brutality; judicial injustice; unsolved bombings</a:t>
            </a:r>
          </a:p>
          <a:p>
            <a:r>
              <a:rPr lang="en-US" sz="2200" dirty="0" smtClean="0"/>
              <a:t>White clergy urged “waiting”</a:t>
            </a:r>
          </a:p>
          <a:p>
            <a:pPr lvl="1"/>
            <a:r>
              <a:rPr lang="en-US" sz="1800" dirty="0" smtClean="0"/>
              <a:t>MLK </a:t>
            </a:r>
            <a:r>
              <a:rPr lang="mr-IN" sz="1800" dirty="0" smtClean="0"/>
              <a:t>–</a:t>
            </a:r>
            <a:r>
              <a:rPr lang="en-US" sz="1800" dirty="0" smtClean="0"/>
              <a:t> easy for the non-oppressed to say</a:t>
            </a:r>
          </a:p>
          <a:p>
            <a:pPr lvl="1"/>
            <a:r>
              <a:rPr lang="en-US" sz="1800" dirty="0" smtClean="0"/>
              <a:t>Impatience toward hate, violence, inequity, lynching's had run out</a:t>
            </a:r>
          </a:p>
          <a:p>
            <a:r>
              <a:rPr lang="en-US" sz="2200" dirty="0" smtClean="0"/>
              <a:t>THESIS for “the movement”</a:t>
            </a:r>
            <a:endParaRPr lang="en-US" sz="2200" dirty="0"/>
          </a:p>
        </p:txBody>
      </p:sp>
    </p:spTree>
    <p:extLst>
      <p:ext uri="{BB962C8B-B14F-4D97-AF65-F5344CB8AC3E}">
        <p14:creationId xmlns:p14="http://schemas.microsoft.com/office/powerpoint/2010/main" val="425814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902018" y="365124"/>
            <a:ext cx="7886700" cy="1325563"/>
          </a:xfrm>
          <a:prstGeom prst="rect">
            <a:avLst/>
          </a:prstGeom>
          <a:noFill/>
          <a:ln>
            <a:noFill/>
          </a:ln>
        </p:spPr>
        <p:txBody>
          <a:bodyPr spcFirstLastPara="1" wrap="square" lIns="91425" tIns="45700" rIns="91425" bIns="45700" anchor="ctr" anchorCtr="0">
            <a:noAutofit/>
          </a:bodyPr>
          <a:lstStyle/>
          <a:p>
            <a:pPr lvl="0" algn="l"/>
            <a:r>
              <a:rPr lang="en-US" dirty="0" smtClean="0">
                <a:solidFill>
                  <a:srgbClr val="000000"/>
                </a:solidFill>
              </a:rPr>
              <a:t/>
            </a:r>
            <a:br>
              <a:rPr lang="en-US" dirty="0" smtClean="0">
                <a:solidFill>
                  <a:srgbClr val="000000"/>
                </a:solidFill>
              </a:rPr>
            </a:br>
            <a:r>
              <a:rPr lang="en-US" dirty="0" smtClean="0">
                <a:solidFill>
                  <a:srgbClr val="000000"/>
                </a:solidFill>
              </a:rPr>
              <a:t>“Letters from Birmingham Jail”</a:t>
            </a:r>
            <a:endParaRPr sz="3400" b="1" i="0" u="none" strike="noStrike" cap="none" dirty="0">
              <a:solidFill>
                <a:srgbClr val="000000"/>
              </a:solidFill>
              <a:latin typeface="Calibri"/>
              <a:ea typeface="Calibri"/>
              <a:cs typeface="Calibri"/>
              <a:sym typeface="Calibri"/>
            </a:endParaRPr>
          </a:p>
        </p:txBody>
      </p:sp>
      <p:sp>
        <p:nvSpPr>
          <p:cNvPr id="101" name="Google Shape;101;p15"/>
          <p:cNvSpPr txBox="1">
            <a:spLocks noGrp="1"/>
          </p:cNvSpPr>
          <p:nvPr>
            <p:ph type="body" idx="2"/>
          </p:nvPr>
        </p:nvSpPr>
        <p:spPr>
          <a:xfrm>
            <a:off x="372533" y="2110154"/>
            <a:ext cx="8060267" cy="4288761"/>
          </a:xfrm>
          <a:prstGeom prst="rect">
            <a:avLst/>
          </a:prstGeom>
          <a:noFill/>
          <a:ln>
            <a:noFill/>
          </a:ln>
        </p:spPr>
        <p:txBody>
          <a:bodyPr spcFirstLastPara="1" wrap="square" lIns="91425" tIns="45700" rIns="91425" bIns="45700" anchor="t" anchorCtr="0">
            <a:noAutofit/>
          </a:bodyPr>
          <a:lstStyle/>
          <a:p>
            <a:r>
              <a:rPr lang="en-US" dirty="0" smtClean="0"/>
              <a:t>White clergymen urged King and other leaders to slow down their protests and employ moderation</a:t>
            </a:r>
          </a:p>
          <a:p>
            <a:r>
              <a:rPr lang="en-US" dirty="0" smtClean="0"/>
              <a:t>King’s response:</a:t>
            </a:r>
          </a:p>
          <a:p>
            <a:pPr lvl="1"/>
            <a:r>
              <a:rPr lang="en-US" dirty="0" smtClean="0"/>
              <a:t>Defends the movement on the basis of natural rights challenging unjust laws</a:t>
            </a:r>
          </a:p>
          <a:p>
            <a:pPr lvl="1"/>
            <a:r>
              <a:rPr lang="en-US" dirty="0" smtClean="0"/>
              <a:t>Individuals have a right to break unjust laws </a:t>
            </a:r>
            <a:r>
              <a:rPr lang="mr-IN" dirty="0" smtClean="0"/>
              <a:t>–</a:t>
            </a:r>
            <a:r>
              <a:rPr lang="en-US" dirty="0" smtClean="0"/>
              <a:t> justifies actions of the movement</a:t>
            </a:r>
          </a:p>
          <a:p>
            <a:pPr lvl="1"/>
            <a:r>
              <a:rPr lang="en-US" dirty="0" smtClean="0"/>
              <a:t>This crisis and confrontation would force white moderates to decide if racial segregation was consistent with American values</a:t>
            </a:r>
          </a:p>
        </p:txBody>
      </p:sp>
    </p:spTree>
    <p:extLst>
      <p:ext uri="{BB962C8B-B14F-4D97-AF65-F5344CB8AC3E}">
        <p14:creationId xmlns:p14="http://schemas.microsoft.com/office/powerpoint/2010/main" val="1383729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FROM SEGREGATION TO DESEGREGATION</a:t>
            </a:r>
            <a:endParaRPr lang="en-US" dirty="0"/>
          </a:p>
        </p:txBody>
      </p:sp>
      <p:sp>
        <p:nvSpPr>
          <p:cNvPr id="3" name="Content Placeholder 2"/>
          <p:cNvSpPr>
            <a:spLocks noGrp="1"/>
          </p:cNvSpPr>
          <p:nvPr>
            <p:ph idx="1"/>
          </p:nvPr>
        </p:nvSpPr>
        <p:spPr>
          <a:xfrm>
            <a:off x="457200" y="1600200"/>
            <a:ext cx="8229600" cy="4953000"/>
          </a:xfrm>
        </p:spPr>
        <p:txBody>
          <a:bodyPr>
            <a:normAutofit fontScale="92500"/>
          </a:bodyPr>
          <a:lstStyle/>
          <a:p>
            <a:r>
              <a:rPr lang="en-US" b="1" i="1" dirty="0" smtClean="0"/>
              <a:t>de jure </a:t>
            </a:r>
            <a:r>
              <a:rPr lang="en-US" b="1" dirty="0" smtClean="0"/>
              <a:t>segregation </a:t>
            </a:r>
            <a:r>
              <a:rPr lang="en-US" b="1" dirty="0"/>
              <a:t>–</a:t>
            </a:r>
            <a:r>
              <a:rPr lang="en-US" dirty="0"/>
              <a:t>segregation imposed by law</a:t>
            </a:r>
          </a:p>
          <a:p>
            <a:pPr lvl="1"/>
            <a:r>
              <a:rPr lang="en-US" dirty="0" smtClean="0"/>
              <a:t>Supreme </a:t>
            </a:r>
            <a:r>
              <a:rPr lang="en-US" dirty="0"/>
              <a:t>Court sustained the right of judges to order busing to overcome </a:t>
            </a:r>
            <a:r>
              <a:rPr lang="en-US" i="1" dirty="0"/>
              <a:t>de </a:t>
            </a:r>
            <a:r>
              <a:rPr lang="en-US" i="1" dirty="0" smtClean="0"/>
              <a:t>jure </a:t>
            </a:r>
            <a:r>
              <a:rPr lang="en-US" dirty="0" smtClean="0"/>
              <a:t>segregation</a:t>
            </a:r>
            <a:endParaRPr lang="en-US" dirty="0"/>
          </a:p>
          <a:p>
            <a:r>
              <a:rPr lang="en-US" b="1" i="1" dirty="0" smtClean="0"/>
              <a:t>de facto </a:t>
            </a:r>
            <a:r>
              <a:rPr lang="en-US" b="1" dirty="0" smtClean="0"/>
              <a:t>segregation </a:t>
            </a:r>
            <a:r>
              <a:rPr lang="en-US" b="1" dirty="0"/>
              <a:t>–</a:t>
            </a:r>
            <a:r>
              <a:rPr lang="en-US" dirty="0"/>
              <a:t>segregation resulting from economic or social conditions or personal choice</a:t>
            </a:r>
          </a:p>
          <a:p>
            <a:pPr lvl="1"/>
            <a:r>
              <a:rPr lang="en-US" dirty="0" smtClean="0"/>
              <a:t>The </a:t>
            </a:r>
            <a:r>
              <a:rPr lang="en-US" dirty="0"/>
              <a:t>Court has refused to permit judges to order busing to overcome the effects of </a:t>
            </a:r>
            <a:r>
              <a:rPr lang="en-US" i="1" dirty="0"/>
              <a:t>de </a:t>
            </a:r>
            <a:r>
              <a:rPr lang="en-US" i="1" dirty="0" err="1"/>
              <a:t>facto</a:t>
            </a:r>
            <a:r>
              <a:rPr lang="en-US" dirty="0" err="1"/>
              <a:t>segregation</a:t>
            </a:r>
            <a:endParaRPr lang="en-US" dirty="0"/>
          </a:p>
          <a:p>
            <a:pPr lvl="1"/>
            <a:r>
              <a:rPr lang="en-US" i="1" dirty="0" smtClean="0"/>
              <a:t>de facto </a:t>
            </a:r>
            <a:r>
              <a:rPr lang="en-US" dirty="0" smtClean="0"/>
              <a:t>segregation </a:t>
            </a:r>
            <a:r>
              <a:rPr lang="en-US" dirty="0"/>
              <a:t>still exists in America legally today (i.e. neighborhoods) </a:t>
            </a:r>
          </a:p>
          <a:p>
            <a:endParaRPr lang="en-US" dirty="0"/>
          </a:p>
        </p:txBody>
      </p:sp>
    </p:spTree>
    <p:extLst>
      <p:ext uri="{BB962C8B-B14F-4D97-AF65-F5344CB8AC3E}">
        <p14:creationId xmlns:p14="http://schemas.microsoft.com/office/powerpoint/2010/main" val="4117397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EQUALITY</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203200" y="1417638"/>
            <a:ext cx="8712200" cy="5186362"/>
          </a:xfrm>
        </p:spPr>
        <p:txBody>
          <a:bodyPr>
            <a:normAutofit lnSpcReduction="10000"/>
          </a:bodyPr>
          <a:lstStyle/>
          <a:p>
            <a:r>
              <a:rPr lang="en-US" sz="2800" b="1" i="1" u="sng" dirty="0" smtClean="0"/>
              <a:t>Civil </a:t>
            </a:r>
            <a:r>
              <a:rPr lang="en-US" sz="2800" b="1" i="1" u="sng" dirty="0"/>
              <a:t>Rights Act of 1964 </a:t>
            </a:r>
            <a:r>
              <a:rPr lang="en-US" sz="2200" b="1" dirty="0"/>
              <a:t>-Ended segregation in public places and banned employment discrimination on the basis of race, color, religion, sex or national origin &gt;&gt; ended Jim Crow </a:t>
            </a:r>
            <a:r>
              <a:rPr lang="en-US" sz="2200" b="1" dirty="0" smtClean="0"/>
              <a:t>Laws</a:t>
            </a:r>
          </a:p>
          <a:p>
            <a:endParaRPr lang="en-US" sz="2200" dirty="0"/>
          </a:p>
          <a:p>
            <a:r>
              <a:rPr lang="en-US" sz="1600" dirty="0" smtClean="0"/>
              <a:t>Title II (of Civil Rights Act of 1964): Places of public accommodation</a:t>
            </a:r>
          </a:p>
          <a:p>
            <a:pPr lvl="1"/>
            <a:r>
              <a:rPr lang="en-US" sz="1600" dirty="0" smtClean="0"/>
              <a:t>Makes it a federal offense to discriminate against any customer or patron in a place of public accommodation because of race, color, religion, or national origin</a:t>
            </a:r>
          </a:p>
          <a:p>
            <a:pPr lvl="1"/>
            <a:r>
              <a:rPr lang="en-US" sz="1600" dirty="0" smtClean="0"/>
              <a:t>Heart of Atlanta Motel v. U.S. (1964) -Congress has a right to regulate individual businesses in the interest of promoting interstate travel</a:t>
            </a:r>
          </a:p>
          <a:p>
            <a:pPr lvl="1"/>
            <a:endParaRPr lang="en-US" sz="1600" dirty="0" smtClean="0"/>
          </a:p>
          <a:p>
            <a:r>
              <a:rPr lang="en-US" sz="1600" dirty="0" smtClean="0"/>
              <a:t>Title VII (of Civil Rights Act of 1964): Employment</a:t>
            </a:r>
          </a:p>
          <a:p>
            <a:pPr lvl="1"/>
            <a:r>
              <a:rPr lang="en-US" sz="1600" dirty="0" smtClean="0"/>
              <a:t>Makes it illegal for any employer in any industry affecting interstate commerce and employing 15 or more people to discriminate in employment practices against any person because of race, color, national origin, religion, or sex</a:t>
            </a:r>
          </a:p>
          <a:p>
            <a:pPr lvl="1"/>
            <a:endParaRPr lang="en-US" sz="1600" dirty="0"/>
          </a:p>
          <a:p>
            <a:r>
              <a:rPr lang="en-US" sz="1600" dirty="0" smtClean="0"/>
              <a:t>Civil Rights Act of 1968 (Fair Housing Act of 1968)</a:t>
            </a:r>
          </a:p>
          <a:p>
            <a:pPr lvl="1"/>
            <a:r>
              <a:rPr lang="en-US" sz="1600" dirty="0" smtClean="0"/>
              <a:t>–Forbids owners to refuse to sell or rent to any person because of race, color, religion, national origin, sex (since 1978), handicap, or because a person has children (since 1988)</a:t>
            </a:r>
          </a:p>
          <a:p>
            <a:pPr marL="0" indent="0">
              <a:buNone/>
            </a:pPr>
            <a:endParaRPr lang="en-US" dirty="0"/>
          </a:p>
        </p:txBody>
      </p:sp>
    </p:spTree>
    <p:extLst>
      <p:ext uri="{BB962C8B-B14F-4D97-AF65-F5344CB8AC3E}">
        <p14:creationId xmlns:p14="http://schemas.microsoft.com/office/powerpoint/2010/main" val="272110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VOTING RIGHTS – PROTECTING VOTING RIGHTS</a:t>
            </a:r>
            <a:endParaRPr lang="en-US" sz="3200" b="1" dirty="0"/>
          </a:p>
        </p:txBody>
      </p:sp>
      <p:sp>
        <p:nvSpPr>
          <p:cNvPr id="3" name="Content Placeholder 2"/>
          <p:cNvSpPr>
            <a:spLocks noGrp="1"/>
          </p:cNvSpPr>
          <p:nvPr>
            <p:ph idx="1"/>
          </p:nvPr>
        </p:nvSpPr>
        <p:spPr>
          <a:xfrm>
            <a:off x="226154" y="1235049"/>
            <a:ext cx="8460646" cy="5462047"/>
          </a:xfrm>
        </p:spPr>
        <p:txBody>
          <a:bodyPr>
            <a:normAutofit fontScale="85000" lnSpcReduction="20000"/>
          </a:bodyPr>
          <a:lstStyle/>
          <a:p>
            <a:r>
              <a:rPr lang="en-US" dirty="0" smtClean="0"/>
              <a:t>Southern States created Jim Crow laws that made it difficult or impossible for African-Americans to vote; use of </a:t>
            </a:r>
            <a:r>
              <a:rPr lang="en-US" b="1" dirty="0" smtClean="0"/>
              <a:t>grandfather clause </a:t>
            </a:r>
            <a:r>
              <a:rPr lang="en-US" dirty="0" smtClean="0"/>
              <a:t>to keep white people voting</a:t>
            </a:r>
          </a:p>
          <a:p>
            <a:pPr marL="0" indent="0">
              <a:buNone/>
            </a:pPr>
            <a:endParaRPr lang="en-US" dirty="0" smtClean="0"/>
          </a:p>
          <a:p>
            <a:r>
              <a:rPr lang="en-US" dirty="0" smtClean="0"/>
              <a:t>Other devices used to keep African Americans from voting</a:t>
            </a:r>
          </a:p>
          <a:p>
            <a:pPr lvl="1"/>
            <a:r>
              <a:rPr lang="en-US" dirty="0" smtClean="0"/>
              <a:t>White primary</a:t>
            </a:r>
          </a:p>
          <a:p>
            <a:pPr lvl="1"/>
            <a:r>
              <a:rPr lang="en-US" dirty="0" smtClean="0"/>
              <a:t>Racial gerrymandering -the drawing of election districts to ensure that African Americans would be a minority in all districts –unconstitutional (15thAmendment)</a:t>
            </a:r>
          </a:p>
          <a:p>
            <a:pPr lvl="1"/>
            <a:r>
              <a:rPr lang="en-US" dirty="0" smtClean="0"/>
              <a:t>Poll tax</a:t>
            </a:r>
          </a:p>
          <a:p>
            <a:pPr lvl="2"/>
            <a:r>
              <a:rPr lang="en-US" dirty="0" smtClean="0"/>
              <a:t>Kept low income citizens from voting (usually minorities)</a:t>
            </a:r>
          </a:p>
          <a:p>
            <a:pPr lvl="3"/>
            <a:r>
              <a:rPr lang="en-US" b="1" i="1" u="sng" dirty="0" smtClean="0"/>
              <a:t>Abolished by the 24</a:t>
            </a:r>
            <a:r>
              <a:rPr lang="en-US" b="1" i="1" u="sng" baseline="30000" dirty="0" smtClean="0"/>
              <a:t>th</a:t>
            </a:r>
            <a:r>
              <a:rPr lang="en-US" b="1" i="1" u="sng" dirty="0" smtClean="0"/>
              <a:t> amendment</a:t>
            </a:r>
            <a:r>
              <a:rPr lang="en-US" b="1" dirty="0" smtClean="0"/>
              <a:t> </a:t>
            </a:r>
          </a:p>
          <a:p>
            <a:pPr lvl="1"/>
            <a:r>
              <a:rPr lang="en-US" dirty="0" smtClean="0"/>
              <a:t>Registration requirements</a:t>
            </a:r>
          </a:p>
          <a:p>
            <a:pPr lvl="1"/>
            <a:r>
              <a:rPr lang="en-US" dirty="0" smtClean="0"/>
              <a:t>Literacy tests</a:t>
            </a:r>
            <a:endParaRPr lang="en-US" dirty="0"/>
          </a:p>
        </p:txBody>
      </p:sp>
    </p:spTree>
    <p:extLst>
      <p:ext uri="{BB962C8B-B14F-4D97-AF65-F5344CB8AC3E}">
        <p14:creationId xmlns:p14="http://schemas.microsoft.com/office/powerpoint/2010/main" val="3537215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VOTING RIGHTS ACT OF 1965</a:t>
            </a:r>
            <a:endParaRPr lang="en-US" dirty="0"/>
          </a:p>
        </p:txBody>
      </p:sp>
      <p:sp>
        <p:nvSpPr>
          <p:cNvPr id="3" name="Content Placeholder 2"/>
          <p:cNvSpPr>
            <a:spLocks noGrp="1"/>
          </p:cNvSpPr>
          <p:nvPr>
            <p:ph idx="1"/>
          </p:nvPr>
        </p:nvSpPr>
        <p:spPr>
          <a:xfrm>
            <a:off x="295739" y="1600200"/>
            <a:ext cx="8611235" cy="5027316"/>
          </a:xfrm>
        </p:spPr>
        <p:txBody>
          <a:bodyPr>
            <a:normAutofit fontScale="70000" lnSpcReduction="20000"/>
          </a:bodyPr>
          <a:lstStyle/>
          <a:p>
            <a:r>
              <a:rPr lang="en-US" b="1" dirty="0" smtClean="0"/>
              <a:t>Provisions</a:t>
            </a:r>
          </a:p>
          <a:p>
            <a:pPr lvl="1"/>
            <a:r>
              <a:rPr lang="en-US" dirty="0" smtClean="0"/>
              <a:t>Requires that states that had a history of denying African-Americans the right to vote must clear any changes in any voting practice or laws that might result in dilution of voting power with the Department of Justice </a:t>
            </a:r>
            <a:r>
              <a:rPr lang="en-US" i="1" dirty="0" smtClean="0"/>
              <a:t>(some has since been struck down)</a:t>
            </a:r>
          </a:p>
          <a:p>
            <a:pPr lvl="1"/>
            <a:r>
              <a:rPr lang="en-US" dirty="0" smtClean="0"/>
              <a:t>Eliminated literacy tests</a:t>
            </a:r>
          </a:p>
          <a:p>
            <a:pPr lvl="1"/>
            <a:r>
              <a:rPr lang="en-US" dirty="0" smtClean="0"/>
              <a:t>Empowered federal officials to register voters</a:t>
            </a:r>
          </a:p>
          <a:p>
            <a:pPr lvl="1"/>
            <a:r>
              <a:rPr lang="en-US" dirty="0" smtClean="0"/>
              <a:t>Empowered federal officials to count ballots</a:t>
            </a:r>
          </a:p>
          <a:p>
            <a:pPr lvl="1"/>
            <a:r>
              <a:rPr lang="en-US" dirty="0" smtClean="0"/>
              <a:t>Requires states to include ballots in languages other than English if a significant number of non-English speakers reside in an area</a:t>
            </a:r>
          </a:p>
          <a:p>
            <a:pPr marL="457200" lvl="1" indent="0">
              <a:buNone/>
            </a:pPr>
            <a:endParaRPr lang="en-US" dirty="0" smtClean="0"/>
          </a:p>
          <a:p>
            <a:r>
              <a:rPr lang="en-US" b="1" dirty="0" smtClean="0"/>
              <a:t>Effects</a:t>
            </a:r>
          </a:p>
          <a:p>
            <a:pPr lvl="1"/>
            <a:r>
              <a:rPr lang="en-US" dirty="0" smtClean="0"/>
              <a:t>Huge increase in black turnout</a:t>
            </a:r>
          </a:p>
          <a:p>
            <a:pPr lvl="1"/>
            <a:r>
              <a:rPr lang="en-US" dirty="0" smtClean="0"/>
              <a:t>Large increase in number of black elected officials</a:t>
            </a:r>
          </a:p>
          <a:p>
            <a:pPr lvl="1"/>
            <a:r>
              <a:rPr lang="en-US" dirty="0" smtClean="0"/>
              <a:t>Forced white elected officials to take into account the needs of blacks</a:t>
            </a:r>
            <a:endParaRPr lang="en-US" dirty="0"/>
          </a:p>
        </p:txBody>
      </p:sp>
    </p:spTree>
    <p:extLst>
      <p:ext uri="{BB962C8B-B14F-4D97-AF65-F5344CB8AC3E}">
        <p14:creationId xmlns:p14="http://schemas.microsoft.com/office/powerpoint/2010/main" val="4135231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REMEMBER!!! SHAW v RENO (1993)</a:t>
            </a:r>
            <a:endParaRPr lang="en-US" sz="3200" b="1" dirty="0"/>
          </a:p>
        </p:txBody>
      </p:sp>
      <p:sp>
        <p:nvSpPr>
          <p:cNvPr id="3" name="Content Placeholder 2"/>
          <p:cNvSpPr>
            <a:spLocks noGrp="1"/>
          </p:cNvSpPr>
          <p:nvPr>
            <p:ph idx="1"/>
          </p:nvPr>
        </p:nvSpPr>
        <p:spPr>
          <a:xfrm>
            <a:off x="226154" y="1600200"/>
            <a:ext cx="8460646" cy="4783785"/>
          </a:xfrm>
        </p:spPr>
        <p:txBody>
          <a:bodyPr>
            <a:normAutofit fontScale="85000" lnSpcReduction="10000"/>
          </a:bodyPr>
          <a:lstStyle/>
          <a:p>
            <a:r>
              <a:rPr lang="en-US" dirty="0" smtClean="0"/>
              <a:t>majority-minority districts are LEGAL</a:t>
            </a:r>
          </a:p>
          <a:p>
            <a:r>
              <a:rPr lang="en-US" dirty="0" smtClean="0"/>
              <a:t>Redistricting based on race must be held to a standard of strict scrutiny under the equal protection clause while bodies doing redistricting must be conscious of race to the extent that they must ensure compliance with the Voting Rights Act.</a:t>
            </a:r>
          </a:p>
          <a:p>
            <a:r>
              <a:rPr lang="en-US" dirty="0" smtClean="0"/>
              <a:t>Supreme Court announced that states may take race into account, they may not make race the sole reason for drawing district lines</a:t>
            </a:r>
          </a:p>
          <a:p>
            <a:r>
              <a:rPr lang="en-US" dirty="0" smtClean="0"/>
              <a:t>Effect – Major instrument for increasing the number of African American and other minority voters</a:t>
            </a:r>
            <a:endParaRPr lang="en-US" dirty="0"/>
          </a:p>
        </p:txBody>
      </p:sp>
    </p:spTree>
    <p:extLst>
      <p:ext uri="{BB962C8B-B14F-4D97-AF65-F5344CB8AC3E}">
        <p14:creationId xmlns:p14="http://schemas.microsoft.com/office/powerpoint/2010/main" val="327852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i="1" dirty="0"/>
              <a:t>Shaw v. Reno </a:t>
            </a:r>
            <a:r>
              <a:rPr lang="pl-PL" b="1" dirty="0"/>
              <a:t>(1993)</a:t>
            </a:r>
            <a:endParaRPr lang="en-US" dirty="0"/>
          </a:p>
        </p:txBody>
      </p:sp>
      <p:sp>
        <p:nvSpPr>
          <p:cNvPr id="3" name="Content Placeholder 2"/>
          <p:cNvSpPr>
            <a:spLocks noGrp="1"/>
          </p:cNvSpPr>
          <p:nvPr>
            <p:ph idx="1"/>
          </p:nvPr>
        </p:nvSpPr>
        <p:spPr>
          <a:xfrm>
            <a:off x="173964" y="1600200"/>
            <a:ext cx="3966387" cy="4525963"/>
          </a:xfrm>
        </p:spPr>
        <p:txBody>
          <a:bodyPr>
            <a:normAutofit fontScale="47500" lnSpcReduction="20000"/>
          </a:bodyPr>
          <a:lstStyle/>
          <a:p>
            <a:r>
              <a:rPr lang="en-US" b="1" dirty="0" smtClean="0"/>
              <a:t>Issue:</a:t>
            </a:r>
            <a:r>
              <a:rPr lang="en-US" dirty="0" smtClean="0"/>
              <a:t> Did the North Carolina residents’ claim that the 1990 redistricting plan discriminated on the basis of race raise a valid constitutional issue under the 14thAmendment’s Equal Protection Clause?</a:t>
            </a:r>
          </a:p>
          <a:p>
            <a:endParaRPr lang="en-US" dirty="0" smtClean="0"/>
          </a:p>
          <a:p>
            <a:r>
              <a:rPr lang="en-US" b="1" dirty="0" smtClean="0"/>
              <a:t>Majority: </a:t>
            </a:r>
            <a:r>
              <a:rPr lang="en-US" dirty="0" smtClean="0"/>
              <a:t>In a 5–4 decision, the U.S. Supreme Court decided in favor of Shaw, and sent the case back to the lower court to be reheard.</a:t>
            </a:r>
          </a:p>
          <a:p>
            <a:r>
              <a:rPr lang="en-US" dirty="0" smtClean="0"/>
              <a:t>Justice O’Connor detailed the troublesome history of racial gerrymandering and explained how North Carolina District 12 was similar in many ways to past districts that had been held unconstitutional, like the bizarrely shaped district in </a:t>
            </a:r>
            <a:r>
              <a:rPr lang="en-US" dirty="0" err="1" smtClean="0"/>
              <a:t>Gomillion</a:t>
            </a:r>
            <a:r>
              <a:rPr lang="en-US" dirty="0" smtClean="0"/>
              <a:t>. The justices said that classifications of citizens predominantly on the basis of race are undesirable in a free society and conflict with the American political value of equality.</a:t>
            </a:r>
            <a:endParaRPr lang="en-US" dirty="0"/>
          </a:p>
        </p:txBody>
      </p:sp>
      <p:pic>
        <p:nvPicPr>
          <p:cNvPr id="5" name="Picture 4"/>
          <p:cNvPicPr>
            <a:picLocks noChangeAspect="1"/>
          </p:cNvPicPr>
          <p:nvPr/>
        </p:nvPicPr>
        <p:blipFill>
          <a:blip r:embed="rId2"/>
          <a:stretch>
            <a:fillRect/>
          </a:stretch>
        </p:blipFill>
        <p:spPr>
          <a:xfrm>
            <a:off x="4383901" y="1600200"/>
            <a:ext cx="4523073" cy="4105378"/>
          </a:xfrm>
          <a:prstGeom prst="rect">
            <a:avLst/>
          </a:prstGeom>
        </p:spPr>
      </p:pic>
    </p:spTree>
    <p:extLst>
      <p:ext uri="{BB962C8B-B14F-4D97-AF65-F5344CB8AC3E}">
        <p14:creationId xmlns:p14="http://schemas.microsoft.com/office/powerpoint/2010/main" val="126823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STUDENTS WILL KNOW THAT: </a:t>
            </a:r>
            <a:endParaRPr lang="en-US" dirty="0"/>
          </a:p>
        </p:txBody>
      </p:sp>
      <p:sp>
        <p:nvSpPr>
          <p:cNvPr id="3" name="Content Placeholder 2"/>
          <p:cNvSpPr>
            <a:spLocks noGrp="1"/>
          </p:cNvSpPr>
          <p:nvPr>
            <p:ph idx="1"/>
          </p:nvPr>
        </p:nvSpPr>
        <p:spPr>
          <a:xfrm>
            <a:off x="221734" y="1600200"/>
            <a:ext cx="8667776" cy="4970580"/>
          </a:xfrm>
        </p:spPr>
        <p:txBody>
          <a:bodyPr>
            <a:normAutofit/>
          </a:bodyPr>
          <a:lstStyle/>
          <a:p>
            <a:pPr marL="0" indent="0">
              <a:buNone/>
            </a:pPr>
            <a:r>
              <a:rPr lang="en-US" sz="1400" dirty="0" smtClean="0"/>
              <a:t>1</a:t>
            </a:r>
            <a:r>
              <a:rPr lang="en-US" sz="1400" b="1" dirty="0" smtClean="0"/>
              <a:t>.Civil rights protect individuals from discrimination based on characteristics such as race, national origin, religion, and sex; these rights are guaranteed to all citizens under the due process and equal protection clauses of the U.S. Constitution, as well as acts of Congress</a:t>
            </a:r>
          </a:p>
          <a:p>
            <a:pPr marL="0" indent="0">
              <a:buNone/>
            </a:pPr>
            <a:r>
              <a:rPr lang="en-US" sz="1400" b="1" dirty="0" smtClean="0"/>
              <a:t>2.The leadership and events associated with civil rights are evidence of how the equal protection clause can support and motivate social movements, as represented by:</a:t>
            </a:r>
          </a:p>
          <a:p>
            <a:pPr marL="400050" lvl="1" indent="0">
              <a:buNone/>
            </a:pPr>
            <a:r>
              <a:rPr lang="en-US" sz="1400" b="1" dirty="0" smtClean="0"/>
              <a:t>–Dr. Martin Luther King’s “Letter from a Birmingham Jail” and the civil rights movements of the 1960s</a:t>
            </a:r>
          </a:p>
          <a:p>
            <a:pPr marL="0" indent="0">
              <a:buNone/>
            </a:pPr>
            <a:r>
              <a:rPr lang="en-US" sz="1400" b="1" dirty="0" smtClean="0"/>
              <a:t>3.The government can respond to social movements through court rulings and/or policies, as in:</a:t>
            </a:r>
          </a:p>
          <a:p>
            <a:pPr marL="400050" lvl="1" indent="0">
              <a:buNone/>
            </a:pPr>
            <a:r>
              <a:rPr lang="en-US" sz="1400" b="1" dirty="0" smtClean="0"/>
              <a:t>–Brown v. Board of Education(1954), which declared that race-based school segregation violates the Fourteenth Amendment’s equal protection clause</a:t>
            </a:r>
          </a:p>
          <a:p>
            <a:pPr marL="400050" lvl="1" indent="0">
              <a:buNone/>
            </a:pPr>
            <a:r>
              <a:rPr lang="en-US" sz="1400" b="1" dirty="0" smtClean="0"/>
              <a:t>–The Civil Rights Act of 1964</a:t>
            </a:r>
          </a:p>
          <a:p>
            <a:pPr marL="400050" lvl="1" indent="0">
              <a:buNone/>
            </a:pPr>
            <a:r>
              <a:rPr lang="en-US" sz="1400" b="1" dirty="0" smtClean="0"/>
              <a:t>–The Voting Rights Act of 1965</a:t>
            </a:r>
          </a:p>
          <a:p>
            <a:pPr marL="0" indent="0">
              <a:buNone/>
            </a:pPr>
            <a:r>
              <a:rPr lang="en-US" sz="1400" b="1" dirty="0" smtClean="0"/>
              <a:t>4.Decisions demonstrating that minority rights have been restricted at times and protected at other times include:</a:t>
            </a:r>
          </a:p>
          <a:p>
            <a:pPr marL="0" indent="0">
              <a:buNone/>
            </a:pPr>
            <a:r>
              <a:rPr lang="en-US" sz="1400" b="1" dirty="0" smtClean="0"/>
              <a:t>–State laws and Supreme Court holdings restricting African American access to the same restaurants, hotels, schools, etc., as the majority white population based on the “separate but equal” doctrine</a:t>
            </a:r>
          </a:p>
          <a:p>
            <a:pPr marL="400050" lvl="1" indent="0">
              <a:buNone/>
            </a:pPr>
            <a:r>
              <a:rPr lang="en-US" sz="1400" b="1" dirty="0" smtClean="0"/>
              <a:t>–Brown v. Board of Education(1954), which declared that race-based school segregation violates the Fourteenth Amendment’s equal protection clause</a:t>
            </a:r>
          </a:p>
          <a:p>
            <a:pPr marL="400050" lvl="1" indent="0">
              <a:buNone/>
            </a:pPr>
            <a:r>
              <a:rPr lang="en-US" sz="1400" b="1" dirty="0" smtClean="0"/>
              <a:t>–The Supreme Court upholding the rights of the majority in cases that limit and prohibit majority-minority districting</a:t>
            </a:r>
          </a:p>
          <a:p>
            <a:pPr marL="0" indent="0">
              <a:buNone/>
            </a:pPr>
            <a:r>
              <a:rPr lang="en-US" sz="1400" b="1" dirty="0" smtClean="0"/>
              <a:t>5.The debate on affirmative action includes justices who insist that the Constitution is colorblind and those who maintain that it forbids only racial classifications designed to harm minorities, not help them</a:t>
            </a:r>
            <a:endParaRPr lang="en-US" sz="1400" b="1" dirty="0"/>
          </a:p>
        </p:txBody>
      </p:sp>
    </p:spTree>
    <p:extLst>
      <p:ext uri="{BB962C8B-B14F-4D97-AF65-F5344CB8AC3E}">
        <p14:creationId xmlns:p14="http://schemas.microsoft.com/office/powerpoint/2010/main" val="1140295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Civil </a:t>
            </a:r>
            <a:r>
              <a:rPr lang="en-US" b="1" dirty="0"/>
              <a:t>Rights Act of 1964</a:t>
            </a:r>
            <a:r>
              <a:rPr lang="en-US" b="1" dirty="0" smtClean="0"/>
              <a:t/>
            </a:r>
            <a:br>
              <a:rPr lang="en-US" b="1" dirty="0" smtClean="0"/>
            </a:br>
            <a:endParaRPr lang="en-US" dirty="0"/>
          </a:p>
        </p:txBody>
      </p:sp>
      <p:sp>
        <p:nvSpPr>
          <p:cNvPr id="3" name="Content Placeholder 2"/>
          <p:cNvSpPr>
            <a:spLocks noGrp="1"/>
          </p:cNvSpPr>
          <p:nvPr>
            <p:ph idx="1"/>
          </p:nvPr>
        </p:nvSpPr>
        <p:spPr>
          <a:xfrm>
            <a:off x="457200" y="1600200"/>
            <a:ext cx="5579362" cy="4922945"/>
          </a:xfrm>
        </p:spPr>
        <p:txBody>
          <a:bodyPr>
            <a:normAutofit fontScale="92500" lnSpcReduction="20000"/>
          </a:bodyPr>
          <a:lstStyle/>
          <a:p>
            <a:r>
              <a:rPr lang="en-US" sz="2200" dirty="0" smtClean="0"/>
              <a:t>Outlawed arbitrary discrimination in voter registration within the states (ended the white primary)</a:t>
            </a:r>
          </a:p>
          <a:p>
            <a:pPr lvl="1"/>
            <a:r>
              <a:rPr lang="en-US" sz="1800" dirty="0" smtClean="0"/>
              <a:t>15th Amendment used to justify Congressional action</a:t>
            </a:r>
          </a:p>
          <a:p>
            <a:pPr lvl="1"/>
            <a:r>
              <a:rPr lang="en-US" sz="1800" dirty="0" smtClean="0"/>
              <a:t>Made racial discrimination illegal in hotels, restaurants, and other public accommodation including government agencies—ended Jim Crow laws</a:t>
            </a:r>
          </a:p>
          <a:p>
            <a:pPr lvl="1"/>
            <a:r>
              <a:rPr lang="en-US" sz="1800" dirty="0" smtClean="0"/>
              <a:t>Commerce Clause used to justify</a:t>
            </a:r>
          </a:p>
          <a:p>
            <a:r>
              <a:rPr lang="en-US" sz="2200" dirty="0" smtClean="0"/>
              <a:t>Title VII established the Equal Employment Opportunity Commission (EEOC), which forbid employment discrimination based on inherent characteristics (race, national origin, religion, gender) and established a standard of equal opportunity in employment.</a:t>
            </a:r>
          </a:p>
          <a:p>
            <a:pPr lvl="1"/>
            <a:r>
              <a:rPr lang="en-US" sz="1800" dirty="0" smtClean="0"/>
              <a:t>14th Amendment equal protection clause used to justify</a:t>
            </a:r>
            <a:endParaRPr lang="en-US" sz="1800" dirty="0"/>
          </a:p>
        </p:txBody>
      </p:sp>
      <p:pic>
        <p:nvPicPr>
          <p:cNvPr id="6" name="Picture 5"/>
          <p:cNvPicPr>
            <a:picLocks noChangeAspect="1"/>
          </p:cNvPicPr>
          <p:nvPr/>
        </p:nvPicPr>
        <p:blipFill>
          <a:blip r:embed="rId2"/>
          <a:stretch>
            <a:fillRect/>
          </a:stretch>
        </p:blipFill>
        <p:spPr>
          <a:xfrm>
            <a:off x="6367581" y="1252444"/>
            <a:ext cx="2504599" cy="5270701"/>
          </a:xfrm>
          <a:prstGeom prst="rect">
            <a:avLst/>
          </a:prstGeom>
        </p:spPr>
      </p:pic>
    </p:spTree>
    <p:extLst>
      <p:ext uri="{BB962C8B-B14F-4D97-AF65-F5344CB8AC3E}">
        <p14:creationId xmlns:p14="http://schemas.microsoft.com/office/powerpoint/2010/main" val="220479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STUDENTS WILL KNOW THAT: </a:t>
            </a:r>
            <a:endParaRPr lang="en-US" dirty="0"/>
          </a:p>
        </p:txBody>
      </p:sp>
      <p:sp>
        <p:nvSpPr>
          <p:cNvPr id="3" name="Content Placeholder 2"/>
          <p:cNvSpPr>
            <a:spLocks noGrp="1"/>
          </p:cNvSpPr>
          <p:nvPr>
            <p:ph idx="1"/>
          </p:nvPr>
        </p:nvSpPr>
        <p:spPr>
          <a:xfrm>
            <a:off x="457200" y="1600200"/>
            <a:ext cx="8229600" cy="5090929"/>
          </a:xfrm>
        </p:spPr>
        <p:txBody>
          <a:bodyPr>
            <a:normAutofit fontScale="62500" lnSpcReduction="20000"/>
          </a:bodyPr>
          <a:lstStyle/>
          <a:p>
            <a:pPr marL="0" indent="0">
              <a:buNone/>
            </a:pPr>
            <a:r>
              <a:rPr lang="en-US" dirty="0" smtClean="0"/>
              <a:t>1.Civil rights protect individuals from discrimination based on characteristics such as race, national origin, religion, and sex; these rights are guaranteed to all citizens under the due process and equal protection clauses of the U.S. Constitution, as well as acts of Congress</a:t>
            </a:r>
          </a:p>
          <a:p>
            <a:pPr marL="0" indent="0">
              <a:buNone/>
            </a:pPr>
            <a:endParaRPr lang="en-US" dirty="0" smtClean="0"/>
          </a:p>
          <a:p>
            <a:pPr marL="0" indent="0">
              <a:buNone/>
            </a:pPr>
            <a:r>
              <a:rPr lang="en-US" dirty="0" smtClean="0"/>
              <a:t>2.The leadership and events associated with women’s and LGBTQ rights are evidence of how the equal protection clause can support and motivate social movements, as represented by:</a:t>
            </a:r>
          </a:p>
          <a:p>
            <a:pPr lvl="1"/>
            <a:r>
              <a:rPr lang="en-US" dirty="0" smtClean="0"/>
              <a:t>The National Organization for Women and the women’s rights movement</a:t>
            </a:r>
          </a:p>
          <a:p>
            <a:pPr lvl="1"/>
            <a:r>
              <a:rPr lang="en-US" dirty="0" smtClean="0"/>
              <a:t>The pro-life (anti-abortion) movement</a:t>
            </a:r>
          </a:p>
          <a:p>
            <a:pPr marL="457200" lvl="1" indent="0">
              <a:buNone/>
            </a:pPr>
            <a:endParaRPr lang="en-US" dirty="0" smtClean="0"/>
          </a:p>
          <a:p>
            <a:pPr marL="0" indent="0">
              <a:buNone/>
            </a:pPr>
            <a:r>
              <a:rPr lang="en-US" dirty="0" smtClean="0"/>
              <a:t>3.The government can respond to social movements through court rulings and/or policies, as in:</a:t>
            </a:r>
          </a:p>
          <a:p>
            <a:pPr lvl="1"/>
            <a:r>
              <a:rPr lang="en-US" dirty="0" smtClean="0"/>
              <a:t>Title IX of the Education Amendments Act of 1972</a:t>
            </a:r>
          </a:p>
          <a:p>
            <a:pPr lvl="1"/>
            <a:endParaRPr lang="en-US" dirty="0" smtClean="0"/>
          </a:p>
          <a:p>
            <a:pPr marL="0" indent="0">
              <a:buNone/>
            </a:pPr>
            <a:r>
              <a:rPr lang="en-US" dirty="0" smtClean="0"/>
              <a:t>4.The debate on affirmative action includes justices who insist that the Constitution is colorblind and those who maintain that it forbids only racial classifications designed to harm minorities, not help them</a:t>
            </a:r>
            <a:endParaRPr lang="en-US" dirty="0"/>
          </a:p>
        </p:txBody>
      </p:sp>
    </p:spTree>
    <p:extLst>
      <p:ext uri="{BB962C8B-B14F-4D97-AF65-F5344CB8AC3E}">
        <p14:creationId xmlns:p14="http://schemas.microsoft.com/office/powerpoint/2010/main" val="205469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7531"/>
          </a:xfrm>
        </p:spPr>
        <p:txBody>
          <a:bodyPr/>
          <a:lstStyle/>
          <a:p>
            <a:r>
              <a:rPr lang="en-US" b="1" dirty="0" smtClean="0"/>
              <a:t>WOMEN’S RIGHTS</a:t>
            </a:r>
            <a:endParaRPr lang="en-US" b="1" dirty="0"/>
          </a:p>
        </p:txBody>
      </p:sp>
      <p:pic>
        <p:nvPicPr>
          <p:cNvPr id="4" name="Content Placeholder 3"/>
          <p:cNvPicPr>
            <a:picLocks noGrp="1" noChangeAspect="1"/>
          </p:cNvPicPr>
          <p:nvPr>
            <p:ph idx="1"/>
          </p:nvPr>
        </p:nvPicPr>
        <p:blipFill>
          <a:blip r:embed="rId2"/>
          <a:srcRect t="16426" b="16426"/>
          <a:stretch>
            <a:fillRect/>
          </a:stretch>
        </p:blipFill>
        <p:spPr>
          <a:xfrm>
            <a:off x="457200" y="2002455"/>
            <a:ext cx="8229600" cy="4123708"/>
          </a:xfrm>
        </p:spPr>
      </p:pic>
      <p:sp>
        <p:nvSpPr>
          <p:cNvPr id="5" name="TextBox 4"/>
          <p:cNvSpPr txBox="1"/>
          <p:nvPr/>
        </p:nvSpPr>
        <p:spPr>
          <a:xfrm>
            <a:off x="1074568" y="2002455"/>
            <a:ext cx="7163783" cy="3539430"/>
          </a:xfrm>
          <a:prstGeom prst="rect">
            <a:avLst/>
          </a:prstGeom>
          <a:noFill/>
        </p:spPr>
        <p:txBody>
          <a:bodyPr wrap="square" rtlCol="0">
            <a:spAutoFit/>
          </a:bodyPr>
          <a:lstStyle/>
          <a:p>
            <a:r>
              <a:rPr lang="en-US" sz="3200" b="1" i="1" dirty="0" smtClean="0"/>
              <a:t>The right of citizens of the United States to vote shall not be denied or abridged by the United States or by any State on account of sex.</a:t>
            </a:r>
          </a:p>
          <a:p>
            <a:endParaRPr lang="en-US" sz="3200" b="1" i="1" dirty="0" smtClean="0"/>
          </a:p>
          <a:p>
            <a:r>
              <a:rPr lang="en-US" sz="3200" b="1" i="1" dirty="0" smtClean="0"/>
              <a:t>Congress shall have power to enforce this article by appropriate legislation.</a:t>
            </a:r>
            <a:endParaRPr lang="en-US" sz="3200" b="1" i="1" dirty="0"/>
          </a:p>
        </p:txBody>
      </p:sp>
      <p:sp>
        <p:nvSpPr>
          <p:cNvPr id="6" name="TextBox 5"/>
          <p:cNvSpPr txBox="1"/>
          <p:nvPr/>
        </p:nvSpPr>
        <p:spPr>
          <a:xfrm>
            <a:off x="457200" y="1172169"/>
            <a:ext cx="8229600" cy="523220"/>
          </a:xfrm>
          <a:prstGeom prst="rect">
            <a:avLst/>
          </a:prstGeom>
          <a:noFill/>
        </p:spPr>
        <p:txBody>
          <a:bodyPr wrap="square" rtlCol="0">
            <a:spAutoFit/>
          </a:bodyPr>
          <a:lstStyle/>
          <a:p>
            <a:r>
              <a:rPr lang="en-US" sz="2800" b="1" dirty="0" smtClean="0"/>
              <a:t>Struggle for suffrage –19</a:t>
            </a:r>
            <a:r>
              <a:rPr lang="en-US" sz="2800" b="1" baseline="30000" dirty="0" smtClean="0"/>
              <a:t>th</a:t>
            </a:r>
            <a:r>
              <a:rPr lang="en-US" sz="2800" b="1" dirty="0" smtClean="0"/>
              <a:t> Amendment, 1920</a:t>
            </a:r>
            <a:endParaRPr lang="en-US" sz="2800" b="1" dirty="0"/>
          </a:p>
        </p:txBody>
      </p:sp>
    </p:spTree>
    <p:extLst>
      <p:ext uri="{BB962C8B-B14F-4D97-AF65-F5344CB8AC3E}">
        <p14:creationId xmlns:p14="http://schemas.microsoft.com/office/powerpoint/2010/main" val="824194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7244"/>
            <a:ext cx="8229600" cy="5588919"/>
          </a:xfrm>
        </p:spPr>
        <p:txBody>
          <a:bodyPr>
            <a:normAutofit fontScale="92500" lnSpcReduction="10000"/>
          </a:bodyPr>
          <a:lstStyle/>
          <a:p>
            <a:r>
              <a:rPr lang="en-US" dirty="0" smtClean="0"/>
              <a:t>1960-present</a:t>
            </a:r>
          </a:p>
          <a:p>
            <a:pPr lvl="1"/>
            <a:r>
              <a:rPr lang="en-US" dirty="0" smtClean="0"/>
              <a:t>Rise of National Organization for Women (NOW), 1966 –dedicated to women’s rights</a:t>
            </a:r>
          </a:p>
          <a:p>
            <a:pPr lvl="1"/>
            <a:r>
              <a:rPr lang="en-US" dirty="0" smtClean="0"/>
              <a:t>Other women’s groups such as EMILY’S List, 1985 –pro-choice</a:t>
            </a:r>
          </a:p>
          <a:p>
            <a:pPr lvl="1"/>
            <a:r>
              <a:rPr lang="en-US" dirty="0" smtClean="0"/>
              <a:t>Legislation</a:t>
            </a:r>
          </a:p>
          <a:p>
            <a:r>
              <a:rPr lang="en-US" dirty="0" smtClean="0"/>
              <a:t>Equal Pay Act of 1963</a:t>
            </a:r>
          </a:p>
          <a:p>
            <a:pPr lvl="1"/>
            <a:r>
              <a:rPr lang="en-US" dirty="0" smtClean="0"/>
              <a:t>Title VII of Civil Rights Act of 1964 prohibited employment discrimination on the basis of sex</a:t>
            </a:r>
          </a:p>
          <a:p>
            <a:pPr lvl="1"/>
            <a:r>
              <a:rPr lang="en-US" dirty="0" smtClean="0"/>
              <a:t>Proposal, ratification struggle, and defeat of ERA</a:t>
            </a:r>
          </a:p>
          <a:p>
            <a:r>
              <a:rPr lang="en-US" dirty="0" smtClean="0"/>
              <a:t>Title IX of Education Act of 1972 prohibited gender discrimination in federally subsidized education programs, including athletics</a:t>
            </a:r>
          </a:p>
        </p:txBody>
      </p:sp>
    </p:spTree>
    <p:extLst>
      <p:ext uri="{BB962C8B-B14F-4D97-AF65-F5344CB8AC3E}">
        <p14:creationId xmlns:p14="http://schemas.microsoft.com/office/powerpoint/2010/main" val="126912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EQUAL RIGHTS AMENDMENT (ERA)</a:t>
            </a:r>
            <a:endParaRPr lang="en-US" dirty="0"/>
          </a:p>
        </p:txBody>
      </p:sp>
      <p:sp>
        <p:nvSpPr>
          <p:cNvPr id="3" name="Content Placeholder 2"/>
          <p:cNvSpPr>
            <a:spLocks noGrp="1"/>
          </p:cNvSpPr>
          <p:nvPr>
            <p:ph idx="1"/>
          </p:nvPr>
        </p:nvSpPr>
        <p:spPr>
          <a:xfrm>
            <a:off x="260500" y="1600200"/>
            <a:ext cx="3712144" cy="4797887"/>
          </a:xfrm>
        </p:spPr>
        <p:txBody>
          <a:bodyPr>
            <a:noAutofit/>
          </a:bodyPr>
          <a:lstStyle/>
          <a:p>
            <a:r>
              <a:rPr lang="en-US" sz="1800" dirty="0" smtClean="0"/>
              <a:t>After the passage for the 19thAmendment, the work for women’s right was not over.</a:t>
            </a:r>
          </a:p>
          <a:p>
            <a:r>
              <a:rPr lang="en-US" sz="1800" dirty="0" smtClean="0"/>
              <a:t>The ERA was proposed to guarantee equal rights for all citizens regardless of sex; it seeks to end the legal distinctions between men and women in terms of divorce, property, employment, and other matters.</a:t>
            </a:r>
          </a:p>
          <a:p>
            <a:r>
              <a:rPr lang="en-US" sz="1800" dirty="0" smtClean="0"/>
              <a:t>Sent to the states in 1972 for ratification by March 22, 1979. By 1977, 35 of 38 were ratified. Soon four states rescinded their approval, due to Phyllis </a:t>
            </a:r>
            <a:r>
              <a:rPr lang="en-US" sz="1800" dirty="0" err="1" smtClean="0"/>
              <a:t>Schlafly</a:t>
            </a:r>
            <a:r>
              <a:rPr lang="en-US" sz="1800" dirty="0" smtClean="0"/>
              <a:t>.</a:t>
            </a:r>
          </a:p>
          <a:p>
            <a:r>
              <a:rPr lang="en-US" sz="1800" b="1" dirty="0" smtClean="0"/>
              <a:t>NEVER RATIFIED</a:t>
            </a:r>
            <a:endParaRPr lang="en-US" sz="1800" b="1" dirty="0"/>
          </a:p>
        </p:txBody>
      </p:sp>
      <p:pic>
        <p:nvPicPr>
          <p:cNvPr id="4" name="Picture 3"/>
          <p:cNvPicPr>
            <a:picLocks noChangeAspect="1"/>
          </p:cNvPicPr>
          <p:nvPr/>
        </p:nvPicPr>
        <p:blipFill>
          <a:blip r:embed="rId2"/>
          <a:stretch>
            <a:fillRect/>
          </a:stretch>
        </p:blipFill>
        <p:spPr>
          <a:xfrm>
            <a:off x="4119176" y="1632760"/>
            <a:ext cx="4819272" cy="3593158"/>
          </a:xfrm>
          <a:prstGeom prst="rect">
            <a:avLst/>
          </a:prstGeom>
        </p:spPr>
      </p:pic>
    </p:spTree>
    <p:extLst>
      <p:ext uri="{BB962C8B-B14F-4D97-AF65-F5344CB8AC3E}">
        <p14:creationId xmlns:p14="http://schemas.microsoft.com/office/powerpoint/2010/main" val="23053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PRIVACY RIGHTS -ABORTION</a:t>
            </a:r>
            <a:endParaRPr lang="en-US" dirty="0"/>
          </a:p>
        </p:txBody>
      </p:sp>
      <p:sp>
        <p:nvSpPr>
          <p:cNvPr id="3" name="Content Placeholder 2"/>
          <p:cNvSpPr>
            <a:spLocks noGrp="1"/>
          </p:cNvSpPr>
          <p:nvPr>
            <p:ph idx="1"/>
          </p:nvPr>
        </p:nvSpPr>
        <p:spPr>
          <a:xfrm>
            <a:off x="457200" y="1600200"/>
            <a:ext cx="8229600" cy="4765326"/>
          </a:xfrm>
        </p:spPr>
        <p:txBody>
          <a:bodyPr>
            <a:normAutofit fontScale="62500" lnSpcReduction="20000"/>
          </a:bodyPr>
          <a:lstStyle/>
          <a:p>
            <a:r>
              <a:rPr lang="en-US" dirty="0" smtClean="0"/>
              <a:t>Fundamental rights are those which are explicitly in the Constitution (Bill of Rights)</a:t>
            </a:r>
          </a:p>
          <a:p>
            <a:r>
              <a:rPr lang="en-US" dirty="0" smtClean="0"/>
              <a:t>Such rights also include those which are </a:t>
            </a:r>
            <a:r>
              <a:rPr lang="en-US" i="1" u="sng" dirty="0" smtClean="0"/>
              <a:t>implicitly</a:t>
            </a:r>
            <a:r>
              <a:rPr lang="en-US" dirty="0" smtClean="0"/>
              <a:t> in the Constitution (travel, political association, </a:t>
            </a:r>
            <a:r>
              <a:rPr lang="en-US" i="1" u="sng" dirty="0" smtClean="0"/>
              <a:t>privacy</a:t>
            </a:r>
            <a:r>
              <a:rPr lang="en-US" dirty="0" smtClean="0"/>
              <a:t>, etc.)</a:t>
            </a:r>
          </a:p>
          <a:p>
            <a:pPr marL="0" indent="0">
              <a:buNone/>
            </a:pPr>
            <a:endParaRPr lang="en-US" dirty="0" smtClean="0"/>
          </a:p>
          <a:p>
            <a:r>
              <a:rPr lang="en-US" dirty="0" smtClean="0"/>
              <a:t>Abortion Cases:</a:t>
            </a:r>
          </a:p>
          <a:p>
            <a:pPr lvl="1"/>
            <a:r>
              <a:rPr lang="en-US" dirty="0" smtClean="0"/>
              <a:t>Prior to 1973: states set own abortion policies.</a:t>
            </a:r>
          </a:p>
          <a:p>
            <a:pPr lvl="1"/>
            <a:r>
              <a:rPr lang="en-US" sz="4000" b="1" i="1" u="sng" dirty="0" smtClean="0"/>
              <a:t>Roe v. Wade</a:t>
            </a:r>
            <a:r>
              <a:rPr lang="en-US" sz="4000" dirty="0" smtClean="0"/>
              <a:t>, 1973: established trimester guidelines. </a:t>
            </a:r>
            <a:r>
              <a:rPr lang="en-US" sz="4000" b="1" dirty="0" smtClean="0"/>
              <a:t>Based upon right of privacy implied in Bill of Rights.</a:t>
            </a:r>
          </a:p>
          <a:p>
            <a:pPr marL="457200" lvl="1" indent="0">
              <a:buNone/>
            </a:pPr>
            <a:endParaRPr lang="en-US" dirty="0" smtClean="0"/>
          </a:p>
          <a:p>
            <a:r>
              <a:rPr lang="en-US" dirty="0" smtClean="0"/>
              <a:t>Webster v. Reproductive Health Services, 1987: did not overturn Roe, but gave states more leeway in restricting abortion.</a:t>
            </a:r>
          </a:p>
          <a:p>
            <a:r>
              <a:rPr lang="en-US" dirty="0" smtClean="0"/>
              <a:t>Planned Parenthood v. Casey, 1992: somewhat defined that leeway: states cannot impose an “undue burden” on a women’s right to an abortion. </a:t>
            </a:r>
            <a:endParaRPr lang="en-US" dirty="0"/>
          </a:p>
        </p:txBody>
      </p:sp>
    </p:spTree>
    <p:extLst>
      <p:ext uri="{BB962C8B-B14F-4D97-AF65-F5344CB8AC3E}">
        <p14:creationId xmlns:p14="http://schemas.microsoft.com/office/powerpoint/2010/main" val="2716412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Is There a Right to Privacy in the Constitution?</a:t>
            </a:r>
            <a:endParaRPr lang="en-US" b="1" dirty="0"/>
          </a:p>
        </p:txBody>
      </p:sp>
      <p:sp>
        <p:nvSpPr>
          <p:cNvPr id="3" name="Content Placeholder 2"/>
          <p:cNvSpPr>
            <a:spLocks noGrp="1"/>
          </p:cNvSpPr>
          <p:nvPr>
            <p:ph idx="1"/>
          </p:nvPr>
        </p:nvSpPr>
        <p:spPr>
          <a:xfrm>
            <a:off x="457200" y="1600200"/>
            <a:ext cx="8229600" cy="4797887"/>
          </a:xfrm>
        </p:spPr>
        <p:txBody>
          <a:bodyPr>
            <a:normAutofit fontScale="85000" lnSpcReduction="20000"/>
          </a:bodyPr>
          <a:lstStyle/>
          <a:p>
            <a:r>
              <a:rPr lang="en-US" dirty="0" smtClean="0"/>
              <a:t>Definition: the right to a private personal life free from the intrusion of government</a:t>
            </a:r>
          </a:p>
          <a:p>
            <a:pPr lvl="1"/>
            <a:r>
              <a:rPr lang="en-US" dirty="0" smtClean="0"/>
              <a:t>Not explicitly stated in the Constitution, but implied through the penumbras (implied rights) of the Bill of Rights</a:t>
            </a:r>
          </a:p>
          <a:p>
            <a:pPr lvl="1"/>
            <a:r>
              <a:rPr lang="en-US" dirty="0" smtClean="0"/>
              <a:t>Supreme Court agrees that a right to privacy exist</a:t>
            </a:r>
          </a:p>
          <a:p>
            <a:pPr marL="457200" lvl="1" indent="0">
              <a:buNone/>
            </a:pPr>
            <a:endParaRPr lang="en-US" dirty="0" smtClean="0"/>
          </a:p>
          <a:p>
            <a:r>
              <a:rPr lang="en-US" dirty="0" smtClean="0"/>
              <a:t>Griswold v. Connecticut (1965)</a:t>
            </a:r>
          </a:p>
          <a:p>
            <a:pPr lvl="1"/>
            <a:r>
              <a:rPr lang="en-US" dirty="0" smtClean="0"/>
              <a:t>Overturned an 1879 Connecticut law that made the contraceptives illegal to married couples</a:t>
            </a:r>
          </a:p>
          <a:p>
            <a:pPr lvl="1"/>
            <a:r>
              <a:rPr lang="en-US" b="1" i="1" dirty="0" smtClean="0"/>
              <a:t>Even though “privacy” doesn’t appear in the Constitution, specific guarantees in the 1</a:t>
            </a:r>
            <a:r>
              <a:rPr lang="en-US" b="1" i="1" baseline="30000" dirty="0" smtClean="0"/>
              <a:t>st</a:t>
            </a:r>
            <a:r>
              <a:rPr lang="en-US" b="1" i="1" dirty="0" smtClean="0"/>
              <a:t> , 3</a:t>
            </a:r>
            <a:r>
              <a:rPr lang="en-US" b="1" i="1" baseline="30000" dirty="0" smtClean="0"/>
              <a:t>rd</a:t>
            </a:r>
            <a:r>
              <a:rPr lang="en-US" b="1" i="1" dirty="0" smtClean="0"/>
              <a:t> , 4</a:t>
            </a:r>
            <a:r>
              <a:rPr lang="en-US" b="1" i="1" baseline="30000" dirty="0" smtClean="0"/>
              <a:t>th</a:t>
            </a:r>
            <a:r>
              <a:rPr lang="en-US" b="1" i="1" dirty="0" smtClean="0"/>
              <a:t>, and 5</a:t>
            </a:r>
            <a:r>
              <a:rPr lang="en-US" b="1" i="1" baseline="30000" dirty="0" smtClean="0"/>
              <a:t>th</a:t>
            </a:r>
            <a:r>
              <a:rPr lang="en-US" b="1" i="1" dirty="0" smtClean="0"/>
              <a:t> Amendments create a zone of privacy that is protected by the 9</a:t>
            </a:r>
            <a:r>
              <a:rPr lang="en-US" b="1" i="1" baseline="30000" dirty="0" smtClean="0"/>
              <a:t>th</a:t>
            </a:r>
            <a:r>
              <a:rPr lang="en-US" b="1" i="1" dirty="0" smtClean="0"/>
              <a:t> Amendment</a:t>
            </a:r>
            <a:endParaRPr lang="en-US" b="1" i="1" dirty="0"/>
          </a:p>
        </p:txBody>
      </p:sp>
    </p:spTree>
    <p:extLst>
      <p:ext uri="{BB962C8B-B14F-4D97-AF65-F5344CB8AC3E}">
        <p14:creationId xmlns:p14="http://schemas.microsoft.com/office/powerpoint/2010/main" val="2495924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i="1" dirty="0"/>
              <a:t>Roe v. Wade </a:t>
            </a:r>
            <a:r>
              <a:rPr lang="nl-NL" b="1" dirty="0"/>
              <a:t>(1973)</a:t>
            </a:r>
            <a:endParaRPr lang="en-US" dirty="0"/>
          </a:p>
        </p:txBody>
      </p:sp>
      <p:sp>
        <p:nvSpPr>
          <p:cNvPr id="3" name="Content Placeholder 2"/>
          <p:cNvSpPr>
            <a:spLocks noGrp="1"/>
          </p:cNvSpPr>
          <p:nvPr>
            <p:ph idx="1"/>
          </p:nvPr>
        </p:nvSpPr>
        <p:spPr>
          <a:xfrm>
            <a:off x="211657" y="1237289"/>
            <a:ext cx="8677947" cy="5372439"/>
          </a:xfrm>
        </p:spPr>
        <p:txBody>
          <a:bodyPr>
            <a:noAutofit/>
          </a:bodyPr>
          <a:lstStyle/>
          <a:p>
            <a:r>
              <a:rPr lang="en-US" sz="1600" b="1" dirty="0" smtClean="0"/>
              <a:t>Issue: Does the U.S. Constitution protect the right of a woman to obtain an abortion?</a:t>
            </a:r>
          </a:p>
          <a:p>
            <a:endParaRPr lang="en-US" sz="1600" b="1" dirty="0" smtClean="0"/>
          </a:p>
          <a:p>
            <a:r>
              <a:rPr lang="en-US" sz="1600" b="1" dirty="0" smtClean="0"/>
              <a:t>Majority: In a 7–2 decision, the U.S. Supreme Court decided in Roe’s favor. Justice Blackmun wrote the opinion of the Court, which recognized that a woman’s choice whether to have an abortion is protected by the Constitution.</a:t>
            </a:r>
          </a:p>
          <a:p>
            <a:pPr marL="0" indent="0">
              <a:buNone/>
            </a:pPr>
            <a:endParaRPr lang="en-US" sz="1600" dirty="0" smtClean="0"/>
          </a:p>
          <a:p>
            <a:r>
              <a:rPr lang="en-US" sz="1600" dirty="0" smtClean="0"/>
              <a:t>The majority rooted a woman’s right to decide whether to have an abortion in the Due Process Clause of the 14th Amendment, which prohibits states from “</a:t>
            </a:r>
            <a:r>
              <a:rPr lang="en-US" sz="1600" dirty="0" err="1" smtClean="0"/>
              <a:t>depriv</a:t>
            </a:r>
            <a:r>
              <a:rPr lang="en-US" sz="1600" dirty="0" smtClean="0"/>
              <a:t>[</a:t>
            </a:r>
            <a:r>
              <a:rPr lang="en-US" sz="1600" dirty="0" err="1" smtClean="0"/>
              <a:t>ing</a:t>
            </a:r>
            <a:r>
              <a:rPr lang="en-US" sz="1600" dirty="0" smtClean="0"/>
              <a:t>] any person of … liberty … without due process of law.” </a:t>
            </a:r>
            <a:r>
              <a:rPr lang="en-US" sz="1600" b="1" dirty="0" smtClean="0"/>
              <a:t>According to the majority, the “liberty” protected by the 14th Amendment includes a fundamental right to privacy.</a:t>
            </a:r>
            <a:r>
              <a:rPr lang="en-US" sz="1600" dirty="0" smtClean="0"/>
              <a:t> The majority began by surveying the history of abortion laws, and concluded that “the restrictive criminal abortion laws in effect in a majority of States today are of relatively recent vintage,” and “are not of ancient or even of common-law origin.” The Court then held that “[t]his right of privacy, whether it be founded in the Fourteenth Amendment’s concept of personal liberty and restrictions upon state action, as we feel it is, or, as the District Court determined, in the Ninth Amendment’s reservation of rights to the people, is broad enough to encompass a woman’s decision whether or not to terminate her pregnancy.”</a:t>
            </a:r>
          </a:p>
          <a:p>
            <a:pPr lvl="1"/>
            <a:r>
              <a:rPr lang="en-US" sz="1600" dirty="0" smtClean="0"/>
              <a:t>1sttrimester abortions are allowed</a:t>
            </a:r>
          </a:p>
          <a:p>
            <a:pPr lvl="1"/>
            <a:r>
              <a:rPr lang="en-US" sz="1600" dirty="0" smtClean="0"/>
              <a:t>2</a:t>
            </a:r>
            <a:r>
              <a:rPr lang="en-US" sz="1600" baseline="30000" dirty="0" smtClean="0"/>
              <a:t>nd</a:t>
            </a:r>
            <a:r>
              <a:rPr lang="en-US" sz="1600" dirty="0" smtClean="0"/>
              <a:t> trimester abortions can be restricted, but not prohibited by the state</a:t>
            </a:r>
          </a:p>
          <a:p>
            <a:pPr lvl="1"/>
            <a:r>
              <a:rPr lang="en-US" sz="1600" dirty="0" smtClean="0"/>
              <a:t>3</a:t>
            </a:r>
            <a:r>
              <a:rPr lang="en-US" sz="1600" baseline="30000" dirty="0" smtClean="0"/>
              <a:t>rd</a:t>
            </a:r>
            <a:r>
              <a:rPr lang="en-US" sz="1600" dirty="0" smtClean="0"/>
              <a:t> trimester abortions can be regulated or prohibit abortions except when medical judgment   determines that an abortion is necessary to save a woman’s life</a:t>
            </a:r>
            <a:endParaRPr lang="en-US" sz="1600" dirty="0"/>
          </a:p>
        </p:txBody>
      </p:sp>
    </p:spTree>
    <p:extLst>
      <p:ext uri="{BB962C8B-B14F-4D97-AF65-F5344CB8AC3E}">
        <p14:creationId xmlns:p14="http://schemas.microsoft.com/office/powerpoint/2010/main" val="2564269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Roe Revisited: </a:t>
            </a:r>
            <a:r>
              <a:rPr lang="en-US" b="1" i="1" dirty="0"/>
              <a:t>Planned Parenthood v. Casey (1992)</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The issue: Was the Pennsylvania Abortion Control Act of 1982 constitutional?</a:t>
            </a:r>
          </a:p>
          <a:p>
            <a:pPr lvl="1"/>
            <a:r>
              <a:rPr lang="en-US" dirty="0" smtClean="0"/>
              <a:t>Law required that a woman seeking an abortion meet several conditions</a:t>
            </a:r>
          </a:p>
          <a:p>
            <a:r>
              <a:rPr lang="en-US" b="1" dirty="0" smtClean="0"/>
              <a:t>Would Roe be overturned?</a:t>
            </a:r>
          </a:p>
          <a:p>
            <a:pPr lvl="1"/>
            <a:r>
              <a:rPr lang="en-US" dirty="0" smtClean="0"/>
              <a:t>No… Justice O’Connor argued that stare </a:t>
            </a:r>
            <a:r>
              <a:rPr lang="en-US" dirty="0" err="1" smtClean="0"/>
              <a:t>decisis</a:t>
            </a:r>
            <a:r>
              <a:rPr lang="en-US" dirty="0" smtClean="0"/>
              <a:t> (precedent of the Court) required the Court to not overturn Roe.</a:t>
            </a:r>
          </a:p>
          <a:p>
            <a:pPr lvl="1"/>
            <a:r>
              <a:rPr lang="en-US" dirty="0" smtClean="0"/>
              <a:t>“A generation of women had come to depend on the right to an abortion.”</a:t>
            </a:r>
          </a:p>
          <a:p>
            <a:pPr lvl="1"/>
            <a:r>
              <a:rPr lang="en-US" dirty="0" smtClean="0"/>
              <a:t>The Court held that states cannot prohibit abortion prior to viability (before the fetus could live independently outside of the mother’s womb).</a:t>
            </a:r>
          </a:p>
          <a:p>
            <a:r>
              <a:rPr lang="en-US" b="1" dirty="0" smtClean="0"/>
              <a:t>HOWEVER, the Court allowed certain restrictions on abortions</a:t>
            </a:r>
          </a:p>
          <a:p>
            <a:pPr lvl="1"/>
            <a:r>
              <a:rPr lang="en-US" dirty="0" smtClean="0"/>
              <a:t>States can regulate abortions before viability as long as the regulation does not place an “undue burden” (substantial obstacle) on the access to abortion.</a:t>
            </a:r>
          </a:p>
          <a:p>
            <a:pPr lvl="1"/>
            <a:r>
              <a:rPr lang="en-US" dirty="0" smtClean="0"/>
              <a:t>After fetal viability, however, states have increased power to restrict the availability of abortions to protect the health of the woman and the potential life of the fetus.</a:t>
            </a:r>
          </a:p>
          <a:p>
            <a:pPr lvl="1"/>
            <a:r>
              <a:rPr lang="en-US" sz="3300" b="1" dirty="0" smtClean="0"/>
              <a:t>Thus, states can pass some laws that regulate abortion, but these laws cannot place a “substantial obstacle in the path of a woman seeking an abortion.”</a:t>
            </a:r>
          </a:p>
          <a:p>
            <a:pPr lvl="1"/>
            <a:r>
              <a:rPr lang="en-US" dirty="0" smtClean="0"/>
              <a:t>But what is a “substantial obstacle?”</a:t>
            </a:r>
            <a:endParaRPr lang="en-US" dirty="0"/>
          </a:p>
        </p:txBody>
      </p:sp>
    </p:spTree>
    <p:extLst>
      <p:ext uri="{BB962C8B-B14F-4D97-AF65-F5344CB8AC3E}">
        <p14:creationId xmlns:p14="http://schemas.microsoft.com/office/powerpoint/2010/main" val="1518718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Gay and Lesbian Rights</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sz="2000" b="1" dirty="0"/>
              <a:t>The civil rights movement of the 1960s heralded the rights of African-Americans and Women. Subsequently it was extended to Latinos. Today such civil rights are being waged on behalf of the LGBT community</a:t>
            </a:r>
            <a:r>
              <a:rPr lang="en-US" sz="2000" b="1" dirty="0" smtClean="0"/>
              <a:t>.</a:t>
            </a:r>
          </a:p>
          <a:p>
            <a:endParaRPr lang="en-US" sz="2000" b="1" dirty="0"/>
          </a:p>
          <a:p>
            <a:pPr marL="0" indent="0" algn="ctr">
              <a:buNone/>
            </a:pPr>
            <a:r>
              <a:rPr lang="en-US" sz="2000" b="1" u="sng" dirty="0" smtClean="0"/>
              <a:t> Court Cases and Laws for/against the Gay Community</a:t>
            </a:r>
          </a:p>
          <a:p>
            <a:r>
              <a:rPr lang="en-US" sz="2000" b="1" dirty="0" smtClean="0"/>
              <a:t>Bowers v. Hardwick - Supreme Court ruled that states could legally forbid gay sex.</a:t>
            </a:r>
          </a:p>
          <a:p>
            <a:r>
              <a:rPr lang="en-US" sz="2000" b="1" dirty="0" smtClean="0"/>
              <a:t>“Don’t Ask, Don’t Tell” - Created during the Clinton Administration. 2011, Pentagon ended the policy and allowed gays to serve openly in the military.</a:t>
            </a:r>
          </a:p>
          <a:p>
            <a:r>
              <a:rPr lang="en-US" sz="2000" b="1" dirty="0" smtClean="0"/>
              <a:t>Lawrence v. Texas - Overturned Bowers that laws regarding private sexual conduct violate the right to privacy and are unconstitutional</a:t>
            </a:r>
            <a:endParaRPr lang="en-US" sz="2000" b="1" dirty="0"/>
          </a:p>
        </p:txBody>
      </p:sp>
    </p:spTree>
    <p:extLst>
      <p:ext uri="{BB962C8B-B14F-4D97-AF65-F5344CB8AC3E}">
        <p14:creationId xmlns:p14="http://schemas.microsoft.com/office/powerpoint/2010/main" val="420031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Defining Civil Rights</a:t>
            </a:r>
            <a:endParaRPr lang="en-US" dirty="0"/>
          </a:p>
        </p:txBody>
      </p:sp>
      <p:sp>
        <p:nvSpPr>
          <p:cNvPr id="3" name="Content Placeholder 2"/>
          <p:cNvSpPr>
            <a:spLocks noGrp="1"/>
          </p:cNvSpPr>
          <p:nvPr>
            <p:ph idx="1"/>
          </p:nvPr>
        </p:nvSpPr>
        <p:spPr>
          <a:xfrm>
            <a:off x="177800" y="1600200"/>
            <a:ext cx="8737600" cy="5257800"/>
          </a:xfrm>
        </p:spPr>
        <p:txBody>
          <a:bodyPr>
            <a:normAutofit/>
          </a:bodyPr>
          <a:lstStyle/>
          <a:p>
            <a:r>
              <a:rPr lang="en-US" sz="2400" dirty="0"/>
              <a:t>Civil rights are the constitutional rights of all persons, not just citizens, to due process and the equal protection of the laws</a:t>
            </a:r>
            <a:r>
              <a:rPr lang="en-US" sz="2400" b="1" i="1" u="sng" dirty="0"/>
              <a:t>: the constitutional right not to be discriminated against by governments or individuals because of race, ethnic background, religion, or gender</a:t>
            </a:r>
            <a:r>
              <a:rPr lang="en-US" sz="2400" b="1" i="1" u="sng" dirty="0" smtClean="0"/>
              <a:t>.</a:t>
            </a:r>
          </a:p>
          <a:p>
            <a:r>
              <a:rPr lang="en-US" sz="2400" i="1" u="sng" dirty="0" smtClean="0"/>
              <a:t>Civil Rights</a:t>
            </a:r>
          </a:p>
          <a:p>
            <a:pPr lvl="1"/>
            <a:r>
              <a:rPr lang="en-US" sz="2000" i="1" u="sng" dirty="0" smtClean="0"/>
              <a:t>14th Amendment issues</a:t>
            </a:r>
          </a:p>
          <a:p>
            <a:pPr lvl="1"/>
            <a:r>
              <a:rPr lang="en-US" sz="2000" i="1" u="sng" dirty="0" smtClean="0"/>
              <a:t>Action required of the government to ensure equality</a:t>
            </a:r>
          </a:p>
          <a:p>
            <a:pPr lvl="1"/>
            <a:r>
              <a:rPr lang="en-US" sz="2000" i="1" u="sng" dirty="0" smtClean="0"/>
              <a:t>Protects against discriminatory treatment</a:t>
            </a:r>
          </a:p>
          <a:p>
            <a:r>
              <a:rPr lang="en-US" sz="2400" i="1" u="sng" dirty="0" smtClean="0"/>
              <a:t>What Types of Discriminatory Treatment Have Groups Faced?</a:t>
            </a:r>
          </a:p>
          <a:p>
            <a:pPr lvl="1"/>
            <a:r>
              <a:rPr lang="en-US" sz="2000" i="1" u="sng" dirty="0" smtClean="0"/>
              <a:t>Racial Discrimination</a:t>
            </a:r>
          </a:p>
          <a:p>
            <a:pPr lvl="1"/>
            <a:r>
              <a:rPr lang="en-US" sz="2000" i="1" u="sng" dirty="0" smtClean="0"/>
              <a:t>Gender Discrimination</a:t>
            </a:r>
          </a:p>
          <a:p>
            <a:pPr lvl="1"/>
            <a:r>
              <a:rPr lang="en-US" sz="2000" i="1" u="sng" dirty="0" smtClean="0"/>
              <a:t>Discrimination based on age, disability, sexual orientation and other factors</a:t>
            </a:r>
            <a:endParaRPr lang="en-US" sz="2000" i="1" u="sng" dirty="0"/>
          </a:p>
        </p:txBody>
      </p:sp>
    </p:spTree>
    <p:extLst>
      <p:ext uri="{BB962C8B-B14F-4D97-AF65-F5344CB8AC3E}">
        <p14:creationId xmlns:p14="http://schemas.microsoft.com/office/powerpoint/2010/main" val="397840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PRIVACY RIGHTS </a:t>
            </a:r>
            <a:endParaRPr lang="en-US" dirty="0"/>
          </a:p>
        </p:txBody>
      </p:sp>
      <p:sp>
        <p:nvSpPr>
          <p:cNvPr id="3" name="Content Placeholder 2"/>
          <p:cNvSpPr>
            <a:spLocks noGrp="1"/>
          </p:cNvSpPr>
          <p:nvPr>
            <p:ph idx="1"/>
          </p:nvPr>
        </p:nvSpPr>
        <p:spPr/>
        <p:txBody>
          <a:bodyPr>
            <a:normAutofit fontScale="92500"/>
          </a:bodyPr>
          <a:lstStyle/>
          <a:p>
            <a:r>
              <a:rPr lang="en-US" dirty="0" smtClean="0"/>
              <a:t>Lawrence v. Texas (2003) </a:t>
            </a:r>
          </a:p>
          <a:p>
            <a:pPr lvl="1"/>
            <a:r>
              <a:rPr lang="en-US" dirty="0" smtClean="0"/>
              <a:t>Court struck down Texas sodomy law through use of “liberty” part of 14</a:t>
            </a:r>
            <a:r>
              <a:rPr lang="en-US" baseline="30000" dirty="0" smtClean="0"/>
              <a:t>th</a:t>
            </a:r>
            <a:r>
              <a:rPr lang="en-US" dirty="0" smtClean="0"/>
              <a:t> Amendment’s due process clause</a:t>
            </a:r>
          </a:p>
          <a:p>
            <a:r>
              <a:rPr lang="en-US" dirty="0" err="1" smtClean="0"/>
              <a:t>Obergefell</a:t>
            </a:r>
            <a:r>
              <a:rPr lang="en-US" dirty="0" smtClean="0"/>
              <a:t> v. Hodges(2015) </a:t>
            </a:r>
          </a:p>
          <a:p>
            <a:pPr lvl="1"/>
            <a:r>
              <a:rPr lang="en-US" dirty="0" smtClean="0"/>
              <a:t>Same-sex couples right to marry is protected by the due process clause and the equal protection clause of the 14</a:t>
            </a:r>
            <a:r>
              <a:rPr lang="en-US" baseline="30000" dirty="0" smtClean="0"/>
              <a:t>th</a:t>
            </a:r>
            <a:r>
              <a:rPr lang="en-US" dirty="0" smtClean="0"/>
              <a:t> Amendment</a:t>
            </a:r>
          </a:p>
          <a:p>
            <a:pPr lvl="1"/>
            <a:r>
              <a:rPr lang="en-US" b="1" dirty="0" smtClean="0"/>
              <a:t>Most effective way to secure rights has been through litigation in the courts to gain protections against discrimination</a:t>
            </a:r>
            <a:endParaRPr lang="en-US" b="1" dirty="0"/>
          </a:p>
        </p:txBody>
      </p:sp>
    </p:spTree>
    <p:extLst>
      <p:ext uri="{BB962C8B-B14F-4D97-AF65-F5344CB8AC3E}">
        <p14:creationId xmlns:p14="http://schemas.microsoft.com/office/powerpoint/2010/main" val="1439940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Obergefell</a:t>
            </a:r>
            <a:r>
              <a:rPr lang="en-US" b="1" i="1" dirty="0" smtClean="0"/>
              <a:t> v</a:t>
            </a:r>
            <a:r>
              <a:rPr lang="en-US" b="1" i="1" dirty="0"/>
              <a:t>. Hodges </a:t>
            </a:r>
            <a:r>
              <a:rPr lang="en-US" b="1" dirty="0"/>
              <a:t>(2015)</a:t>
            </a:r>
            <a:endParaRPr lang="en-US" dirty="0"/>
          </a:p>
        </p:txBody>
      </p:sp>
      <p:sp>
        <p:nvSpPr>
          <p:cNvPr id="3" name="Content Placeholder 2"/>
          <p:cNvSpPr>
            <a:spLocks noGrp="1"/>
          </p:cNvSpPr>
          <p:nvPr>
            <p:ph idx="1"/>
          </p:nvPr>
        </p:nvSpPr>
        <p:spPr>
          <a:xfrm>
            <a:off x="457200" y="1600200"/>
            <a:ext cx="8229600" cy="4960688"/>
          </a:xfrm>
        </p:spPr>
        <p:txBody>
          <a:bodyPr>
            <a:normAutofit lnSpcReduction="10000"/>
          </a:bodyPr>
          <a:lstStyle/>
          <a:p>
            <a:r>
              <a:rPr lang="en-US" sz="2400" i="1" dirty="0" smtClean="0"/>
              <a:t>Groups of same-sex couples sued their relevant state agencies in Ohio, Michigan, Kentucky, and Tennessee to challenge the constitutionality of states’ bans on same-sex marriage or refusal to recognize legal same-sex marriages occurred in jurisdictions that provided for such marriages.</a:t>
            </a:r>
          </a:p>
          <a:p>
            <a:pPr marL="0" indent="0">
              <a:buNone/>
            </a:pPr>
            <a:endParaRPr lang="en-US" sz="2400" i="1" dirty="0"/>
          </a:p>
          <a:p>
            <a:pPr marL="0" indent="0">
              <a:buNone/>
            </a:pPr>
            <a:r>
              <a:rPr lang="en-US" sz="2400" i="1" dirty="0" smtClean="0"/>
              <a:t>SCOTUS…</a:t>
            </a:r>
          </a:p>
          <a:p>
            <a:pPr lvl="1"/>
            <a:r>
              <a:rPr lang="en-US" sz="2000" i="1" dirty="0" smtClean="0"/>
              <a:t>The Court held that the Due Process Clause of the Fourteenth Amendment guarantees the right to marry as one of the fundamental liberties it protects, and that analysis applies to same-sex couples in the same manner as it does to opposite-sex couples.</a:t>
            </a:r>
          </a:p>
          <a:p>
            <a:pPr lvl="1"/>
            <a:r>
              <a:rPr lang="en-US" sz="2000" i="1" dirty="0" smtClean="0"/>
              <a:t>Court also held that the First Amendment protects the rights of religious organizations to adhere to their principles, but it does not allow states to deny same-sex couples the right to marry on the same terms as those of opposite-sex couples.</a:t>
            </a:r>
          </a:p>
        </p:txBody>
      </p:sp>
    </p:spTree>
    <p:extLst>
      <p:ext uri="{BB962C8B-B14F-4D97-AF65-F5344CB8AC3E}">
        <p14:creationId xmlns:p14="http://schemas.microsoft.com/office/powerpoint/2010/main" val="822422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AFFIRMATIVE ACTION</a:t>
            </a:r>
            <a:endParaRPr lang="en-US" dirty="0"/>
          </a:p>
        </p:txBody>
      </p:sp>
      <p:sp>
        <p:nvSpPr>
          <p:cNvPr id="3" name="Content Placeholder 2"/>
          <p:cNvSpPr>
            <a:spLocks noGrp="1"/>
          </p:cNvSpPr>
          <p:nvPr>
            <p:ph idx="1"/>
          </p:nvPr>
        </p:nvSpPr>
        <p:spPr>
          <a:xfrm>
            <a:off x="146532" y="1600200"/>
            <a:ext cx="8840760" cy="5009528"/>
          </a:xfrm>
        </p:spPr>
        <p:txBody>
          <a:bodyPr>
            <a:noAutofit/>
          </a:bodyPr>
          <a:lstStyle/>
          <a:p>
            <a:r>
              <a:rPr lang="en-US" sz="2000" b="1" i="1" u="sng" dirty="0" smtClean="0"/>
              <a:t>Policies designed to give special attention or compensatory treatment of members of some previously disadvantaged groups</a:t>
            </a:r>
          </a:p>
          <a:p>
            <a:pPr marL="0" indent="0">
              <a:buNone/>
            </a:pPr>
            <a:endParaRPr lang="en-US" sz="1600" b="1" i="1" u="sng" dirty="0" smtClean="0"/>
          </a:p>
          <a:p>
            <a:r>
              <a:rPr lang="en-US" sz="1600" b="1" i="1" dirty="0" smtClean="0"/>
              <a:t>Affirmative action -policies requiring special efforts in employment, promotion, or school admissions on behalf of disadvantaged groups</a:t>
            </a:r>
          </a:p>
          <a:p>
            <a:pPr lvl="1"/>
            <a:r>
              <a:rPr lang="en-US" sz="1600" b="1" dirty="0" smtClean="0"/>
              <a:t>The goal of affirmative action is to move beyond equal opportunity toward equal results.</a:t>
            </a:r>
          </a:p>
          <a:p>
            <a:pPr lvl="1"/>
            <a:r>
              <a:rPr lang="en-US" sz="1600" b="1" dirty="0" smtClean="0"/>
              <a:t>Some groups have claimed that affirmative action programs constitute “reverse discrimination.”</a:t>
            </a:r>
          </a:p>
          <a:p>
            <a:pPr lvl="1"/>
            <a:endParaRPr lang="en-US" sz="1600" b="1" i="1" u="sng" dirty="0" smtClean="0"/>
          </a:p>
          <a:p>
            <a:r>
              <a:rPr lang="en-US" sz="1600" b="1" i="1" dirty="0" smtClean="0"/>
              <a:t>Constitutionality of affirmative action programs</a:t>
            </a:r>
          </a:p>
          <a:p>
            <a:pPr lvl="1"/>
            <a:r>
              <a:rPr lang="en-US" sz="1600" b="1" dirty="0" smtClean="0"/>
              <a:t>University of California Regents v. Bakke (1978)</a:t>
            </a:r>
          </a:p>
          <a:p>
            <a:pPr lvl="2"/>
            <a:r>
              <a:rPr lang="en-US" sz="1600" b="1" dirty="0" smtClean="0"/>
              <a:t>Quotas cannot be used for admissions (cannot reserve seats for racial minority groups)</a:t>
            </a:r>
          </a:p>
          <a:p>
            <a:pPr lvl="1"/>
            <a:r>
              <a:rPr lang="en-US" sz="1600" dirty="0" smtClean="0"/>
              <a:t>Affirmative action programs are not necessarily unconstitutional</a:t>
            </a:r>
          </a:p>
          <a:p>
            <a:pPr lvl="1"/>
            <a:endParaRPr lang="en-US" sz="1600" b="1" i="1" u="sng" dirty="0" smtClean="0"/>
          </a:p>
          <a:p>
            <a:r>
              <a:rPr lang="en-US" sz="1600" b="1" i="1" dirty="0" smtClean="0"/>
              <a:t>Reaffirming the Importance of Diversity</a:t>
            </a:r>
          </a:p>
          <a:p>
            <a:pPr lvl="1"/>
            <a:r>
              <a:rPr lang="en-US" sz="1600" dirty="0" err="1" smtClean="0"/>
              <a:t>Gratzv</a:t>
            </a:r>
            <a:r>
              <a:rPr lang="en-US" sz="1600" dirty="0" smtClean="0"/>
              <a:t>. Bollinger (2003)– </a:t>
            </a:r>
            <a:r>
              <a:rPr lang="en-US" sz="1600" dirty="0"/>
              <a:t>r</a:t>
            </a:r>
            <a:r>
              <a:rPr lang="en-US" sz="1600" dirty="0" smtClean="0"/>
              <a:t>ace cannot be used as a “bonus” point</a:t>
            </a:r>
          </a:p>
          <a:p>
            <a:pPr lvl="1"/>
            <a:r>
              <a:rPr lang="en-US" sz="1600" dirty="0" err="1" smtClean="0"/>
              <a:t>Grutterv</a:t>
            </a:r>
            <a:r>
              <a:rPr lang="en-US" sz="1600" dirty="0" smtClean="0"/>
              <a:t>. Bollinger (2003) – race can be one of the factors to be considered in admissions</a:t>
            </a:r>
            <a:endParaRPr lang="en-US" sz="1600" dirty="0"/>
          </a:p>
        </p:txBody>
      </p:sp>
    </p:spTree>
    <p:extLst>
      <p:ext uri="{BB962C8B-B14F-4D97-AF65-F5344CB8AC3E}">
        <p14:creationId xmlns:p14="http://schemas.microsoft.com/office/powerpoint/2010/main" val="1637053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Civil Rights and People with Disabilities</a:t>
            </a:r>
            <a:endParaRPr lang="en-US" sz="3200" dirty="0"/>
          </a:p>
        </p:txBody>
      </p:sp>
      <p:pic>
        <p:nvPicPr>
          <p:cNvPr id="4" name="Content Placeholder 3" descr="Screen Shot 2019-02-21 at 5.00.02 PM.png"/>
          <p:cNvPicPr>
            <a:picLocks noGrp="1" noChangeAspect="1"/>
          </p:cNvPicPr>
          <p:nvPr>
            <p:ph idx="1"/>
          </p:nvPr>
        </p:nvPicPr>
        <p:blipFill>
          <a:blip r:embed="rId2">
            <a:extLst>
              <a:ext uri="{28A0092B-C50C-407E-A947-70E740481C1C}">
                <a14:useLocalDpi xmlns:a14="http://schemas.microsoft.com/office/drawing/2010/main" val="0"/>
              </a:ext>
            </a:extLst>
          </a:blip>
          <a:srcRect t="-6507" b="-6507"/>
          <a:stretch>
            <a:fillRect/>
          </a:stretch>
        </p:blipFill>
        <p:spPr/>
      </p:pic>
    </p:spTree>
    <p:extLst>
      <p:ext uri="{BB962C8B-B14F-4D97-AF65-F5344CB8AC3E}">
        <p14:creationId xmlns:p14="http://schemas.microsoft.com/office/powerpoint/2010/main" val="148679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Fourteenth Amendment</a:t>
            </a:r>
            <a:endParaRPr lang="en-US" dirty="0"/>
          </a:p>
        </p:txBody>
      </p:sp>
      <p:sp>
        <p:nvSpPr>
          <p:cNvPr id="3" name="Content Placeholder 2"/>
          <p:cNvSpPr>
            <a:spLocks noGrp="1"/>
          </p:cNvSpPr>
          <p:nvPr>
            <p:ph idx="1"/>
          </p:nvPr>
        </p:nvSpPr>
        <p:spPr>
          <a:xfrm>
            <a:off x="254000" y="1443038"/>
            <a:ext cx="8610600" cy="5237162"/>
          </a:xfrm>
        </p:spPr>
        <p:txBody>
          <a:bodyPr>
            <a:normAutofit lnSpcReduction="10000"/>
          </a:bodyPr>
          <a:lstStyle/>
          <a:p>
            <a:r>
              <a:rPr lang="en-US" sz="2800" i="1" u="sng" dirty="0" smtClean="0"/>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a:t>
            </a:r>
            <a:r>
              <a:rPr lang="en-US" sz="2800" i="1" u="sng" dirty="0" err="1" smtClean="0"/>
              <a:t>law;nor</a:t>
            </a:r>
            <a:r>
              <a:rPr lang="en-US" sz="2800" i="1" u="sng" dirty="0" smtClean="0"/>
              <a:t> deny to any person within its jurisdiction the equal protection of the laws.</a:t>
            </a:r>
          </a:p>
          <a:p>
            <a:pPr marL="0" indent="0">
              <a:buNone/>
            </a:pPr>
            <a:endParaRPr lang="en-US" dirty="0"/>
          </a:p>
          <a:p>
            <a:r>
              <a:rPr lang="en-US" b="1" dirty="0"/>
              <a:t>Does treating people </a:t>
            </a:r>
            <a:r>
              <a:rPr lang="en-US" b="1" u="sng" dirty="0" smtClean="0"/>
              <a:t>equally</a:t>
            </a:r>
            <a:r>
              <a:rPr lang="en-US" b="1" dirty="0" smtClean="0"/>
              <a:t> mean </a:t>
            </a:r>
            <a:r>
              <a:rPr lang="en-US" b="1" dirty="0"/>
              <a:t>treating people the same?</a:t>
            </a:r>
            <a:endParaRPr lang="en-US" i="1" u="sng" dirty="0"/>
          </a:p>
        </p:txBody>
      </p:sp>
    </p:spTree>
    <p:extLst>
      <p:ext uri="{BB962C8B-B14F-4D97-AF65-F5344CB8AC3E}">
        <p14:creationId xmlns:p14="http://schemas.microsoft.com/office/powerpoint/2010/main" val="146668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Jim Crow Era and Separate, but Equal</a:t>
            </a:r>
            <a:endParaRPr lang="en-US" dirty="0"/>
          </a:p>
        </p:txBody>
      </p:sp>
      <p:sp>
        <p:nvSpPr>
          <p:cNvPr id="3" name="Content Placeholder 2"/>
          <p:cNvSpPr>
            <a:spLocks noGrp="1"/>
          </p:cNvSpPr>
          <p:nvPr>
            <p:ph idx="1"/>
          </p:nvPr>
        </p:nvSpPr>
        <p:spPr>
          <a:xfrm>
            <a:off x="203200" y="1600200"/>
            <a:ext cx="8686800" cy="4953000"/>
          </a:xfrm>
        </p:spPr>
        <p:txBody>
          <a:bodyPr>
            <a:noAutofit/>
          </a:bodyPr>
          <a:lstStyle/>
          <a:p>
            <a:r>
              <a:rPr lang="en-US" sz="1800" dirty="0" smtClean="0"/>
              <a:t>13th, 14th, and 15thAmendments were known as the Civil War amendments and were designed to help African Americans.</a:t>
            </a:r>
          </a:p>
          <a:p>
            <a:r>
              <a:rPr lang="en-US" sz="1800" dirty="0" smtClean="0"/>
              <a:t>When Reconstruction ended in 1877 and the North left the South, the South responded.</a:t>
            </a:r>
          </a:p>
          <a:p>
            <a:r>
              <a:rPr lang="en-US" sz="1800" dirty="0" smtClean="0"/>
              <a:t>The Southern states would pass Jim Crow Laws, which were laws aimed at separating minorities from the white population.</a:t>
            </a:r>
          </a:p>
          <a:p>
            <a:r>
              <a:rPr lang="en-US" sz="1800" dirty="0" smtClean="0"/>
              <a:t>Almost twenty years later, the Supreme Court under Melville Fuller would listen to the famous case of </a:t>
            </a:r>
            <a:r>
              <a:rPr lang="en-US" sz="1800" dirty="0" err="1" smtClean="0"/>
              <a:t>Plessy</a:t>
            </a:r>
            <a:r>
              <a:rPr lang="en-US" sz="1800" dirty="0" smtClean="0"/>
              <a:t> v. Ferguson (1896). They ruled 7-1 that separate facilities were NOT UNCONSTITUTIONAL provided they were equal.</a:t>
            </a:r>
          </a:p>
          <a:p>
            <a:r>
              <a:rPr lang="en-US" sz="1800" dirty="0" smtClean="0"/>
              <a:t>This motto would be known as “Separate, but Equal.”</a:t>
            </a:r>
          </a:p>
          <a:p>
            <a:endParaRPr lang="en-US" sz="1800" dirty="0"/>
          </a:p>
          <a:p>
            <a:r>
              <a:rPr lang="en-US" sz="1800" b="1" dirty="0" smtClean="0"/>
              <a:t>PLESSY V. FERGUSON (1896)</a:t>
            </a:r>
          </a:p>
          <a:p>
            <a:r>
              <a:rPr lang="en-US" sz="1800" dirty="0" smtClean="0"/>
              <a:t>The Court endorsed the SEPARATE-BUT-EQUAL doctrine</a:t>
            </a:r>
          </a:p>
          <a:p>
            <a:r>
              <a:rPr lang="en-US" sz="1800" dirty="0" smtClean="0"/>
              <a:t>Separate but equal always resulted in discrimination against African-Americans, leading to lawsuits challenging the doctrine</a:t>
            </a:r>
            <a:endParaRPr lang="en-US" sz="1800" dirty="0"/>
          </a:p>
        </p:txBody>
      </p:sp>
    </p:spTree>
    <p:extLst>
      <p:ext uri="{BB962C8B-B14F-4D97-AF65-F5344CB8AC3E}">
        <p14:creationId xmlns:p14="http://schemas.microsoft.com/office/powerpoint/2010/main" val="452268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Educational Segregation in the U.S. Prior to </a:t>
            </a:r>
            <a:r>
              <a:rPr lang="en-US" i="1" dirty="0"/>
              <a:t>Brown v. Board</a:t>
            </a:r>
            <a:endParaRPr lang="en-US" dirty="0"/>
          </a:p>
        </p:txBody>
      </p:sp>
      <p:pic>
        <p:nvPicPr>
          <p:cNvPr id="4" name="Content Placeholder 3"/>
          <p:cNvPicPr>
            <a:picLocks noGrp="1" noChangeAspect="1"/>
          </p:cNvPicPr>
          <p:nvPr>
            <p:ph idx="1"/>
          </p:nvPr>
        </p:nvPicPr>
        <p:blipFill>
          <a:blip r:embed="rId2"/>
          <a:srcRect l="-14840" r="-14840"/>
          <a:stretch>
            <a:fillRect/>
          </a:stretch>
        </p:blipFill>
        <p:spPr>
          <a:xfrm>
            <a:off x="457200" y="1600200"/>
            <a:ext cx="8229600" cy="4525963"/>
          </a:xfrm>
        </p:spPr>
      </p:pic>
    </p:spTree>
    <p:extLst>
      <p:ext uri="{BB962C8B-B14F-4D97-AF65-F5344CB8AC3E}">
        <p14:creationId xmlns:p14="http://schemas.microsoft.com/office/powerpoint/2010/main" val="59918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Brown v. Board of Education (1954)</a:t>
            </a:r>
            <a:endParaRPr lang="en-US" dirty="0"/>
          </a:p>
        </p:txBody>
      </p:sp>
      <p:sp>
        <p:nvSpPr>
          <p:cNvPr id="3" name="Content Placeholder 2"/>
          <p:cNvSpPr>
            <a:spLocks noGrp="1"/>
          </p:cNvSpPr>
          <p:nvPr>
            <p:ph idx="1"/>
          </p:nvPr>
        </p:nvSpPr>
        <p:spPr>
          <a:xfrm>
            <a:off x="0" y="1417638"/>
            <a:ext cx="8940800" cy="5262562"/>
          </a:xfrm>
        </p:spPr>
        <p:txBody>
          <a:bodyPr>
            <a:noAutofit/>
          </a:bodyPr>
          <a:lstStyle/>
          <a:p>
            <a:r>
              <a:rPr lang="en-US" sz="1700" b="1" dirty="0" smtClean="0"/>
              <a:t>Issue</a:t>
            </a:r>
            <a:r>
              <a:rPr lang="en-US" sz="1700" dirty="0" smtClean="0"/>
              <a:t>: </a:t>
            </a:r>
            <a:r>
              <a:rPr lang="en-US" sz="1700" b="1" dirty="0" smtClean="0"/>
              <a:t>Does segregation of public schools by race violate the Equal Protection Clause of the 14th Amendment?</a:t>
            </a:r>
          </a:p>
          <a:p>
            <a:r>
              <a:rPr lang="en-US" sz="1700" b="1" dirty="0" smtClean="0"/>
              <a:t>Majority: </a:t>
            </a:r>
            <a:r>
              <a:rPr lang="en-US" sz="1700" dirty="0" smtClean="0"/>
              <a:t>Chief Justice Earl Warren delivered the unanimous opinion of the Court, ruling that segregation in public schools violates the 14th Amendment’s Equal Protection Clause.</a:t>
            </a:r>
          </a:p>
          <a:p>
            <a:r>
              <a:rPr lang="en-US" sz="1700" dirty="0" smtClean="0"/>
              <a:t>The Court noted that public education was central to American life. Calling it “the very foundation of good citizenship,” they acknowledged that public education was not only necessary to prepare children for their future professions and to enable them to actively participate in the democratic process, but that it was also “a principal instrument in awakening the child to cultural values” present in their communities. The justices found it very unlikely that a child would be able to succeed in life without a good education. Access to such an education was thus “a right which must be made available to all on equal terms.”</a:t>
            </a:r>
          </a:p>
          <a:p>
            <a:r>
              <a:rPr lang="en-US" sz="1700" dirty="0" smtClean="0"/>
              <a:t>The justices then said that separating children solely on the basis of race created a feeling of inferiority in the “hearts and minds” of African-American children. Segregating children in public education created and perpetuated the idea that African-American children held a lower status in the community than white children, even if their separate educational facilities were substantially equal in “tangible” factors.</a:t>
            </a:r>
          </a:p>
          <a:p>
            <a:r>
              <a:rPr lang="en-US" sz="1700" b="1" dirty="0" smtClean="0"/>
              <a:t>Brown I(1954) was the end of segregation</a:t>
            </a:r>
            <a:r>
              <a:rPr lang="en-US" sz="1600" b="1" dirty="0" smtClean="0"/>
              <a:t> </a:t>
            </a:r>
            <a:endParaRPr lang="en-US" sz="1600" b="1" dirty="0"/>
          </a:p>
        </p:txBody>
      </p:sp>
      <p:pic>
        <p:nvPicPr>
          <p:cNvPr id="4" name="Picture 3"/>
          <p:cNvPicPr>
            <a:picLocks noChangeAspect="1"/>
          </p:cNvPicPr>
          <p:nvPr/>
        </p:nvPicPr>
        <p:blipFill>
          <a:blip r:embed="rId2"/>
          <a:stretch>
            <a:fillRect/>
          </a:stretch>
        </p:blipFill>
        <p:spPr>
          <a:xfrm>
            <a:off x="4876800" y="5588000"/>
            <a:ext cx="3492500" cy="1092200"/>
          </a:xfrm>
          <a:prstGeom prst="rect">
            <a:avLst/>
          </a:prstGeom>
        </p:spPr>
      </p:pic>
    </p:spTree>
    <p:extLst>
      <p:ext uri="{BB962C8B-B14F-4D97-AF65-F5344CB8AC3E}">
        <p14:creationId xmlns:p14="http://schemas.microsoft.com/office/powerpoint/2010/main" val="499420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37600" cy="1122362"/>
          </a:xfrm>
        </p:spPr>
        <p:txBody>
          <a:bodyPr>
            <a:normAutofit fontScale="90000"/>
          </a:bodyPr>
          <a:lstStyle/>
          <a:p>
            <a:r>
              <a:rPr lang="en-US" b="1" i="1" dirty="0"/>
              <a:t>BROWN V. BOARD OF EDUCATION II (1955)</a:t>
            </a:r>
            <a:endParaRPr lang="en-US" dirty="0"/>
          </a:p>
        </p:txBody>
      </p:sp>
      <p:sp>
        <p:nvSpPr>
          <p:cNvPr id="3" name="Content Placeholder 2"/>
          <p:cNvSpPr>
            <a:spLocks noGrp="1"/>
          </p:cNvSpPr>
          <p:nvPr>
            <p:ph idx="1"/>
          </p:nvPr>
        </p:nvSpPr>
        <p:spPr>
          <a:xfrm>
            <a:off x="228600" y="1600200"/>
            <a:ext cx="8737600" cy="5080000"/>
          </a:xfrm>
        </p:spPr>
        <p:txBody>
          <a:bodyPr>
            <a:normAutofit/>
          </a:bodyPr>
          <a:lstStyle/>
          <a:p>
            <a:r>
              <a:rPr lang="en-US" sz="1800" dirty="0" smtClean="0"/>
              <a:t>One year later, the Court addressed the implementation of its decision in a case known as Brown v. Board of Education II. Chief Justice Warren once again wrote an opinion for the unanimous court. The Court acknowledged that desegregating public schools would take place in various ways, depending on the unique problems faced by individual school districts. After charging local school authorities with the responsibility for solving these problems, the Court instructed federal trial courts to oversee the process and determine whether local authorities were desegregating schools in good faith, </a:t>
            </a:r>
            <a:r>
              <a:rPr lang="en-US" sz="1800" b="1" dirty="0" smtClean="0"/>
              <a:t>mandating that desegregation take place with “with all deliberate speed.”</a:t>
            </a:r>
          </a:p>
          <a:p>
            <a:endParaRPr lang="en-US" sz="1800" b="1" dirty="0"/>
          </a:p>
          <a:p>
            <a:r>
              <a:rPr lang="en-US" sz="1800" b="1" dirty="0" smtClean="0"/>
              <a:t>Title VI of the Civil Rights Act of 1964stipulates that federal dollars under any grant or project be withdrawn from a school that discriminates (Civil Rights Act of 1964 essentially ends Jim Crow laws)</a:t>
            </a:r>
          </a:p>
          <a:p>
            <a:r>
              <a:rPr lang="en-US" sz="1800" b="1" i="1" u="sng" dirty="0" smtClean="0"/>
              <a:t>Brown II (1955) was the process of integration</a:t>
            </a:r>
            <a:endParaRPr lang="en-US" sz="1800" b="1" i="1" u="sng" dirty="0"/>
          </a:p>
          <a:p>
            <a:endParaRPr lang="en-US" sz="1800" b="1" dirty="0"/>
          </a:p>
        </p:txBody>
      </p:sp>
      <p:pic>
        <p:nvPicPr>
          <p:cNvPr id="4" name="Picture 3"/>
          <p:cNvPicPr>
            <a:picLocks noChangeAspect="1"/>
          </p:cNvPicPr>
          <p:nvPr/>
        </p:nvPicPr>
        <p:blipFill>
          <a:blip r:embed="rId2"/>
          <a:stretch>
            <a:fillRect/>
          </a:stretch>
        </p:blipFill>
        <p:spPr>
          <a:xfrm>
            <a:off x="5181600" y="5308600"/>
            <a:ext cx="3784600" cy="1422400"/>
          </a:xfrm>
          <a:prstGeom prst="rect">
            <a:avLst/>
          </a:prstGeom>
        </p:spPr>
      </p:pic>
    </p:spTree>
    <p:extLst>
      <p:ext uri="{BB962C8B-B14F-4D97-AF65-F5344CB8AC3E}">
        <p14:creationId xmlns:p14="http://schemas.microsoft.com/office/powerpoint/2010/main" val="215799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Percentage of Black Students Attending School With any Whites in Southern States </a:t>
            </a:r>
            <a:endParaRPr lang="en-US" sz="3200" dirty="0"/>
          </a:p>
        </p:txBody>
      </p:sp>
      <p:pic>
        <p:nvPicPr>
          <p:cNvPr id="4" name="Content Placeholder 3"/>
          <p:cNvPicPr>
            <a:picLocks noGrp="1" noChangeAspect="1"/>
          </p:cNvPicPr>
          <p:nvPr>
            <p:ph idx="1"/>
          </p:nvPr>
        </p:nvPicPr>
        <p:blipFill>
          <a:blip r:embed="rId2"/>
          <a:srcRect t="-1711" b="-1711"/>
          <a:stretch>
            <a:fillRect/>
          </a:stretch>
        </p:blipFill>
        <p:spPr/>
      </p:pic>
    </p:spTree>
    <p:extLst>
      <p:ext uri="{BB962C8B-B14F-4D97-AF65-F5344CB8AC3E}">
        <p14:creationId xmlns:p14="http://schemas.microsoft.com/office/powerpoint/2010/main" val="3921893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TotalTime>
  <Words>3833</Words>
  <Application>Microsoft Macintosh PowerPoint</Application>
  <PresentationFormat>On-screen Show (4:3)</PresentationFormat>
  <Paragraphs>238</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Civil Rights </vt:lpstr>
      <vt:lpstr>STUDENTS WILL KNOW THAT: </vt:lpstr>
      <vt:lpstr>Defining Civil Rights</vt:lpstr>
      <vt:lpstr>The Fourteenth Amendment</vt:lpstr>
      <vt:lpstr>Jim Crow Era and Separate, but Equal</vt:lpstr>
      <vt:lpstr>Educational Segregation in the U.S. Prior to Brown v. Board</vt:lpstr>
      <vt:lpstr>Brown v. Board of Education (1954)</vt:lpstr>
      <vt:lpstr>BROWN V. BOARD OF EDUCATION II (1955)</vt:lpstr>
      <vt:lpstr>Percentage of Black Students Attending School With any Whites in Southern States </vt:lpstr>
      <vt:lpstr>Brown v. Board of Education, 1954</vt:lpstr>
      <vt:lpstr>LETTERS FROM BIRMINGHAM JAIL</vt:lpstr>
      <vt:lpstr>LETTERS FROM BIRMINGHAM JAIL</vt:lpstr>
      <vt:lpstr> “Letters from Birmingham Jail”</vt:lpstr>
      <vt:lpstr>FROM SEGREGATION TO DESEGREGATION</vt:lpstr>
      <vt:lpstr>  EQUALITY  </vt:lpstr>
      <vt:lpstr>VOTING RIGHTS – PROTECTING VOTING RIGHTS</vt:lpstr>
      <vt:lpstr>THE VOTING RIGHTS ACT OF 1965</vt:lpstr>
      <vt:lpstr>REMEMBER!!! SHAW v RENO (1993)</vt:lpstr>
      <vt:lpstr>Shaw v. Reno (1993)</vt:lpstr>
      <vt:lpstr> Civil Rights Act of 1964 </vt:lpstr>
      <vt:lpstr>STUDENTS WILL KNOW THAT: </vt:lpstr>
      <vt:lpstr>WOMEN’S RIGHTS</vt:lpstr>
      <vt:lpstr>PowerPoint Presentation</vt:lpstr>
      <vt:lpstr>EQUAL RIGHTS AMENDMENT (ERA)</vt:lpstr>
      <vt:lpstr>PRIVACY RIGHTS -ABORTION</vt:lpstr>
      <vt:lpstr>Is There a Right to Privacy in the Constitution?</vt:lpstr>
      <vt:lpstr>Roe v. Wade (1973)</vt:lpstr>
      <vt:lpstr>Roe Revisited: Planned Parenthood v. Casey (1992)</vt:lpstr>
      <vt:lpstr>Gay and Lesbian Rights</vt:lpstr>
      <vt:lpstr>PRIVACY RIGHTS </vt:lpstr>
      <vt:lpstr>Obergefell v. Hodges (2015)</vt:lpstr>
      <vt:lpstr>AFFIRMATIVE ACTION</vt:lpstr>
      <vt:lpstr>Civil Rights and People with Disabilities</vt:lpstr>
    </vt:vector>
  </TitlesOfParts>
  <Company>Broward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SBBC Teacher</dc:creator>
  <cp:lastModifiedBy>SBBC Teacher</cp:lastModifiedBy>
  <cp:revision>9</cp:revision>
  <dcterms:created xsi:type="dcterms:W3CDTF">2019-02-21T19:09:38Z</dcterms:created>
  <dcterms:modified xsi:type="dcterms:W3CDTF">2019-04-25T11:25:22Z</dcterms:modified>
</cp:coreProperties>
</file>