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501" r:id="rId3"/>
    <p:sldId id="332" r:id="rId4"/>
    <p:sldId id="520" r:id="rId5"/>
    <p:sldId id="301" r:id="rId6"/>
    <p:sldId id="519" r:id="rId7"/>
    <p:sldId id="303" r:id="rId8"/>
    <p:sldId id="305" r:id="rId9"/>
    <p:sldId id="570" r:id="rId10"/>
    <p:sldId id="307" r:id="rId11"/>
    <p:sldId id="333" r:id="rId12"/>
    <p:sldId id="527" r:id="rId13"/>
    <p:sldId id="309" r:id="rId14"/>
    <p:sldId id="617" r:id="rId15"/>
    <p:sldId id="338" r:id="rId16"/>
    <p:sldId id="310" r:id="rId17"/>
    <p:sldId id="311" r:id="rId18"/>
    <p:sldId id="313" r:id="rId19"/>
    <p:sldId id="541" r:id="rId20"/>
    <p:sldId id="618" r:id="rId21"/>
    <p:sldId id="334" r:id="rId22"/>
    <p:sldId id="336" r:id="rId23"/>
    <p:sldId id="316" r:id="rId24"/>
    <p:sldId id="337" r:id="rId25"/>
    <p:sldId id="458" r:id="rId26"/>
    <p:sldId id="460" r:id="rId27"/>
    <p:sldId id="528" r:id="rId28"/>
    <p:sldId id="320" r:id="rId29"/>
    <p:sldId id="401" r:id="rId30"/>
    <p:sldId id="521" r:id="rId31"/>
    <p:sldId id="522" r:id="rId32"/>
    <p:sldId id="523" r:id="rId33"/>
    <p:sldId id="319" r:id="rId34"/>
    <p:sldId id="547" r:id="rId35"/>
    <p:sldId id="524" r:id="rId36"/>
    <p:sldId id="526" r:id="rId37"/>
    <p:sldId id="321" r:id="rId38"/>
    <p:sldId id="619" r:id="rId39"/>
    <p:sldId id="371" r:id="rId40"/>
    <p:sldId id="437" r:id="rId41"/>
    <p:sldId id="438" r:id="rId42"/>
    <p:sldId id="439" r:id="rId43"/>
    <p:sldId id="283" r:id="rId44"/>
    <p:sldId id="402" r:id="rId45"/>
    <p:sldId id="543" r:id="rId46"/>
    <p:sldId id="513" r:id="rId47"/>
    <p:sldId id="573" r:id="rId48"/>
    <p:sldId id="440" r:id="rId49"/>
    <p:sldId id="441" r:id="rId50"/>
    <p:sldId id="568" r:id="rId51"/>
    <p:sldId id="487" r:id="rId52"/>
    <p:sldId id="453" r:id="rId53"/>
    <p:sldId id="544" r:id="rId54"/>
    <p:sldId id="480" r:id="rId55"/>
    <p:sldId id="579" r:id="rId56"/>
    <p:sldId id="48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355"/>
  </p:normalViewPr>
  <p:slideViewPr>
    <p:cSldViewPr snapToGrid="0" snapToObjects="1">
      <p:cViewPr varScale="1">
        <p:scale>
          <a:sx n="45" d="100"/>
          <a:sy n="45" d="100"/>
        </p:scale>
        <p:origin x="-107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ED04-221A-094C-BAB7-2577F130970D}" type="datetimeFigureOut">
              <a:rPr lang="en-US" smtClean="0"/>
              <a:t>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EFAC-2E8C-EA4F-B114-30FE3098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>
            <a:extLst>
              <a:ext uri="{FF2B5EF4-FFF2-40B4-BE49-F238E27FC236}">
                <a16:creationId xmlns:a16="http://schemas.microsoft.com/office/drawing/2014/main" xmlns="" id="{1B88B474-1189-A841-A233-24453C600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Notes Placeholder 2">
            <a:extLst>
              <a:ext uri="{FF2B5EF4-FFF2-40B4-BE49-F238E27FC236}">
                <a16:creationId xmlns:a16="http://schemas.microsoft.com/office/drawing/2014/main" xmlns="" id="{EB327727-0870-F649-9A20-4C403994E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4627" name="Slide Number Placeholder 3">
            <a:extLst>
              <a:ext uri="{FF2B5EF4-FFF2-40B4-BE49-F238E27FC236}">
                <a16:creationId xmlns:a16="http://schemas.microsoft.com/office/drawing/2014/main" xmlns="" id="{27049355-B0A7-D04A-AC7C-E049BF4C0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0197C4-F324-B948-9667-78044882E6A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1096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xmlns="" id="{21F25F17-7889-FB4C-B6C4-8AEC3205E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xmlns="" id="{BA2D3A10-1932-1242-92BB-7C90C0931F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xmlns="" id="{72EE5967-88A7-4141-9893-0B648C1A4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57D74E-DF51-A643-9567-E22949232F32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30193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>
            <a:extLst>
              <a:ext uri="{FF2B5EF4-FFF2-40B4-BE49-F238E27FC236}">
                <a16:creationId xmlns:a16="http://schemas.microsoft.com/office/drawing/2014/main" xmlns="" id="{9AD970B5-C705-1748-A445-61B37A5F2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0" name="Notes Placeholder 2">
            <a:extLst>
              <a:ext uri="{FF2B5EF4-FFF2-40B4-BE49-F238E27FC236}">
                <a16:creationId xmlns:a16="http://schemas.microsoft.com/office/drawing/2014/main" xmlns="" id="{BB584582-FDCC-6A48-A4B6-87AE722567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0531" name="Slide Number Placeholder 3">
            <a:extLst>
              <a:ext uri="{FF2B5EF4-FFF2-40B4-BE49-F238E27FC236}">
                <a16:creationId xmlns:a16="http://schemas.microsoft.com/office/drawing/2014/main" xmlns="" id="{A2914654-4695-5D4A-ADA7-FF2E45DAD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D0FB3B-0ADF-AD41-9ADB-9615C96DAC31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377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xmlns="" id="{0DBE40FB-4A3F-4145-AEB9-0CB8ECD1E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AC67AD9-CDB0-D748-BFF6-C5BB2FC13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100" dirty="0"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xmlns="" id="{A3A6D631-9C35-2F43-AA70-94C97E017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C052C4-123B-C646-9F11-8CDA8F902B5C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150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A48A-C477-A347-A84F-69B5892249C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11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xmlns="" id="{23C822D9-BC49-F349-9610-8A7EDC930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xmlns="" id="{0B463374-7F80-B24B-8D0E-EB396C45C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xmlns="" id="{FC0F3091-E972-AE4E-A8EE-F0B9FD9CB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B58D23-EE0D-3F43-A578-94F706A4F19C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5042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>
            <a:extLst>
              <a:ext uri="{FF2B5EF4-FFF2-40B4-BE49-F238E27FC236}">
                <a16:creationId xmlns:a16="http://schemas.microsoft.com/office/drawing/2014/main" xmlns="" id="{5D25E24B-C768-E64F-93F9-0D89B968C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4" name="Notes Placeholder 2">
            <a:extLst>
              <a:ext uri="{FF2B5EF4-FFF2-40B4-BE49-F238E27FC236}">
                <a16:creationId xmlns:a16="http://schemas.microsoft.com/office/drawing/2014/main" xmlns="" id="{F68C88AC-D6A0-1C4C-A688-EE1A2BA3E3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6675" name="Slide Number Placeholder 3">
            <a:extLst>
              <a:ext uri="{FF2B5EF4-FFF2-40B4-BE49-F238E27FC236}">
                <a16:creationId xmlns:a16="http://schemas.microsoft.com/office/drawing/2014/main" xmlns="" id="{00017C7B-BE8C-6A49-A52D-21D72C916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01EF8F-21EC-8F47-ABE7-2E160164AA52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3643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>
            <a:extLst>
              <a:ext uri="{FF2B5EF4-FFF2-40B4-BE49-F238E27FC236}">
                <a16:creationId xmlns:a16="http://schemas.microsoft.com/office/drawing/2014/main" xmlns="" id="{DE6DC029-5162-434F-9F2B-5E9795FBB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2" name="Notes Placeholder 2">
            <a:extLst>
              <a:ext uri="{FF2B5EF4-FFF2-40B4-BE49-F238E27FC236}">
                <a16:creationId xmlns:a16="http://schemas.microsoft.com/office/drawing/2014/main" xmlns="" id="{B6D60B8D-73B4-D445-A196-0DE08C06C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8723" name="Slide Number Placeholder 3">
            <a:extLst>
              <a:ext uri="{FF2B5EF4-FFF2-40B4-BE49-F238E27FC236}">
                <a16:creationId xmlns:a16="http://schemas.microsoft.com/office/drawing/2014/main" xmlns="" id="{EA9FA634-A5B3-7842-A3DE-6EA0FFC96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DC4940-8BA7-7040-9463-9D3D478FE87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644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>
            <a:extLst>
              <a:ext uri="{FF2B5EF4-FFF2-40B4-BE49-F238E27FC236}">
                <a16:creationId xmlns:a16="http://schemas.microsoft.com/office/drawing/2014/main" xmlns="" id="{E08B77CA-3002-B846-B0C2-C99F8976C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4" name="Notes Placeholder 2">
            <a:extLst>
              <a:ext uri="{FF2B5EF4-FFF2-40B4-BE49-F238E27FC236}">
                <a16:creationId xmlns:a16="http://schemas.microsoft.com/office/drawing/2014/main" xmlns="" id="{5D6B2638-9079-0349-8CEB-E0BC13265F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6915" name="Slide Number Placeholder 3">
            <a:extLst>
              <a:ext uri="{FF2B5EF4-FFF2-40B4-BE49-F238E27FC236}">
                <a16:creationId xmlns:a16="http://schemas.microsoft.com/office/drawing/2014/main" xmlns="" id="{DCC64005-5AA3-EB48-86A5-12D38C27E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B7B09E-E25C-8D49-9580-A2802F4F5D7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0073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>
            <a:extLst>
              <a:ext uri="{FF2B5EF4-FFF2-40B4-BE49-F238E27FC236}">
                <a16:creationId xmlns:a16="http://schemas.microsoft.com/office/drawing/2014/main" xmlns="" id="{DB59E679-5E2F-A143-83AB-9F724E593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4" name="Notes Placeholder 2">
            <a:extLst>
              <a:ext uri="{FF2B5EF4-FFF2-40B4-BE49-F238E27FC236}">
                <a16:creationId xmlns:a16="http://schemas.microsoft.com/office/drawing/2014/main" xmlns="" id="{B7D88DF9-EA52-F74B-9B79-D6C5053AE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2275" name="Slide Number Placeholder 3">
            <a:extLst>
              <a:ext uri="{FF2B5EF4-FFF2-40B4-BE49-F238E27FC236}">
                <a16:creationId xmlns:a16="http://schemas.microsoft.com/office/drawing/2014/main" xmlns="" id="{F268E47B-7106-1547-BDE2-19C00B33E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F3E01A-DDF7-E34F-9ACA-295C5968830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9443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>
            <a:extLst>
              <a:ext uri="{FF2B5EF4-FFF2-40B4-BE49-F238E27FC236}">
                <a16:creationId xmlns:a16="http://schemas.microsoft.com/office/drawing/2014/main" xmlns="" id="{191CB5E6-DA37-704A-95EA-2F565411B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8" name="Notes Placeholder 2">
            <a:extLst>
              <a:ext uri="{FF2B5EF4-FFF2-40B4-BE49-F238E27FC236}">
                <a16:creationId xmlns:a16="http://schemas.microsoft.com/office/drawing/2014/main" xmlns="" id="{C52F0002-85B7-4846-88DE-0BB5B0A89D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8419" name="Slide Number Placeholder 3">
            <a:extLst>
              <a:ext uri="{FF2B5EF4-FFF2-40B4-BE49-F238E27FC236}">
                <a16:creationId xmlns:a16="http://schemas.microsoft.com/office/drawing/2014/main" xmlns="" id="{8822E1D3-E99F-B345-89C9-C9393F596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875772-8B4A-8A4B-872B-EAD7CF4CAA7D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135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>
            <a:extLst>
              <a:ext uri="{FF2B5EF4-FFF2-40B4-BE49-F238E27FC236}">
                <a16:creationId xmlns:a16="http://schemas.microsoft.com/office/drawing/2014/main" xmlns="" id="{0E12D77A-3A29-074D-93F3-666290ADB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4" name="Notes Placeholder 2">
            <a:extLst>
              <a:ext uri="{FF2B5EF4-FFF2-40B4-BE49-F238E27FC236}">
                <a16:creationId xmlns:a16="http://schemas.microsoft.com/office/drawing/2014/main" xmlns="" id="{3293BCFB-FA4E-FE48-9302-ACDCC1848A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7635" name="Slide Number Placeholder 3">
            <a:extLst>
              <a:ext uri="{FF2B5EF4-FFF2-40B4-BE49-F238E27FC236}">
                <a16:creationId xmlns:a16="http://schemas.microsoft.com/office/drawing/2014/main" xmlns="" id="{CED18F2E-F98C-3449-B012-8E219926E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EA7FCE-4F6C-314D-82AE-2D5663629B84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751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Slide Image Placeholder 1">
            <a:extLst>
              <a:ext uri="{FF2B5EF4-FFF2-40B4-BE49-F238E27FC236}">
                <a16:creationId xmlns:a16="http://schemas.microsoft.com/office/drawing/2014/main" xmlns="" id="{3375CD02-4F3C-9343-9A5F-9B8A4CF83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66365DF-7BDD-CD46-BC00-4A76BE25E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2147" name="Slide Number Placeholder 3">
            <a:extLst>
              <a:ext uri="{FF2B5EF4-FFF2-40B4-BE49-F238E27FC236}">
                <a16:creationId xmlns:a16="http://schemas.microsoft.com/office/drawing/2014/main" xmlns="" id="{F1864161-3102-A545-8479-AA44AF363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63F5CF-644C-264A-8B33-42655D8C06BB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3932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>
            <a:extLst>
              <a:ext uri="{FF2B5EF4-FFF2-40B4-BE49-F238E27FC236}">
                <a16:creationId xmlns:a16="http://schemas.microsoft.com/office/drawing/2014/main" xmlns="" id="{8B5A2FA2-FE6C-CD47-9CA4-C92EB5FBB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0" name="Notes Placeholder 2">
            <a:extLst>
              <a:ext uri="{FF2B5EF4-FFF2-40B4-BE49-F238E27FC236}">
                <a16:creationId xmlns:a16="http://schemas.microsoft.com/office/drawing/2014/main" xmlns="" id="{1AA24C9E-1B8D-B34F-B131-7EA0804D09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8291" name="Slide Number Placeholder 3">
            <a:extLst>
              <a:ext uri="{FF2B5EF4-FFF2-40B4-BE49-F238E27FC236}">
                <a16:creationId xmlns:a16="http://schemas.microsoft.com/office/drawing/2014/main" xmlns="" id="{333349F3-6874-AB4A-953D-01B4206BB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8B88CD-A2A5-F14B-87B3-6942CD3E787F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1705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3A67A-D32D-E24D-9C3C-E1631778B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310A68-8C89-4044-8E75-5E5E5E471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EC75B8-7D7A-DF41-B713-82FB8A04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E85D31-9B63-0946-BE96-0351FCC6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C0D8D-D281-6841-B59E-E988091B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AA070-A3DB-8546-8D0F-0C0E79E9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80C706-2587-734B-B1E0-7DB88F497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D194F0-CF22-2742-910B-2C06EDFA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F85DCA-9640-AB4B-AC6E-7C76BC49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73574A-26FD-CA44-A78C-F2BA29E6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A04B68-9073-C440-AD92-2452F5F3D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7208C1-0399-8C4E-BDA9-7170D8436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FF72C7-98DC-624E-8FB6-AE6D0FCA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28E5C-0067-9741-ACE3-2FE42511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12D450-0A5F-794C-B02F-19A4363C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3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xmlns="" id="{68D477C6-A11F-0F40-960A-ED87D8BD3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95000"/>
                  </a:schemeClr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xmlns="" id="{4355CE7A-5E8E-5641-BD40-2D9304F44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xmlns="" id="{C0D5CAC1-390F-984C-B791-37B13A124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06B4A-4628-1D4E-AAE5-3E9A16B55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64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F7E77-EF80-224A-8ECB-A25D3644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0D4D13-A577-4443-A452-07BDFD2F6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E0A180-B726-C149-A646-BC46BFC4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3E4AC3-12F9-254B-91D9-AE7B29F6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C8E269-DE86-3444-B9CB-918504E8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5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93278-A4C9-794C-9B94-D1F947A4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72C5C4-3645-F143-97A2-0347BC3C3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E4CD21-53A9-B240-BDF4-E0A34C01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8C5536-88B0-9B42-8F69-E8FFD744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40AB3-8DF4-ED46-93C3-8E2904F4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7C710-9C98-4F4E-8E57-E9ACD6BC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EF11CF-56E0-8B4A-9C10-6BF590276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0E8296-4479-3A47-A0F0-5DE8F297F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BC102B-A17F-3849-986A-427DD57B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BA74B7-0B10-F945-A7DD-95E7F89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84B6AC-8D23-4245-A6E7-1FB48D70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8F53A-D4CF-D342-AFAD-414E669E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56BAFF-B401-A042-BB74-F77E02DA3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6769E2-F170-BA4B-80B5-81FE4ED8A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E7A4E4-E173-B24B-B770-3FA682456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50FDA4-06B5-1F45-AC85-EC24F1790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BB9271-0FF1-C541-9E6B-0DFAE8B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95F740-7CE8-2B4B-B79E-E0D4FE40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948149-94CB-4840-A46C-540C400B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1D94F-20FB-3248-AE12-3610A16B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5A687E-A114-8442-B846-7592AFF5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D59EBE-FB69-1C43-9001-2980B2E2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200040-5B95-2749-AC91-4758A990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584F5E-6A59-5D4B-817E-7F92ADDD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010DD1-31F5-4143-A319-747DE66F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F3261F-B42F-994D-B1DE-4C8ABE94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04DCA-37E2-694F-A514-5DA9AF5B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71928-6F0E-E34D-AFA4-3B36D6461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E05A46-F61B-5241-9232-6A80EC3F7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DCBEA7-D5A6-B44D-AB28-B85A5F7F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60EDA9-77F8-BC46-BB1A-04618C57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436DF2-E263-9145-871D-3B53EA1A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A2FCA8-7DE3-204B-9CF2-3988E038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2AC94B-0F13-414F-BE49-091D0C91D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355DF8-CBC2-1B41-8EAD-24DDF7544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61EECC-2D52-5747-AB6D-E0A5D890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C4FFB-D562-4D44-BAC9-F676C986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19269B-3B18-DA43-8BD9-3F7964A3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322297-B8F0-3A41-B1EC-CF4C620D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F7C877-219F-EF42-9009-751DA806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AAA51B-8E07-2C49-A60A-AECDBEC01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A66E-C4F5-1B4E-9178-A7E9551697B3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A13C38-4EB4-D249-A1EC-BC1B54EFB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E1DFA-A965-3A4D-8B56-00BE38BFB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BB965-67BC-DB46-8A1E-0E254352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E6E1B-BC54-F245-9338-A0F95EEAF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 TO COMPARATIVE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6A04AC-423D-564B-960A-9D850738C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NOTES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6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796C3851-5610-4744-8C38-F760A9DD71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9111" y="225778"/>
            <a:ext cx="11063111" cy="1177684"/>
          </a:xfrm>
        </p:spPr>
        <p:txBody>
          <a:bodyPr>
            <a:noAutofit/>
          </a:bodyPr>
          <a:lstStyle/>
          <a:p>
            <a:pPr marL="609600" indent="-609600" algn="ctr">
              <a:defRPr/>
            </a:pPr>
            <a:r>
              <a:rPr lang="en-US" sz="3200" b="1" dirty="0">
                <a:solidFill>
                  <a:srgbClr val="000000"/>
                </a:solidFill>
              </a:rPr>
              <a:t>POLITICAL INSTITUTIONS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) 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are the legislative, executive, and judicial branches structured?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xmlns="" id="{0DA32486-1748-2E40-9A50-EE95527B9772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649111" y="1778000"/>
            <a:ext cx="4289778" cy="4741333"/>
          </a:xfrm>
        </p:spPr>
        <p:txBody>
          <a:bodyPr rtlCol="0">
            <a:normAutofit fontScale="85000" lnSpcReduction="20000"/>
          </a:bodyPr>
          <a:lstStyle/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3200" u="sng" dirty="0"/>
              <a:t>PRESIDENTIAL</a:t>
            </a:r>
          </a:p>
          <a:p>
            <a:pPr marL="438912" indent="-320040">
              <a:spcBef>
                <a:spcPts val="0"/>
              </a:spcBef>
              <a:buFont typeface="Arial" charset="0"/>
              <a:buChar char="►"/>
              <a:defRPr/>
            </a:pPr>
            <a:r>
              <a:rPr lang="en-US" sz="3200" dirty="0"/>
              <a:t>Typically, a </a:t>
            </a:r>
            <a:r>
              <a:rPr lang="en-US" sz="3200" u="sng" dirty="0"/>
              <a:t>single</a:t>
            </a:r>
            <a:r>
              <a:rPr lang="en-US" sz="3200" dirty="0"/>
              <a:t> </a:t>
            </a:r>
            <a:r>
              <a:rPr lang="en-US" sz="3200" u="sng" dirty="0"/>
              <a:t>chief</a:t>
            </a:r>
            <a:r>
              <a:rPr lang="en-US" sz="3200" dirty="0"/>
              <a:t> </a:t>
            </a:r>
            <a:r>
              <a:rPr lang="en-US" sz="3200" u="sng" dirty="0"/>
              <a:t>executive</a:t>
            </a:r>
            <a:r>
              <a:rPr lang="en-US" sz="3200" dirty="0"/>
              <a:t> who performs ceremonial and political roles.</a:t>
            </a:r>
          </a:p>
          <a:p>
            <a:pPr marL="438912" indent="-320040">
              <a:spcBef>
                <a:spcPts val="0"/>
              </a:spcBef>
              <a:buFont typeface="Arial" charset="0"/>
              <a:buChar char="►"/>
              <a:defRPr/>
            </a:pPr>
            <a:r>
              <a:rPr lang="en-US" sz="3200" b="1" dirty="0"/>
              <a:t>Elected separately from the legislature!!!! </a:t>
            </a:r>
          </a:p>
          <a:p>
            <a:pPr marL="438912" indent="-320040">
              <a:spcBef>
                <a:spcPts val="0"/>
              </a:spcBef>
              <a:buFont typeface="Arial" charset="0"/>
              <a:buChar char="►"/>
              <a:defRPr/>
            </a:pPr>
            <a:r>
              <a:rPr lang="en-US" sz="3200" dirty="0"/>
              <a:t>Terms of office are </a:t>
            </a:r>
            <a:r>
              <a:rPr lang="en-US" sz="3200" u="sng" dirty="0"/>
              <a:t>fixed</a:t>
            </a:r>
            <a:r>
              <a:rPr lang="en-US" sz="3200" dirty="0"/>
              <a:t>.</a:t>
            </a:r>
          </a:p>
          <a:p>
            <a:pPr marL="438912" indent="-320040">
              <a:spcBef>
                <a:spcPts val="0"/>
              </a:spcBef>
              <a:buFont typeface="Arial" charset="0"/>
              <a:buChar char="►"/>
              <a:defRPr/>
            </a:pPr>
            <a:r>
              <a:rPr lang="en-US" sz="3200" dirty="0"/>
              <a:t>Presidents typically have </a:t>
            </a:r>
            <a:r>
              <a:rPr lang="en-US" sz="3200" u="sng" dirty="0"/>
              <a:t>veto</a:t>
            </a:r>
            <a:r>
              <a:rPr lang="en-US" sz="3200" dirty="0"/>
              <a:t> power. 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xmlns="" id="{C703D4FD-22E2-FE4C-85F8-CF2A8EA51CF6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5486400" y="1778000"/>
            <a:ext cx="6451600" cy="474133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u="sng" dirty="0">
                <a:ea typeface="ＭＳ Ｐゴシック" charset="0"/>
                <a:cs typeface="ＭＳ Ｐゴシック" charset="0"/>
              </a:rPr>
              <a:t>PARLIAMENTARY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Typically, a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split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chief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executive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US" u="sng" dirty="0">
                <a:ea typeface="ＭＳ Ｐゴシック" charset="0"/>
                <a:cs typeface="ＭＳ Ｐゴシック" charset="0"/>
              </a:rPr>
              <a:t>Head of State</a:t>
            </a:r>
            <a:r>
              <a:rPr lang="en-US" dirty="0">
                <a:ea typeface="ＭＳ Ｐゴシック" charset="0"/>
                <a:cs typeface="ＭＳ Ｐゴシック" charset="0"/>
              </a:rPr>
              <a:t> performs ceremonial functions; public rep of state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US" u="sng" dirty="0">
                <a:ea typeface="ＭＳ Ｐゴシック" charset="0"/>
                <a:cs typeface="ＭＳ Ｐゴシック" charset="0"/>
              </a:rPr>
              <a:t>Head of Government</a:t>
            </a:r>
            <a:r>
              <a:rPr lang="en-US" dirty="0">
                <a:ea typeface="ＭＳ Ｐゴシック" charset="0"/>
                <a:cs typeface="ＭＳ Ｐゴシック" charset="0"/>
              </a:rPr>
              <a:t> performs political functions; leads operations of government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Elected by the legislature!!!!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 influence of the executive rests almost primarily with their influence over the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legislature</a:t>
            </a:r>
            <a:r>
              <a:rPr lang="en-US" dirty="0"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u="sng" dirty="0">
                <a:ea typeface="ＭＳ Ｐゴシック" charset="0"/>
                <a:cs typeface="ＭＳ Ｐゴシック" charset="0"/>
              </a:rPr>
              <a:t>Terms</a:t>
            </a:r>
            <a:r>
              <a:rPr lang="en-US" dirty="0">
                <a:ea typeface="ＭＳ Ｐゴシック" charset="0"/>
                <a:cs typeface="ＭＳ Ｐゴシック" charset="0"/>
              </a:rPr>
              <a:t> of office are determined by the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maximum</a:t>
            </a:r>
            <a:r>
              <a:rPr lang="en-US" dirty="0">
                <a:ea typeface="ＭＳ Ｐゴシック" charset="0"/>
                <a:cs typeface="ＭＳ Ｐゴシック" charset="0"/>
              </a:rPr>
              <a:t> term for the legislature.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 veto power is used much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less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frequently</a:t>
            </a:r>
            <a:r>
              <a:rPr lang="en-US" dirty="0">
                <a:ea typeface="ＭＳ Ｐゴシック" charset="0"/>
                <a:cs typeface="ＭＳ Ｐゴシック" charset="0"/>
              </a:rPr>
              <a:t>, if it exists at all.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Votes of Confidence, NOT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impeachnent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1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169AA-7F8C-6447-AB1F-2EFC5EC8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1020763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POLITICAL INSTITUTIONS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226C2-F653-554B-B142-A7F5447C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1173164"/>
            <a:ext cx="6615289" cy="568483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Executive</a:t>
            </a:r>
            <a:r>
              <a:rPr lang="en-US" altLang="en-US" sz="2400" dirty="0">
                <a:ea typeface="ＭＳ Ｐゴシック" panose="020B0600070205080204" pitchFamily="34" charset="-128"/>
              </a:rPr>
              <a:t>–  carries out the laws and policies of a state.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Head of State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Symbolizes and Represents the people (nationally &amp; internationally)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May not have any real policymaking power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Head of Government 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Everyday tasks of running government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Directs activities of other members of Executive Branch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Head of State &amp;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Government 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same person in a presidential system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408903-3081-8A4E-9C2D-9A2062AE4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002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u="sng" dirty="0">
                <a:latin typeface="Calibri" panose="020F0502020204030204" pitchFamily="34" charset="0"/>
              </a:rPr>
              <a:t>British Government Example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A0FC0FD7-EBD5-2749-BE73-1027E3E6B159}"/>
              </a:ext>
            </a:extLst>
          </p:cNvPr>
          <p:cNvGrpSpPr>
            <a:grpSpLocks/>
          </p:cNvGrpSpPr>
          <p:nvPr/>
        </p:nvGrpSpPr>
        <p:grpSpPr bwMode="auto">
          <a:xfrm>
            <a:off x="7433141" y="2267523"/>
            <a:ext cx="1532021" cy="2088990"/>
            <a:chOff x="5029200" y="2019300"/>
            <a:chExt cx="1752600" cy="2739487"/>
          </a:xfrm>
        </p:grpSpPr>
        <p:pic>
          <p:nvPicPr>
            <p:cNvPr id="167943" name="Picture 2" descr="http://blogs.voices.com/voxdaily/queen-elizabeth.jpg">
              <a:extLst>
                <a:ext uri="{FF2B5EF4-FFF2-40B4-BE49-F238E27FC236}">
                  <a16:creationId xmlns:a16="http://schemas.microsoft.com/office/drawing/2014/main" xmlns="" id="{26ACF5AF-41C3-074E-9746-804532866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81" b="3780"/>
            <a:stretch>
              <a:fillRect/>
            </a:stretch>
          </p:blipFill>
          <p:spPr bwMode="auto">
            <a:xfrm>
              <a:off x="5105400" y="2019300"/>
              <a:ext cx="16002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944" name="TextBox 8">
              <a:extLst>
                <a:ext uri="{FF2B5EF4-FFF2-40B4-BE49-F238E27FC236}">
                  <a16:creationId xmlns:a16="http://schemas.microsoft.com/office/drawing/2014/main" xmlns="" id="{F6072525-AC3E-A646-B9DF-9CFD046A1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4038601"/>
              <a:ext cx="1752600" cy="72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  <a:latin typeface="Calibri" panose="020F0502020204030204" pitchFamily="34" charset="0"/>
                </a:rPr>
                <a:t>Queen Elizabeth II</a:t>
              </a:r>
            </a:p>
          </p:txBody>
        </p:sp>
      </p:grp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AE87E111-29E5-8946-9E7F-AFF77F696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2211625"/>
            <a:ext cx="2528245" cy="15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8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087A9-86B0-214C-9C2A-167BC88A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362"/>
            <a:ext cx="10515600" cy="8219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/>
              <a:t>Cabinet</a:t>
            </a:r>
          </a:p>
        </p:txBody>
      </p:sp>
      <p:sp>
        <p:nvSpPr>
          <p:cNvPr id="171010" name="Content Placeholder 2">
            <a:extLst>
              <a:ext uri="{FF2B5EF4-FFF2-40B4-BE49-F238E27FC236}">
                <a16:creationId xmlns:a16="http://schemas.microsoft.com/office/drawing/2014/main" xmlns="" id="{E3FB4496-32E4-BD42-A28B-FCBC49D0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408114"/>
            <a:ext cx="11627555" cy="5224108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Refers to the group of leaders (often called “ministers” or “secretaries”) of all major departments (sometimes called “ministries”) into which the executive branch is divided</a:t>
            </a:r>
          </a:p>
          <a:p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 </a:t>
            </a:r>
            <a:r>
              <a:rPr lang="en-US" altLang="en-US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parliamentary systems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cabinet is the key organization that forms policy proposals</a:t>
            </a:r>
          </a:p>
          <a:p>
            <a:r>
              <a:rPr lang="en-US" altLang="en-US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CABINET and the PM are collectively called “the Government” in parliamentary systems</a:t>
            </a:r>
          </a:p>
          <a:p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cabinet in </a:t>
            </a:r>
            <a:r>
              <a:rPr lang="en-US" altLang="en-US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parliamentary systems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is typically selected by the head of government &amp; can be dismissed when a government loses a vote of confidence</a:t>
            </a:r>
          </a:p>
          <a:p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 </a:t>
            </a:r>
            <a:r>
              <a:rPr lang="en-US" altLang="en-US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presidential systems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 the cabinet is selected by and can be dismissed by the president</a:t>
            </a:r>
          </a:p>
        </p:txBody>
      </p:sp>
    </p:spTree>
    <p:extLst>
      <p:ext uri="{BB962C8B-B14F-4D97-AF65-F5344CB8AC3E}">
        <p14:creationId xmlns:p14="http://schemas.microsoft.com/office/powerpoint/2010/main" val="198529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9847CDFD-A013-194E-A3A3-2C517E0A0E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Comparing Cabinets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7769D029-F28F-204C-8FA0-AD2CA844F910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479778" y="1603375"/>
            <a:ext cx="4323998" cy="4661958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u="sng" dirty="0">
                <a:ea typeface="ＭＳ Ｐゴシック" panose="020B0600070205080204" pitchFamily="34" charset="-128"/>
              </a:rPr>
              <a:t>PRESIDENTIAL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u="sng" dirty="0">
                <a:ea typeface="ＭＳ Ｐゴシック" panose="020B0600070205080204" pitchFamily="34" charset="-128"/>
              </a:rPr>
              <a:t>CABINETS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dirty="0">
                <a:ea typeface="ＭＳ Ｐゴシック" panose="020B0600070205080204" pitchFamily="34" charset="-128"/>
              </a:rPr>
              <a:t>The president </a:t>
            </a:r>
            <a:r>
              <a:rPr lang="en-US" altLang="en-US" u="sng" dirty="0">
                <a:ea typeface="ＭＳ Ｐゴシック" panose="020B0600070205080204" pitchFamily="34" charset="-128"/>
              </a:rPr>
              <a:t>selects</a:t>
            </a:r>
            <a:r>
              <a:rPr lang="en-US" altLang="en-US" dirty="0">
                <a:ea typeface="ＭＳ Ｐゴシック" panose="020B0600070205080204" pitchFamily="34" charset="-128"/>
              </a:rPr>
              <a:t> cabinet members and, sometimes, must go through legislative approval.  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dirty="0" smtClean="0">
                <a:ea typeface="ＭＳ Ｐゴシック" panose="020B0600070205080204" pitchFamily="34" charset="-128"/>
              </a:rPr>
              <a:t>Policy role </a:t>
            </a:r>
            <a:r>
              <a:rPr lang="en-US" altLang="en-US" dirty="0">
                <a:ea typeface="ＭＳ Ｐゴシック" panose="020B0600070205080204" pitchFamily="34" charset="-128"/>
              </a:rPr>
              <a:t>is </a:t>
            </a:r>
            <a:r>
              <a:rPr lang="en-US" altLang="en-US" u="sng" dirty="0">
                <a:ea typeface="ＭＳ Ｐゴシック" panose="020B0600070205080204" pitchFamily="34" charset="-128"/>
              </a:rPr>
              <a:t>limited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E33B2DAB-0C4D-7840-807D-10AA7AB2B934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5136444" y="1603376"/>
            <a:ext cx="6462889" cy="4661957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u="sng" dirty="0">
                <a:ea typeface="ＭＳ Ｐゴシック" panose="020B0600070205080204" pitchFamily="34" charset="-128"/>
              </a:rPr>
              <a:t>PARLIAMENTARY CABINETS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dirty="0">
                <a:ea typeface="ＭＳ Ｐゴシック" panose="020B0600070205080204" pitchFamily="34" charset="-128"/>
              </a:rPr>
              <a:t>The entire cabinet is subject to the </a:t>
            </a:r>
            <a:r>
              <a:rPr lang="en-US" altLang="en-US" u="sng" dirty="0">
                <a:ea typeface="ＭＳ Ｐゴシック" panose="020B0600070205080204" pitchFamily="34" charset="-128"/>
              </a:rPr>
              <a:t>legislature</a:t>
            </a:r>
            <a:r>
              <a:rPr lang="en-US" altLang="en-US" dirty="0">
                <a:ea typeface="ＭＳ Ｐゴシック" panose="020B0600070205080204" pitchFamily="34" charset="-128"/>
              </a:rPr>
              <a:t> and the </a:t>
            </a:r>
            <a:r>
              <a:rPr lang="en-US" altLang="en-US" b="1" dirty="0">
                <a:ea typeface="ＭＳ Ｐゴシック" panose="020B0600070205080204" pitchFamily="34" charset="-128"/>
              </a:rPr>
              <a:t>prime minister (PM) </a:t>
            </a:r>
            <a:r>
              <a:rPr lang="en-US" altLang="en-US" dirty="0">
                <a:ea typeface="ＭＳ Ｐゴシック" panose="020B0600070205080204" pitchFamily="34" charset="-128"/>
              </a:rPr>
              <a:t>is just the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u="sng" dirty="0">
                <a:ea typeface="ＭＳ Ｐゴシック" panose="020B0600070205080204" pitchFamily="34" charset="-128"/>
              </a:rPr>
              <a:t>first among equals.</a:t>
            </a:r>
            <a:r>
              <a:rPr lang="ja-JP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u="sng" dirty="0">
                <a:ea typeface="ＭＳ Ｐゴシック" panose="020B0600070205080204" pitchFamily="34" charset="-128"/>
              </a:rPr>
              <a:t>  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dirty="0">
                <a:ea typeface="ＭＳ Ｐゴシック" panose="020B0600070205080204" pitchFamily="34" charset="-128"/>
              </a:rPr>
              <a:t>The PM must maintain the confidence of the parliamentary majority so they must consult the </a:t>
            </a:r>
            <a:r>
              <a:rPr lang="en-US" altLang="en-US" u="sng" dirty="0">
                <a:ea typeface="ＭＳ Ｐゴシック" panose="020B0600070205080204" pitchFamily="34" charset="-128"/>
              </a:rPr>
              <a:t>legislature</a:t>
            </a:r>
            <a:r>
              <a:rPr lang="en-US" altLang="en-US" dirty="0">
                <a:ea typeface="ＭＳ Ｐゴシック" panose="020B0600070205080204" pitchFamily="34" charset="-128"/>
              </a:rPr>
              <a:t> when choosing a cabinet.  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dirty="0">
                <a:ea typeface="ＭＳ Ｐゴシック" panose="020B0600070205080204" pitchFamily="34" charset="-128"/>
              </a:rPr>
              <a:t>**There are distinct differences in how a cabinet is formed depending on whether there is a two-party or multi-party system</a:t>
            </a:r>
          </a:p>
        </p:txBody>
      </p:sp>
    </p:spTree>
    <p:extLst>
      <p:ext uri="{BB962C8B-B14F-4D97-AF65-F5344CB8AC3E}">
        <p14:creationId xmlns:p14="http://schemas.microsoft.com/office/powerpoint/2010/main" val="245956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FE4A47-EEA4-CE48-9BB4-EB7B7786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FRQ BREAK!</a:t>
            </a:r>
          </a:p>
        </p:txBody>
      </p:sp>
      <p:pic>
        <p:nvPicPr>
          <p:cNvPr id="173058" name="Picture 5" descr="Screen Shot 2019-01-14 at 2.28.06 PM.png">
            <a:extLst>
              <a:ext uri="{FF2B5EF4-FFF2-40B4-BE49-F238E27FC236}">
                <a16:creationId xmlns:a16="http://schemas.microsoft.com/office/drawing/2014/main" xmlns="" id="{2A2DCDBB-4246-AA4F-828E-117884545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5" y="1890792"/>
            <a:ext cx="11556217" cy="32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0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79294C1C-789A-924A-9D86-974DF366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2" y="395110"/>
            <a:ext cx="11684000" cy="1523999"/>
          </a:xfrm>
        </p:spPr>
        <p:txBody>
          <a:bodyPr/>
          <a:lstStyle/>
          <a:p>
            <a:pPr algn="ctr">
              <a:lnSpc>
                <a:spcPct val="50000"/>
              </a:lnSpc>
              <a:defRPr/>
            </a:pPr>
            <a:r>
              <a:rPr lang="en-US" sz="3200" b="1" dirty="0">
                <a:solidFill>
                  <a:srgbClr val="000000"/>
                </a:solidFill>
              </a:rPr>
              <a:t>POLITICAL </a:t>
            </a:r>
            <a:r>
              <a:rPr lang="en-US" sz="3200" b="1" dirty="0" smtClean="0">
                <a:solidFill>
                  <a:srgbClr val="000000"/>
                </a:solidFill>
              </a:rPr>
              <a:t>INSTITUTIONS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) 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are the legislative, executive, and judicial branches structured?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D934BC-1ECD-814D-BF34-3FDA5E1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2" y="1919110"/>
            <a:ext cx="11684000" cy="46566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u="sng" dirty="0">
                <a:ea typeface="ＭＳ Ｐゴシック" panose="020B0600070205080204" pitchFamily="34" charset="-128"/>
              </a:rPr>
              <a:t>Bureaucracy</a:t>
            </a:r>
            <a:r>
              <a:rPr lang="en-US" altLang="en-US" dirty="0">
                <a:ea typeface="ＭＳ Ｐゴシック" panose="020B0600070205080204" pitchFamily="34" charset="-128"/>
              </a:rPr>
              <a:t> – consist of agencies that implement government policy.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hierarchically structured organization charged w/ carrying out the policies determined by those w/ political authority</a:t>
            </a:r>
          </a:p>
          <a:p>
            <a:pPr lvl="1"/>
            <a:r>
              <a:rPr lang="en-US" altLang="en-US" sz="2800" i="1" dirty="0">
                <a:ea typeface="ＭＳ Ｐゴシック" panose="020B0600070205080204" pitchFamily="34" charset="-128"/>
              </a:rPr>
              <a:t>In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democracies,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provide continuity over time</a:t>
            </a:r>
          </a:p>
          <a:p>
            <a:pPr lvl="1"/>
            <a:r>
              <a:rPr lang="en-US" altLang="en-US" sz="2800" i="1" dirty="0">
                <a:ea typeface="ＭＳ Ｐゴシック" panose="020B0600070205080204" pitchFamily="34" charset="-128"/>
              </a:rPr>
              <a:t>In authoritarian regimes, head of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gov’t 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exercises control; patronage system 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Characteristics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Non-Elected Positions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Impersonal, Efficient/Goal-Orientated Structures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Hierarchical Organization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Red tape/inefficiency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191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DAA13CA5-D206-CF42-9118-C49B9E8494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Bureaucracies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82F2CCFB-4AEA-A94F-95CC-74D158DB785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08000" y="1825625"/>
            <a:ext cx="11260667" cy="4351338"/>
          </a:xfrm>
        </p:spPr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buFont typeface="Arial" charset="0"/>
              <a:buChar char="►"/>
              <a:defRPr/>
            </a:pPr>
            <a:r>
              <a:rPr lang="en-US" sz="3200" dirty="0"/>
              <a:t>The bureaucracy has almost exclusive control over </a:t>
            </a:r>
            <a:r>
              <a:rPr lang="en-US" sz="3200" u="sng" dirty="0"/>
              <a:t>implementing</a:t>
            </a:r>
            <a:r>
              <a:rPr lang="en-US" sz="3200" dirty="0"/>
              <a:t> </a:t>
            </a:r>
            <a:r>
              <a:rPr lang="en-US" sz="3200" u="sng" dirty="0"/>
              <a:t>laws</a:t>
            </a:r>
            <a:r>
              <a:rPr lang="en-US" sz="3200" dirty="0"/>
              <a:t> and </a:t>
            </a:r>
            <a:r>
              <a:rPr lang="en-US" sz="3200" u="sng" dirty="0"/>
              <a:t>regulations</a:t>
            </a:r>
            <a:r>
              <a:rPr lang="en-US" sz="3200" dirty="0"/>
              <a:t>.  </a:t>
            </a:r>
          </a:p>
          <a:p>
            <a:pPr marL="438912" indent="-320040">
              <a:spcBef>
                <a:spcPts val="0"/>
              </a:spcBef>
              <a:buFont typeface="Arial" charset="0"/>
              <a:buChar char="►"/>
              <a:defRPr/>
            </a:pPr>
            <a:r>
              <a:rPr lang="en-US" sz="3200" dirty="0"/>
              <a:t>Executives and bureaucracies mutually </a:t>
            </a:r>
            <a:r>
              <a:rPr lang="en-US" sz="3200" u="sng" dirty="0"/>
              <a:t>depend</a:t>
            </a:r>
            <a:r>
              <a:rPr lang="en-US" sz="3200" dirty="0"/>
              <a:t> on each other.  Executives need bureaucracies to carry out their policies and make decisions, while bureaucracies need </a:t>
            </a:r>
            <a:r>
              <a:rPr lang="en-US" sz="3200" u="sng" dirty="0"/>
              <a:t>guidance</a:t>
            </a:r>
            <a:r>
              <a:rPr lang="en-US" sz="3200" dirty="0"/>
              <a:t>, </a:t>
            </a:r>
            <a:r>
              <a:rPr lang="en-US" sz="3200" u="sng" dirty="0"/>
              <a:t>direction</a:t>
            </a:r>
            <a:r>
              <a:rPr lang="en-US" sz="3200" dirty="0"/>
              <a:t>, and </a:t>
            </a:r>
            <a:r>
              <a:rPr lang="en-US" sz="3200" u="sng" dirty="0"/>
              <a:t>resources</a:t>
            </a:r>
            <a:r>
              <a:rPr lang="en-US" sz="3200" dirty="0"/>
              <a:t> from the executive.  </a:t>
            </a:r>
            <a:endParaRPr lang="en-US" sz="3200" i="1" dirty="0"/>
          </a:p>
          <a:p>
            <a:pPr marL="731520" lvl="1" indent="-274320">
              <a:buFont typeface="Wingdings" pitchFamily="2" charset="2"/>
              <a:buChar char="§"/>
              <a:defRPr/>
            </a:pPr>
            <a:r>
              <a:rPr lang="en-US" sz="3200" i="1" dirty="0"/>
              <a:t>Examples of mutual cooperation</a:t>
            </a:r>
            <a:r>
              <a:rPr lang="en-US" sz="3200" dirty="0"/>
              <a:t>: creating budgets and reorganization of administrative capabilities. </a:t>
            </a:r>
          </a:p>
        </p:txBody>
      </p:sp>
    </p:spTree>
    <p:extLst>
      <p:ext uri="{BB962C8B-B14F-4D97-AF65-F5344CB8AC3E}">
        <p14:creationId xmlns:p14="http://schemas.microsoft.com/office/powerpoint/2010/main" val="104796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C172B197-4892-9740-A567-D022EC6581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Bureaucracies</a:t>
            </a:r>
          </a:p>
        </p:txBody>
      </p:sp>
      <p:sp>
        <p:nvSpPr>
          <p:cNvPr id="176130" name="Rectangle 3">
            <a:extLst>
              <a:ext uri="{FF2B5EF4-FFF2-40B4-BE49-F238E27FC236}">
                <a16:creationId xmlns:a16="http://schemas.microsoft.com/office/drawing/2014/main" xmlns="" id="{0D69701F-E5FE-4F45-A967-872082DAA96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36222" y="1467556"/>
            <a:ext cx="11232445" cy="491066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►"/>
            </a:pPr>
            <a:r>
              <a:rPr lang="en-US" altLang="en-US" sz="3600" dirty="0">
                <a:ea typeface="ＭＳ Ｐゴシック" panose="020B0600070205080204" pitchFamily="34" charset="-128"/>
              </a:rPr>
              <a:t>Bureaucracies are often called </a:t>
            </a:r>
            <a:r>
              <a:rPr lang="ja-JP" altLang="en-US" sz="3600" dirty="0">
                <a:ea typeface="ＭＳ Ｐゴシック" panose="020B0600070205080204" pitchFamily="34" charset="-128"/>
              </a:rPr>
              <a:t>“</a:t>
            </a:r>
            <a:r>
              <a:rPr lang="en-US" altLang="ja-JP" sz="3600" u="sng" dirty="0">
                <a:ea typeface="ＭＳ Ｐゴシック" panose="020B0600070205080204" pitchFamily="34" charset="-128"/>
              </a:rPr>
              <a:t>quasi-legislativ</a:t>
            </a:r>
            <a:r>
              <a:rPr lang="en-US" altLang="ja-JP" sz="3600" dirty="0">
                <a:ea typeface="ＭＳ Ｐゴシック" panose="020B0600070205080204" pitchFamily="34" charset="-128"/>
              </a:rPr>
              <a:t>e</a:t>
            </a:r>
            <a:r>
              <a:rPr lang="ja-JP" altLang="en-US" sz="3600" dirty="0">
                <a:ea typeface="ＭＳ Ｐゴシック" panose="020B0600070205080204" pitchFamily="34" charset="-128"/>
              </a:rPr>
              <a:t>”</a:t>
            </a:r>
            <a:r>
              <a:rPr lang="en-US" altLang="ja-JP" sz="3600" dirty="0">
                <a:ea typeface="ＭＳ Ｐゴシック" panose="020B0600070205080204" pitchFamily="34" charset="-128"/>
              </a:rPr>
              <a:t> because they  often have experts clarify legislation.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►"/>
            </a:pPr>
            <a:r>
              <a:rPr lang="en-US" altLang="en-US" sz="3600" dirty="0">
                <a:ea typeface="ＭＳ Ｐゴシック" panose="020B0600070205080204" pitchFamily="34" charset="-128"/>
              </a:rPr>
              <a:t>Bureaucracies can also perform </a:t>
            </a:r>
            <a:r>
              <a:rPr lang="ja-JP" altLang="en-US" sz="3600" dirty="0">
                <a:ea typeface="ＭＳ Ｐゴシック" panose="020B0600070205080204" pitchFamily="34" charset="-128"/>
              </a:rPr>
              <a:t>“</a:t>
            </a:r>
            <a:r>
              <a:rPr lang="en-US" altLang="ja-JP" sz="3600" u="sng" dirty="0">
                <a:ea typeface="ＭＳ Ｐゴシック" panose="020B0600070205080204" pitchFamily="34" charset="-128"/>
              </a:rPr>
              <a:t>quasi-judicial</a:t>
            </a:r>
            <a:r>
              <a:rPr lang="ja-JP" altLang="en-US" sz="3600" dirty="0">
                <a:ea typeface="ＭＳ Ｐゴシック" panose="020B0600070205080204" pitchFamily="34" charset="-128"/>
              </a:rPr>
              <a:t>”</a:t>
            </a:r>
            <a:r>
              <a:rPr lang="en-US" altLang="ja-JP" sz="3600" dirty="0">
                <a:ea typeface="ＭＳ Ｐゴシック" panose="020B0600070205080204" pitchFamily="34" charset="-128"/>
              </a:rPr>
              <a:t> functions because they ensure laws are followed.  They </a:t>
            </a:r>
            <a:r>
              <a:rPr lang="en-US" altLang="ja-JP" sz="3600" u="sng" dirty="0">
                <a:ea typeface="ＭＳ Ｐゴシック" panose="020B0600070205080204" pitchFamily="34" charset="-128"/>
              </a:rPr>
              <a:t>monitor</a:t>
            </a:r>
            <a:r>
              <a:rPr lang="en-US" altLang="ja-JP" sz="3600" dirty="0">
                <a:ea typeface="ＭＳ Ｐゴシック" panose="020B0600070205080204" pitchFamily="34" charset="-128"/>
              </a:rPr>
              <a:t> and </a:t>
            </a:r>
            <a:r>
              <a:rPr lang="en-US" altLang="ja-JP" sz="3600" u="sng" dirty="0">
                <a:ea typeface="ＭＳ Ｐゴシック" panose="020B0600070205080204" pitchFamily="34" charset="-128"/>
              </a:rPr>
              <a:t>penalize</a:t>
            </a:r>
            <a:r>
              <a:rPr lang="en-US" altLang="ja-JP" sz="3600" dirty="0">
                <a:ea typeface="ＭＳ Ｐゴシック" panose="020B0600070205080204" pitchFamily="34" charset="-128"/>
              </a:rPr>
              <a:t> citizens or organizations that do not follow their laws.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Laws are, typically, </a:t>
            </a:r>
            <a:r>
              <a:rPr lang="en-US" altLang="en-US" sz="3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vague</a:t>
            </a:r>
            <a:r>
              <a:rPr lang="en-US" altLang="en-US" sz="3600" dirty="0">
                <a:ea typeface="ＭＳ Ｐゴシック" panose="020B0600070205080204" pitchFamily="34" charset="-128"/>
              </a:rPr>
              <a:t> so </a:t>
            </a:r>
            <a:r>
              <a:rPr lang="en-US" altLang="en-US" sz="3600" u="sng" dirty="0">
                <a:ea typeface="ＭＳ Ｐゴシック" panose="020B0600070205080204" pitchFamily="34" charset="-128"/>
              </a:rPr>
              <a:t>implementing</a:t>
            </a:r>
            <a:r>
              <a:rPr lang="en-US" altLang="en-US" sz="36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3600" u="sng" dirty="0">
                <a:ea typeface="ＭＳ Ｐゴシック" panose="020B0600070205080204" pitchFamily="34" charset="-128"/>
              </a:rPr>
              <a:t>enforcing</a:t>
            </a:r>
            <a:r>
              <a:rPr lang="en-US" altLang="en-US" sz="3600" dirty="0">
                <a:ea typeface="ＭＳ Ｐゴシック" panose="020B0600070205080204" pitchFamily="34" charset="-128"/>
              </a:rPr>
              <a:t> policies often depends on the interpretations of the bureaucracy.  They also have some leeway as to how much they want to enforce certain laws.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237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63BC1EB7-573C-7A4A-91D4-C9C3991F85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Bureaucracies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xmlns="" id="{29BD2A2A-5A6B-4141-B407-CA7338C182DF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649111" y="1600200"/>
            <a:ext cx="537069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u="sng" dirty="0">
                <a:ea typeface="ＭＳ Ｐゴシック" panose="020B0600070205080204" pitchFamily="34" charset="-128"/>
              </a:rPr>
              <a:t>ADVANTAGES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They promote </a:t>
            </a:r>
            <a:r>
              <a:rPr lang="en-US" altLang="en-US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consistency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competency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fair treatment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 and protection from political influences.  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xmlns="" id="{74656B29-3D63-DD46-810E-5CA04548A7C5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6172201" y="1600200"/>
            <a:ext cx="53706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u="sng" dirty="0">
                <a:ea typeface="ＭＳ Ｐゴシック" panose="020B0600070205080204" pitchFamily="34" charset="-128"/>
              </a:rPr>
              <a:t>DISADVANTAGES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dirty="0">
                <a:ea typeface="ＭＳ Ｐゴシック" panose="020B0600070205080204" pitchFamily="34" charset="-128"/>
              </a:rPr>
              <a:t>They tend to be </a:t>
            </a:r>
            <a:r>
              <a:rPr lang="en-US" altLang="en-US" u="sng" dirty="0">
                <a:ea typeface="ＭＳ Ｐゴシック" panose="020B0600070205080204" pitchFamily="34" charset="-128"/>
              </a:rPr>
              <a:t>stodgy</a:t>
            </a:r>
            <a:r>
              <a:rPr lang="en-US" altLang="en-US" dirty="0">
                <a:ea typeface="ＭＳ Ｐゴシック" panose="020B0600070205080204" pitchFamily="34" charset="-128"/>
              </a:rPr>
              <a:t>, rule-bound, </a:t>
            </a:r>
            <a:r>
              <a:rPr lang="en-US" altLang="en-US" u="sng" dirty="0">
                <a:ea typeface="ＭＳ Ｐゴシック" panose="020B0600070205080204" pitchFamily="34" charset="-128"/>
              </a:rPr>
              <a:t>inflexible</a:t>
            </a:r>
            <a:r>
              <a:rPr lang="en-US" altLang="en-US" dirty="0">
                <a:ea typeface="ＭＳ Ｐゴシック" panose="020B0600070205080204" pitchFamily="34" charset="-128"/>
              </a:rPr>
              <a:t>, and </a:t>
            </a:r>
            <a:r>
              <a:rPr lang="en-US" altLang="en-US" u="sng" dirty="0">
                <a:ea typeface="ＭＳ Ｐゴシック" panose="020B0600070205080204" pitchFamily="34" charset="-128"/>
              </a:rPr>
              <a:t>insensitive</a:t>
            </a:r>
            <a:r>
              <a:rPr lang="en-US" altLang="en-US" dirty="0">
                <a:ea typeface="ＭＳ Ｐゴシック" panose="020B0600070205080204" pitchFamily="34" charset="-128"/>
              </a:rPr>
              <a:t> to the needs of citizens.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dirty="0">
                <a:ea typeface="ＭＳ Ｐゴシック" panose="020B0600070205080204" pitchFamily="34" charset="-128"/>
              </a:rPr>
              <a:t>Few </a:t>
            </a:r>
            <a:r>
              <a:rPr lang="en-US" altLang="en-US" u="sng" dirty="0">
                <a:ea typeface="ＭＳ Ｐゴシック" panose="020B0600070205080204" pitchFamily="34" charset="-128"/>
              </a:rPr>
              <a:t>incentives</a:t>
            </a:r>
            <a:r>
              <a:rPr lang="en-US" altLang="en-US" dirty="0">
                <a:ea typeface="ＭＳ Ｐゴシック" panose="020B0600070205080204" pitchFamily="34" charset="-128"/>
              </a:rPr>
              <a:t> to be innovative and efficient.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dirty="0">
                <a:ea typeface="ＭＳ Ｐゴシック" panose="020B0600070205080204" pitchFamily="34" charset="-128"/>
              </a:rPr>
              <a:t>Many citizens are tired of bureaucracies due to this lack of </a:t>
            </a:r>
            <a:r>
              <a:rPr lang="en-US" altLang="en-US" u="sng" dirty="0">
                <a:ea typeface="ＭＳ Ｐゴシック" panose="020B0600070205080204" pitchFamily="34" charset="-128"/>
              </a:rPr>
              <a:t>efficiency</a:t>
            </a:r>
            <a:r>
              <a:rPr lang="en-US" altLang="en-US" dirty="0">
                <a:ea typeface="ＭＳ Ｐゴシック" panose="020B0600070205080204" pitchFamily="34" charset="-128"/>
              </a:rPr>
              <a:t> and responsiveness. </a:t>
            </a:r>
          </a:p>
        </p:txBody>
      </p:sp>
    </p:spTree>
    <p:extLst>
      <p:ext uri="{BB962C8B-B14F-4D97-AF65-F5344CB8AC3E}">
        <p14:creationId xmlns:p14="http://schemas.microsoft.com/office/powerpoint/2010/main" val="329383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BA116-1A32-144A-9228-7925D48F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400" b="1" dirty="0"/>
              <a:t>Elite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F3F771-11D5-F148-B864-9D5D16C5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89" y="1716088"/>
            <a:ext cx="10978444" cy="4603750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charset="0"/>
              <a:buChar char=""/>
              <a:defRPr/>
            </a:pPr>
            <a:r>
              <a:rPr lang="en-US" sz="6000" i="1" u="sng" dirty="0">
                <a:solidFill>
                  <a:srgbClr val="000000"/>
                </a:solidFill>
              </a:rPr>
              <a:t>Refers to the selection of people for political activity and government offices</a:t>
            </a:r>
          </a:p>
          <a:p>
            <a:pPr lvl="1">
              <a:buFont typeface="Wingdings 2" charset="0"/>
              <a:buChar char=""/>
              <a:defRPr/>
            </a:pPr>
            <a:r>
              <a:rPr lang="en-US" sz="5600" dirty="0"/>
              <a:t>In a democracy, competitive elections play a major role in political recruitment  </a:t>
            </a:r>
          </a:p>
          <a:p>
            <a:pPr lvl="1">
              <a:buFont typeface="Wingdings 2" charset="0"/>
              <a:buChar char=""/>
              <a:defRPr/>
            </a:pPr>
            <a:r>
              <a:rPr lang="en-US" sz="5600" dirty="0"/>
              <a:t>In authoritarian systems, recruitment may be dominated by a single party, as in China, or unelected religious leaders, as in Iran</a:t>
            </a:r>
          </a:p>
        </p:txBody>
      </p:sp>
    </p:spTree>
    <p:extLst>
      <p:ext uri="{BB962C8B-B14F-4D97-AF65-F5344CB8AC3E}">
        <p14:creationId xmlns:p14="http://schemas.microsoft.com/office/powerpoint/2010/main" val="425762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8363DB2E-4F05-084B-BF97-498E99F94A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6222" y="423333"/>
            <a:ext cx="10583334" cy="118533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</a:rPr>
              <a:t>When classifying governments, you can ask five questions to help you classify them:</a:t>
            </a:r>
          </a:p>
        </p:txBody>
      </p:sp>
      <p:sp>
        <p:nvSpPr>
          <p:cNvPr id="151554" name="Rectangle 3">
            <a:extLst>
              <a:ext uri="{FF2B5EF4-FFF2-40B4-BE49-F238E27FC236}">
                <a16:creationId xmlns:a16="http://schemas.microsoft.com/office/drawing/2014/main" xmlns="" id="{55E794E6-0897-8F47-9954-8F4493AB805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Who can participate?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dirty="0">
                <a:ea typeface="ＭＳ Ｐゴシック" panose="020B0600070205080204" pitchFamily="34" charset="-128"/>
              </a:rPr>
              <a:t>How is power distributed? 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How are the legislative, executive, and judicial branches structured?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What is the relationship between the legislative and executive branch?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What type of electoral systems do they have?</a:t>
            </a:r>
          </a:p>
        </p:txBody>
      </p:sp>
    </p:spTree>
    <p:extLst>
      <p:ext uri="{BB962C8B-B14F-4D97-AF65-F5344CB8AC3E}">
        <p14:creationId xmlns:p14="http://schemas.microsoft.com/office/powerpoint/2010/main" val="300248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444" y="42333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FRQ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01" y="1693333"/>
            <a:ext cx="1117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Describe one feature of a bureaucracy in the context of an authoritarian system. Explain how that feature you described can both help and hinder the effective implementation of public policy in an authoritarian system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92862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2228756-7AF0-734E-B868-B802229F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6" y="254001"/>
            <a:ext cx="11288888" cy="125571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</a:rPr>
              <a:t>POLITICAL INSTITUTIONS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3) 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are the legislative, executive, and judicial branches structured?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E3A47-87D0-8240-A28E-7FE83616C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6" y="1749778"/>
            <a:ext cx="11542887" cy="485422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6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Legislature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– branch of government charged with making, amending, repealing laws</a:t>
            </a:r>
          </a:p>
          <a:p>
            <a:pPr eaLnBrk="1" hangingPunct="1"/>
            <a:r>
              <a:rPr lang="en-US" altLang="en-US" sz="2600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STRUCTURES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:</a:t>
            </a:r>
          </a:p>
          <a:p>
            <a:pPr lvl="1" eaLnBrk="1" hangingPunct="1"/>
            <a:r>
              <a:rPr lang="en-US" altLang="en-US" sz="26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Parliamentary government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: head of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gov’t </a:t>
            </a:r>
            <a:r>
              <a:rPr lang="en-US" altLang="en-US" sz="26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chosen by 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and serves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at the 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pleasure of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the legislature</a:t>
            </a:r>
            <a:endParaRPr lang="en-US" altLang="en-US" sz="2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6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Congressional government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: head of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gov’t 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is </a:t>
            </a:r>
            <a:r>
              <a:rPr lang="en-US" altLang="en-US" sz="26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separate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from the legislature</a:t>
            </a:r>
          </a:p>
          <a:p>
            <a:pPr lvl="1" eaLnBrk="1" hangingPunct="1"/>
            <a:r>
              <a:rPr lang="en-US" altLang="en-US" sz="26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Unicameral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– one house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legislature </a:t>
            </a:r>
            <a:r>
              <a:rPr lang="en-US" altLang="en-US" sz="2600" b="1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(IRAN &amp; CHINA)</a:t>
            </a:r>
            <a:endParaRPr lang="en-US" altLang="en-US" sz="2600" b="1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6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Bicameral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- two house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legislature </a:t>
            </a:r>
            <a:r>
              <a:rPr lang="en-US" altLang="en-US" sz="2600" b="1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(MEXICO, UK, RUSSIA, NIGERIA)</a:t>
            </a:r>
            <a:endParaRPr lang="en-US" altLang="en-US" sz="2600" b="1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6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Advantages</a:t>
            </a:r>
          </a:p>
          <a:p>
            <a:pPr lvl="3" eaLnBrk="1" hangingPunct="1"/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Allows representation for both region &amp; population</a:t>
            </a:r>
          </a:p>
          <a:p>
            <a:pPr lvl="3" eaLnBrk="1" hangingPunct="1"/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Counterbalance disproportionate power in any one region</a:t>
            </a:r>
          </a:p>
          <a:p>
            <a:pPr lvl="3" eaLnBrk="1" hangingPunct="1"/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Provides for checks and balances.</a:t>
            </a:r>
          </a:p>
          <a:p>
            <a:pPr lvl="3" eaLnBrk="1" hangingPunct="1"/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Guards against impulsive legislation</a:t>
            </a:r>
          </a:p>
          <a:p>
            <a:pPr lvl="3" eaLnBrk="1" hangingPunct="1"/>
            <a:endParaRPr lang="en-US" altLang="en-US" sz="1600" b="1" dirty="0">
              <a:solidFill>
                <a:srgbClr val="92D05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606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0B116A0-E1A2-E742-A0A8-A0F7D396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2794"/>
            <a:ext cx="8534400" cy="1020763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Legislatures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134A9-D461-EA44-A303-737EB3E2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1213557"/>
            <a:ext cx="11288889" cy="506535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Functions of Legislatures</a:t>
            </a: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Formulate, debate &amp; vote on policies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200" dirty="0">
                <a:ea typeface="ＭＳ Ｐゴシック" panose="020B0600070205080204" pitchFamily="34" charset="-128"/>
              </a:rPr>
              <a:t>Their decisions about these policies carry the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force</a:t>
            </a:r>
            <a:r>
              <a:rPr lang="en-US" altLang="en-US" sz="3200" dirty="0">
                <a:ea typeface="ＭＳ Ｐゴシック" panose="020B0600070205080204" pitchFamily="34" charset="-128"/>
              </a:rPr>
              <a:t> of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law</a:t>
            </a:r>
            <a:r>
              <a:rPr lang="en-US" altLang="en-US" sz="3200" dirty="0">
                <a:ea typeface="ＭＳ Ｐゴシック" panose="020B0600070205080204" pitchFamily="34" charset="-128"/>
              </a:rPr>
              <a:t>. </a:t>
            </a:r>
            <a:endParaRPr lang="en-US" altLang="en-US" sz="32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Control budget (often) – taxing and spending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Some appoint officials in the executive &amp; judicial branches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Ex.) </a:t>
            </a:r>
            <a:r>
              <a:rPr lang="en-US" altLang="en-US" sz="32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U.S. Congress </a:t>
            </a: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– active role in forming and enacting legislation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Ex.) </a:t>
            </a:r>
            <a:r>
              <a:rPr lang="en-US" altLang="en-US" sz="32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National People</a:t>
            </a:r>
            <a:r>
              <a:rPr lang="ja-JP" altLang="en-US" sz="32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32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 Congress of the People’s Republic of China</a:t>
            </a:r>
            <a:r>
              <a:rPr lang="en-US" altLang="ja-JP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– primarily a</a:t>
            </a:r>
            <a:r>
              <a:rPr lang="en-US" altLang="ja-JP" sz="3200" b="1" i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3200" i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rubberstam</a:t>
            </a:r>
            <a:r>
              <a:rPr lang="en-US" altLang="ja-JP" sz="3200" b="1" i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 </a:t>
            </a:r>
            <a:r>
              <a:rPr lang="en-US" altLang="ja-JP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for policy developed by </a:t>
            </a:r>
            <a:r>
              <a:rPr lang="en-US" altLang="ja-JP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Communist </a:t>
            </a:r>
            <a:r>
              <a:rPr lang="en-US" altLang="ja-JP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Party</a:t>
            </a:r>
          </a:p>
        </p:txBody>
      </p:sp>
    </p:spTree>
    <p:extLst>
      <p:ext uri="{BB962C8B-B14F-4D97-AF65-F5344CB8AC3E}">
        <p14:creationId xmlns:p14="http://schemas.microsoft.com/office/powerpoint/2010/main" val="1411754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>
            <a:extLst>
              <a:ext uri="{FF2B5EF4-FFF2-40B4-BE49-F238E27FC236}">
                <a16:creationId xmlns:a16="http://schemas.microsoft.com/office/drawing/2014/main" xmlns="" id="{5603C9E8-DF06-7F46-8A62-313E15C849F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>
              <a:defRPr/>
            </a:pPr>
            <a:r>
              <a:rPr lang="en-US" sz="4000" b="1" dirty="0">
                <a:solidFill>
                  <a:srgbClr val="000000"/>
                </a:solidFill>
              </a:rPr>
              <a:t>Legislatures vary in importance</a:t>
            </a:r>
          </a:p>
        </p:txBody>
      </p:sp>
      <p:graphicFrame>
        <p:nvGraphicFramePr>
          <p:cNvPr id="69659" name="Group 27">
            <a:extLst>
              <a:ext uri="{FF2B5EF4-FFF2-40B4-BE49-F238E27FC236}">
                <a16:creationId xmlns:a16="http://schemas.microsoft.com/office/drawing/2014/main" xmlns="" id="{9FC67D97-FDAD-F948-A513-861F23A4F89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825625" y="1600200"/>
          <a:ext cx="8540750" cy="4846638"/>
        </p:xfrm>
        <a:graphic>
          <a:graphicData uri="http://schemas.openxmlformats.org/drawingml/2006/table">
            <a:tbl>
              <a:tblPr/>
              <a:tblGrid>
                <a:gridCol w="2846388">
                  <a:extLst>
                    <a:ext uri="{9D8B030D-6E8A-4147-A177-3AD203B41FA5}">
                      <a16:colId xmlns:a16="http://schemas.microsoft.com/office/drawing/2014/main" xmlns="" val="3643809771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xmlns="" val="3839834661"/>
                    </a:ext>
                  </a:extLst>
                </a:gridCol>
                <a:gridCol w="2846387">
                  <a:extLst>
                    <a:ext uri="{9D8B030D-6E8A-4147-A177-3AD203B41FA5}">
                      <a16:colId xmlns:a16="http://schemas.microsoft.com/office/drawing/2014/main" xmlns="" val="463392121"/>
                    </a:ext>
                  </a:extLst>
                </a:gridCol>
              </a:tblGrid>
              <a:tr h="4846638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U.S. Congress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Extremely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 active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role in forming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public policy.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House of Commons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in Britain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Public policy is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usually initiated by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the cabinet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members and this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house is usually 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deliberating body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that formally enacts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and amends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legislation. 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2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National People</a:t>
                      </a:r>
                      <a:r>
                        <a:rPr kumimoji="0" lang="ja-JP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ja-JP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Congress (China)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Essentially, a </a:t>
                      </a: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tool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 of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party leaders. They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meet and listen to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statements by party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leaders and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“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rubberstamp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”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decisions made by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someone else.  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600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42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71CD552-34D8-4246-9A02-BD630B3B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5778"/>
            <a:ext cx="11401778" cy="13680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</a:rPr>
              <a:t>POLITICAL INSTITUTIONS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3) 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are the legislative, executive, and judicial branches structured?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A68CD-599C-9D48-ACE0-AAE65DC03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2" y="1806222"/>
            <a:ext cx="11430000" cy="482317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b="1" u="sng" dirty="0">
                <a:ea typeface="ＭＳ Ｐゴシック" panose="020B0600070205080204" pitchFamily="34" charset="-128"/>
              </a:rPr>
              <a:t>Role of the Judiciary</a:t>
            </a: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600" dirty="0">
                <a:ea typeface="ＭＳ Ｐゴシック" panose="020B0600070205080204" pitchFamily="34" charset="-128"/>
              </a:rPr>
              <a:t>Vary from country to country; authority to interpret laws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Inquisitorial legal system</a:t>
            </a:r>
            <a:r>
              <a:rPr lang="en-US" altLang="en-US" sz="2600" dirty="0">
                <a:ea typeface="ＭＳ Ｐゴシック" panose="020B0600070205080204" pitchFamily="34" charset="-128"/>
              </a:rPr>
              <a:t>: the court is responsible for investigating cases and making judgments that legally resolve them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Adversarial legal system</a:t>
            </a:r>
            <a:r>
              <a:rPr lang="en-US" altLang="en-US" sz="2600" dirty="0">
                <a:ea typeface="ＭＳ Ｐゴシック" panose="020B0600070205080204" pitchFamily="34" charset="-128"/>
              </a:rPr>
              <a:t>: the parties to a legal case present (attorneys) their interpretation of the case to an impartial court (judge or jury) for determination of facts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Authoritarian Systems: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900" dirty="0">
                <a:ea typeface="ＭＳ Ｐゴシック" panose="020B0600070205080204" pitchFamily="34" charset="-128"/>
              </a:rPr>
              <a:t>Courts generally have little to no independence and their decisions are controlled by the chief executive.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Democratic Systems: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Courts are </a:t>
            </a:r>
            <a:r>
              <a:rPr lang="en-US" altLang="en-US" sz="1900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independent</a:t>
            </a:r>
            <a:r>
              <a:rPr lang="en-US" altLang="en-US" sz="1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of state control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9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Constitutional Courts </a:t>
            </a:r>
            <a:r>
              <a:rPr lang="en-US" altLang="en-US" sz="1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(aka Supreme Court) – </a:t>
            </a:r>
            <a:r>
              <a:rPr lang="en-US" altLang="en-US" sz="1900" dirty="0">
                <a:ea typeface="ＭＳ Ｐゴシック" panose="020B0600070205080204" pitchFamily="34" charset="-128"/>
              </a:rPr>
              <a:t>serve to defend democratic principles against infringement by both citizens and the government. </a:t>
            </a:r>
          </a:p>
        </p:txBody>
      </p:sp>
    </p:spTree>
    <p:extLst>
      <p:ext uri="{BB962C8B-B14F-4D97-AF65-F5344CB8AC3E}">
        <p14:creationId xmlns:p14="http://schemas.microsoft.com/office/powerpoint/2010/main" val="2853512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xmlns="" id="{2571D07D-B132-6B47-9ED9-F5A6174E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CODE/CIVIL LAW</a:t>
            </a:r>
          </a:p>
        </p:txBody>
      </p:sp>
      <p:sp>
        <p:nvSpPr>
          <p:cNvPr id="186370" name="Content Placeholder 2">
            <a:extLst>
              <a:ext uri="{FF2B5EF4-FFF2-40B4-BE49-F238E27FC236}">
                <a16:creationId xmlns:a16="http://schemas.microsoft.com/office/drawing/2014/main" xmlns="" id="{5962DFDD-7CF1-614F-AE25-4D32DFA0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34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 legal system that </a:t>
            </a:r>
            <a:r>
              <a:rPr lang="en-US" altLang="en-US" sz="3600" i="1" u="sng" dirty="0">
                <a:ea typeface="ＭＳ Ｐゴシック" panose="020B0600070205080204" pitchFamily="34" charset="-128"/>
              </a:rPr>
              <a:t>minimizes the importance of judicial </a:t>
            </a:r>
            <a:r>
              <a:rPr lang="en-US" altLang="en-US" sz="3600" i="1" u="sng" dirty="0" smtClean="0">
                <a:ea typeface="ＭＳ Ｐゴシック" panose="020B0600070205080204" pitchFamily="34" charset="-128"/>
              </a:rPr>
              <a:t>decisions </a:t>
            </a:r>
          </a:p>
          <a:p>
            <a:pPr lvl="1"/>
            <a:r>
              <a:rPr lang="en-US" altLang="en-US" sz="3600" dirty="0" smtClean="0">
                <a:ea typeface="ＭＳ Ｐゴシック" panose="020B0600070205080204" pitchFamily="34" charset="-128"/>
              </a:rPr>
              <a:t>Russia</a:t>
            </a:r>
            <a:r>
              <a:rPr lang="en-US" altLang="en-US" sz="3600" dirty="0">
                <a:ea typeface="ＭＳ Ｐゴシック" panose="020B0600070205080204" pitchFamily="34" charset="-128"/>
              </a:rPr>
              <a:t>, China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&amp; Iran…Mexico (Sort of)</a:t>
            </a:r>
          </a:p>
          <a:p>
            <a:pPr lvl="1"/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841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xmlns="" id="{B1C1EC1D-4781-4B41-937D-9B4ABD40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COMMON LAW</a:t>
            </a:r>
          </a:p>
        </p:txBody>
      </p:sp>
      <p:sp>
        <p:nvSpPr>
          <p:cNvPr id="187394" name="Content Placeholder 2">
            <a:extLst>
              <a:ext uri="{FF2B5EF4-FFF2-40B4-BE49-F238E27FC236}">
                <a16:creationId xmlns:a16="http://schemas.microsoft.com/office/drawing/2014/main" xmlns="" id="{3A22AD5A-6679-5640-AD26-42BDD1041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81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Laws and legal systems based on and developed through the application of judicial 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systems and precedent.</a:t>
            </a:r>
          </a:p>
          <a:p>
            <a:pPr lvl="1"/>
            <a:r>
              <a:rPr lang="en-US" altLang="en-US" sz="3600" dirty="0" smtClean="0">
                <a:ea typeface="ＭＳ Ｐゴシック" panose="020B0600070205080204" pitchFamily="34" charset="-128"/>
              </a:rPr>
              <a:t>United Kingdom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4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29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D5780-BC75-9F40-BEB2-43DA0956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/>
              <a:t>Judicial Review</a:t>
            </a:r>
          </a:p>
        </p:txBody>
      </p:sp>
      <p:sp>
        <p:nvSpPr>
          <p:cNvPr id="189442" name="Content Placeholder 2">
            <a:extLst>
              <a:ext uri="{FF2B5EF4-FFF2-40B4-BE49-F238E27FC236}">
                <a16:creationId xmlns:a16="http://schemas.microsoft.com/office/drawing/2014/main" xmlns="" id="{9353CE8D-901B-9E46-945B-C7AC0FFC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power of the judiciary to rule on whether laws and government policies are consistent with the constitution or existing laws</a:t>
            </a:r>
          </a:p>
          <a:p>
            <a:r>
              <a:rPr lang="en-US" altLang="en-US" sz="3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Rarely seen in the AP6</a:t>
            </a:r>
          </a:p>
        </p:txBody>
      </p:sp>
    </p:spTree>
    <p:extLst>
      <p:ext uri="{BB962C8B-B14F-4D97-AF65-F5344CB8AC3E}">
        <p14:creationId xmlns:p14="http://schemas.microsoft.com/office/powerpoint/2010/main" val="221183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xmlns="" id="{20F0A63C-F71B-3947-B07A-2D1E2A8DE3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3333" y="254000"/>
            <a:ext cx="11260667" cy="11541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100" b="1" dirty="0">
                <a:solidFill>
                  <a:srgbClr val="000000"/>
                </a:solidFill>
              </a:rPr>
              <a:t>POLITICAL INSTITUTIONS</a:t>
            </a:r>
            <a:r>
              <a:rPr lang="en-US" sz="4100" dirty="0">
                <a:solidFill>
                  <a:srgbClr val="000000"/>
                </a:solidFill>
              </a:rPr>
              <a:t/>
            </a:r>
            <a:br>
              <a:rPr lang="en-US" sz="41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	4.) What is the relationship between the executive 	and the legislature?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xmlns="" id="{5398D6AA-A773-FD4E-9D33-6FC92D739D3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23333" y="1825625"/>
            <a:ext cx="11514667" cy="4750153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The relationship between the executive and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the legislature </a:t>
            </a:r>
            <a:r>
              <a:rPr lang="en-US" altLang="en-US" sz="3200" dirty="0">
                <a:ea typeface="ＭＳ Ｐゴシック" panose="020B0600070205080204" pitchFamily="34" charset="-128"/>
              </a:rPr>
              <a:t>can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be organized </a:t>
            </a:r>
            <a:r>
              <a:rPr lang="en-US" altLang="en-US" sz="3200" dirty="0">
                <a:ea typeface="ＭＳ Ｐゴシック" panose="020B0600070205080204" pitchFamily="34" charset="-128"/>
              </a:rPr>
              <a:t>in three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ways…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Presidential system or a parliamentary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system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The third method – semi-presidential – is a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hybrid </a:t>
            </a:r>
            <a:r>
              <a:rPr lang="en-US" altLang="en-US" sz="3200" dirty="0">
                <a:ea typeface="ＭＳ Ｐゴシック" panose="020B0600070205080204" pitchFamily="34" charset="-128"/>
              </a:rPr>
              <a:t>of the first two.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i="1" u="sng" dirty="0">
                <a:ea typeface="ＭＳ Ｐゴシック" panose="020B0600070205080204" pitchFamily="34" charset="-128"/>
              </a:rPr>
              <a:t>Presidential Systems in AP Comparative 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– Mexico and Nigeria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i="1" u="sng" dirty="0">
                <a:ea typeface="ＭＳ Ｐゴシック" panose="020B0600070205080204" pitchFamily="34" charset="-128"/>
              </a:rPr>
              <a:t>Parliamentary Systems in AP Comparative </a:t>
            </a:r>
            <a:r>
              <a:rPr lang="en-US" altLang="en-US" sz="3200" dirty="0">
                <a:ea typeface="ＭＳ Ｐゴシック" panose="020B0600070205080204" pitchFamily="34" charset="-128"/>
              </a:rPr>
              <a:t>– The UK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i="1" u="sng" dirty="0">
                <a:ea typeface="ＭＳ Ｐゴシック" panose="020B0600070205080204" pitchFamily="34" charset="-128"/>
              </a:rPr>
              <a:t>Semi-Presidential Systems </a:t>
            </a:r>
            <a:r>
              <a:rPr lang="en-US" altLang="en-US" sz="3200" dirty="0">
                <a:ea typeface="ＭＳ Ｐゴシック" panose="020B0600070205080204" pitchFamily="34" charset="-128"/>
              </a:rPr>
              <a:t>– Russia, China, Iran (sort of)</a:t>
            </a:r>
          </a:p>
        </p:txBody>
      </p:sp>
    </p:spTree>
    <p:extLst>
      <p:ext uri="{BB962C8B-B14F-4D97-AF65-F5344CB8AC3E}">
        <p14:creationId xmlns:p14="http://schemas.microsoft.com/office/powerpoint/2010/main" val="348621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xmlns="" id="{CB80ADEA-6F2C-E64D-A2C9-82CD0057F9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Presidential v. Parliamentary Systems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xmlns="" id="{D96475A9-EF97-5944-B9E1-E6CF246521C3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690688"/>
            <a:ext cx="5006976" cy="47164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u="sng" dirty="0">
                <a:ea typeface="ＭＳ Ｐゴシック" charset="0"/>
                <a:cs typeface="ＭＳ Ｐゴシック" charset="0"/>
              </a:rPr>
              <a:t>PRESIDENTIAL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Branches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separate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independent</a:t>
            </a:r>
            <a:r>
              <a:rPr lang="en-US" dirty="0">
                <a:ea typeface="ＭＳ Ｐゴシック" charset="0"/>
                <a:cs typeface="ＭＳ Ｐゴシック" charset="0"/>
              </a:rPr>
              <a:t>, and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co-equal</a:t>
            </a:r>
            <a:r>
              <a:rPr lang="en-US" dirty="0">
                <a:ea typeface="ＭＳ Ｐゴシック" charset="0"/>
                <a:cs typeface="ＭＳ Ｐゴシック" charset="0"/>
              </a:rPr>
              <a:t>.  Chosen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independently</a:t>
            </a:r>
            <a:r>
              <a:rPr lang="en-US" dirty="0">
                <a:ea typeface="ＭＳ Ｐゴシック" charset="0"/>
                <a:cs typeface="ＭＳ Ｐゴシック" charset="0"/>
              </a:rPr>
              <a:t> of legislature, fixed term, and broad powers not controlled by legislative branch.  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u="sng" dirty="0">
                <a:ea typeface="ＭＳ Ｐゴシック" charset="0"/>
                <a:cs typeface="ＭＳ Ｐゴシック" charset="0"/>
              </a:rPr>
              <a:t>Checks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balances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Not subject to a vote of confidence. 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xmlns="" id="{B9CF16C1-BFEF-B94A-8DC1-505599610BD5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6208889" y="1690688"/>
            <a:ext cx="5531555" cy="47164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u="sng" dirty="0">
                <a:ea typeface="ＭＳ Ｐゴシック" charset="0"/>
                <a:cs typeface="ＭＳ Ｐゴシック" charset="0"/>
              </a:rPr>
              <a:t>PARLIAMENTARY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Executive (Prime Minister, Premier, President) is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from the</a:t>
            </a:r>
            <a:r>
              <a:rPr lang="en-US" u="sng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legislative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branch</a:t>
            </a:r>
            <a:r>
              <a:rPr lang="en-US" dirty="0">
                <a:ea typeface="ＭＳ Ｐゴシック" charset="0"/>
                <a:cs typeface="ＭＳ Ｐゴシック" charset="0"/>
              </a:rPr>
              <a:t>.  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Leader from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majority</a:t>
            </a:r>
            <a:r>
              <a:rPr lang="en-US" dirty="0">
                <a:ea typeface="ＭＳ Ｐゴシック" charset="0"/>
                <a:cs typeface="ＭＳ Ｐゴシック" charset="0"/>
              </a:rPr>
              <a:t> party and chosen from legislative body.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Subject to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control</a:t>
            </a:r>
            <a:r>
              <a:rPr lang="en-US" dirty="0">
                <a:ea typeface="ＭＳ Ｐゴシック" charset="0"/>
                <a:cs typeface="ＭＳ Ｐゴシック" charset="0"/>
              </a:rPr>
              <a:t> of legislature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Subject to a vote of confidence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u="sng" dirty="0">
                <a:ea typeface="ＭＳ Ｐゴシック" charset="0"/>
                <a:cs typeface="ＭＳ Ｐゴシック" charset="0"/>
              </a:rPr>
              <a:t>Majority</a:t>
            </a:r>
            <a:r>
              <a:rPr lang="en-US" dirty="0">
                <a:ea typeface="ＭＳ Ｐゴシック" charset="0"/>
                <a:cs typeface="ＭＳ Ｐゴシック" charset="0"/>
              </a:rPr>
              <a:t> of governments in the world have parliamentary governments. </a:t>
            </a:r>
          </a:p>
        </p:txBody>
      </p:sp>
    </p:spTree>
    <p:extLst>
      <p:ext uri="{BB962C8B-B14F-4D97-AF65-F5344CB8AC3E}">
        <p14:creationId xmlns:p14="http://schemas.microsoft.com/office/powerpoint/2010/main" val="330882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1">
            <a:extLst>
              <a:ext uri="{FF2B5EF4-FFF2-40B4-BE49-F238E27FC236}">
                <a16:creationId xmlns:a16="http://schemas.microsoft.com/office/drawing/2014/main" xmlns="" id="{CA66767E-AB26-2A4E-A1D6-87A561AC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145"/>
            <a:ext cx="8382000" cy="1252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Sovereignty, Authority, and Power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3600" dirty="0">
                <a:solidFill>
                  <a:srgbClr val="000000"/>
                </a:solidFill>
              </a:rPr>
              <a:t>2.) How is power distributed? </a:t>
            </a:r>
          </a:p>
        </p:txBody>
      </p:sp>
      <p:sp>
        <p:nvSpPr>
          <p:cNvPr id="152578" name="Content Placeholder 10">
            <a:extLst>
              <a:ext uri="{FF2B5EF4-FFF2-40B4-BE49-F238E27FC236}">
                <a16:creationId xmlns:a16="http://schemas.microsoft.com/office/drawing/2014/main" xmlns="" id="{EE097CC7-C5FC-604A-99F7-7BEC0F1F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222" y="5526882"/>
            <a:ext cx="10922000" cy="887412"/>
          </a:xfrm>
        </p:spPr>
        <p:txBody>
          <a:bodyPr/>
          <a:lstStyle/>
          <a:p>
            <a:pPr algn="ctr" eaLnBrk="1" hangingPunct="1"/>
            <a:r>
              <a:rPr lang="en-US" altLang="en-US" b="1" i="1" dirty="0">
                <a:ea typeface="ＭＳ Ｐゴシック" panose="020B0600070205080204" pitchFamily="34" charset="-128"/>
              </a:rPr>
              <a:t>The difference between the three has to do with how power is distributed over a geographic area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5E3440E7-0C53-6D46-BFB0-0C670BD6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5833" r="18750" b="79584"/>
          <a:stretch>
            <a:fillRect/>
          </a:stretch>
        </p:blipFill>
        <p:spPr bwMode="auto">
          <a:xfrm>
            <a:off x="2079025" y="4496850"/>
            <a:ext cx="8033951" cy="100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>
            <a:extLst>
              <a:ext uri="{FF2B5EF4-FFF2-40B4-BE49-F238E27FC236}">
                <a16:creationId xmlns:a16="http://schemas.microsoft.com/office/drawing/2014/main" xmlns="" id="{640C85C3-18BA-614C-9326-21A2F860F969}"/>
              </a:ext>
            </a:extLst>
          </p:cNvPr>
          <p:cNvSpPr/>
          <p:nvPr/>
        </p:nvSpPr>
        <p:spPr>
          <a:xfrm>
            <a:off x="1676400" y="1295400"/>
            <a:ext cx="3581400" cy="1524000"/>
          </a:xfrm>
          <a:prstGeom prst="borderCallout1">
            <a:avLst>
              <a:gd name="adj1" fmla="val 99561"/>
              <a:gd name="adj2" fmla="val 49640"/>
              <a:gd name="adj3" fmla="val 246848"/>
              <a:gd name="adj4" fmla="val 19640"/>
            </a:avLst>
          </a:prstGeom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Unitary System </a:t>
            </a:r>
            <a:r>
              <a:rPr lang="en-US" altLang="en-US" sz="1800">
                <a:solidFill>
                  <a:srgbClr val="FFFFFF"/>
                </a:solidFill>
                <a:latin typeface="Corbel" panose="020B0503020204020204" pitchFamily="34" charset="0"/>
              </a:rPr>
              <a:t>– concentrates all policymaking powers in one central government (geographic) place</a:t>
            </a:r>
          </a:p>
          <a:p>
            <a:pPr algn="ctr" eaLnBrk="1" hangingPunct="1"/>
            <a:r>
              <a:rPr lang="en-US" altLang="en-US" sz="1800">
                <a:solidFill>
                  <a:srgbClr val="FFFFFF"/>
                </a:solidFill>
                <a:latin typeface="Corbel" panose="020B0503020204020204" pitchFamily="34" charset="0"/>
              </a:rPr>
              <a:t>Ex.) Britain, Iran, China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xmlns="" id="{4FA72E4C-F8E5-8A4A-A03F-C90C895DAB2E}"/>
              </a:ext>
            </a:extLst>
          </p:cNvPr>
          <p:cNvSpPr/>
          <p:nvPr/>
        </p:nvSpPr>
        <p:spPr>
          <a:xfrm>
            <a:off x="4114800" y="2819400"/>
            <a:ext cx="3581400" cy="1524000"/>
          </a:xfrm>
          <a:prstGeom prst="borderCallout1">
            <a:avLst>
              <a:gd name="adj1" fmla="val 99561"/>
              <a:gd name="adj2" fmla="val 48739"/>
              <a:gd name="adj3" fmla="val 139554"/>
              <a:gd name="adj4" fmla="val 48776"/>
            </a:avLst>
          </a:prstGeom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Federal System </a:t>
            </a:r>
            <a:r>
              <a:rPr lang="en-US" altLang="en-US" sz="1800">
                <a:solidFill>
                  <a:srgbClr val="FFFFFF"/>
                </a:solidFill>
                <a:latin typeface="Corbel" panose="020B0503020204020204" pitchFamily="34" charset="0"/>
              </a:rPr>
              <a:t>– divides the power between the central government &amp; the sub-units</a:t>
            </a:r>
          </a:p>
          <a:p>
            <a:pPr algn="ctr" eaLnBrk="1" hangingPunct="1"/>
            <a:r>
              <a:rPr lang="en-US" altLang="en-US" sz="1800">
                <a:solidFill>
                  <a:srgbClr val="FFFFFF"/>
                </a:solidFill>
                <a:latin typeface="Corbel" panose="020B0503020204020204" pitchFamily="34" charset="0"/>
              </a:rPr>
              <a:t>Ex.) Russia, Mexico, Nigeria, U.S.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xmlns="" id="{CD48B630-0598-B649-8FC5-65B94B3F979A}"/>
              </a:ext>
            </a:extLst>
          </p:cNvPr>
          <p:cNvSpPr/>
          <p:nvPr/>
        </p:nvSpPr>
        <p:spPr>
          <a:xfrm>
            <a:off x="6858000" y="1295400"/>
            <a:ext cx="3581400" cy="1524000"/>
          </a:xfrm>
          <a:prstGeom prst="borderCallout1">
            <a:avLst>
              <a:gd name="adj1" fmla="val 100973"/>
              <a:gd name="adj2" fmla="val 49940"/>
              <a:gd name="adj3" fmla="val 237672"/>
              <a:gd name="adj4" fmla="val 78814"/>
            </a:avLst>
          </a:prstGeom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anose="020B0503020204020204" pitchFamily="34" charset="0"/>
            </a:endParaRPr>
          </a:p>
          <a:p>
            <a:pPr algn="ctr" eaLnBrk="1" hangingPunct="1"/>
            <a:r>
              <a:rPr lang="en-US" altLang="en-US" sz="1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Confederal System </a:t>
            </a:r>
            <a:r>
              <a:rPr lang="en-US" altLang="en-US" sz="1800">
                <a:solidFill>
                  <a:srgbClr val="FFFFFF"/>
                </a:solidFill>
                <a:latin typeface="Corbel" panose="020B0503020204020204" pitchFamily="34" charset="0"/>
              </a:rPr>
              <a:t>– spreads the power among many sub-units and has a weak central government. </a:t>
            </a:r>
          </a:p>
          <a:p>
            <a:pPr algn="ctr" eaLnBrk="1" hangingPunct="1"/>
            <a:r>
              <a:rPr lang="en-US" altLang="en-US" sz="1800">
                <a:solidFill>
                  <a:srgbClr val="FFFFFF"/>
                </a:solidFill>
                <a:latin typeface="Corbel" panose="020B0503020204020204" pitchFamily="34" charset="0"/>
              </a:rPr>
              <a:t>Ex.) United States (1781-1788)</a:t>
            </a:r>
          </a:p>
          <a:p>
            <a:pPr algn="ctr" eaLnBrk="1" hangingPunct="1"/>
            <a:endParaRPr lang="en-US" altLang="en-US" sz="180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64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88046-4BDE-A140-AFC7-FDC033D71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Parliamentary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02CE3A-C580-3448-834E-D00739724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89" y="1690689"/>
            <a:ext cx="11063111" cy="4856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 system of governance in which the head of government is chosen by and serves at the pleasure of the legislature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The legislature rules over all!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Prime Minister is </a:t>
            </a:r>
            <a:r>
              <a:rPr lang="en-US" altLang="en-US" sz="2600" u="sng" dirty="0">
                <a:ea typeface="ＭＳ Ｐゴシック" panose="020B0600070205080204" pitchFamily="34" charset="-128"/>
              </a:rPr>
              <a:t>NOT </a:t>
            </a:r>
            <a:r>
              <a:rPr lang="en-US" altLang="en-US" sz="2600" dirty="0">
                <a:ea typeface="ＭＳ Ｐゴシック" panose="020B0600070205080204" pitchFamily="34" charset="-128"/>
              </a:rPr>
              <a:t>directly elected by people , but by the legislature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Because the prime minister and the cabinet are also leaders of the majority party in the legislature, </a:t>
            </a:r>
            <a:r>
              <a:rPr lang="en-US" altLang="en-US" sz="2600" u="sng" dirty="0">
                <a:ea typeface="ＭＳ Ｐゴシック" panose="020B0600070205080204" pitchFamily="34" charset="-128"/>
              </a:rPr>
              <a:t>no separation of powers </a:t>
            </a:r>
            <a:r>
              <a:rPr lang="en-US" altLang="en-US" sz="2600" dirty="0">
                <a:ea typeface="ＭＳ Ｐゴシック" panose="020B0600070205080204" pitchFamily="34" charset="-128"/>
              </a:rPr>
              <a:t>exists between executive and legislative branches—instead they are fused together</a:t>
            </a:r>
          </a:p>
          <a:p>
            <a:pPr>
              <a:lnSpc>
                <a:spcPct val="90000"/>
              </a:lnSpc>
            </a:pPr>
            <a:r>
              <a:rPr lang="en-US" altLang="en-US" sz="3200" i="1" u="sng" dirty="0">
                <a:ea typeface="ＭＳ Ｐゴシック" panose="020B0600070205080204" pitchFamily="34" charset="-128"/>
              </a:rPr>
              <a:t>Fusion of Power!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Executive power is separated between Head of Government (PM) and the Head of State (royalty, president)</a:t>
            </a: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260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E6BB0-FBBB-054D-A999-198CA166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Parliamentary System</a:t>
            </a:r>
          </a:p>
        </p:txBody>
      </p:sp>
      <p:sp>
        <p:nvSpPr>
          <p:cNvPr id="193538" name="Content Placeholder 2">
            <a:extLst>
              <a:ext uri="{FF2B5EF4-FFF2-40B4-BE49-F238E27FC236}">
                <a16:creationId xmlns:a16="http://schemas.microsoft.com/office/drawing/2014/main" xmlns="" id="{AABDCB4A-1E5D-314C-B8BE-F056CD407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7"/>
            <a:ext cx="10515600" cy="4762146"/>
          </a:xfrm>
        </p:spPr>
        <p:txBody>
          <a:bodyPr/>
          <a:lstStyle/>
          <a:p>
            <a:r>
              <a:rPr lang="en-US" altLang="en-US" sz="3600" u="sng">
                <a:ea typeface="ＭＳ Ｐゴシック" panose="020B0600070205080204" pitchFamily="34" charset="-128"/>
              </a:rPr>
              <a:t>Characteristics</a:t>
            </a:r>
            <a:r>
              <a:rPr lang="en-US" altLang="en-US" sz="360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High Party Discipline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Majority party almost always gets its policies implemented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Cabinet is VERY powerful—initiates legislation and makes policy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No fixed terms of office—PM must call for election or as the result of a vote of no confidence</a:t>
            </a:r>
          </a:p>
        </p:txBody>
      </p:sp>
    </p:spTree>
    <p:extLst>
      <p:ext uri="{BB962C8B-B14F-4D97-AF65-F5344CB8AC3E}">
        <p14:creationId xmlns:p14="http://schemas.microsoft.com/office/powerpoint/2010/main" val="2612770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04D32-2872-7B48-B436-E51A5BE3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Presidential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07CEF-CE2E-E44F-85D3-B73A075D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798638"/>
            <a:ext cx="11232444" cy="4494918"/>
          </a:xfrm>
        </p:spPr>
        <p:txBody>
          <a:bodyPr>
            <a:normAutofit/>
          </a:bodyPr>
          <a:lstStyle/>
          <a:p>
            <a:pPr>
              <a:buFont typeface="Wingdings 2" charset="0"/>
              <a:buChar char=""/>
              <a:defRPr/>
            </a:pPr>
            <a:r>
              <a:rPr lang="en-US" sz="3600" u="sng" dirty="0"/>
              <a:t>Characteristics</a:t>
            </a:r>
            <a:r>
              <a:rPr lang="en-US" sz="3600" dirty="0"/>
              <a:t>: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sz="3200" dirty="0"/>
              <a:t>Separation of Power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sz="3200" dirty="0"/>
              <a:t>Power shared equally between legislature and executive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sz="3200" dirty="0"/>
              <a:t>Lower party discipline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sz="3200" dirty="0"/>
              <a:t>Have fixed terms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sz="3200" dirty="0"/>
              <a:t>Since power is diffused, policymaking process is slowed because one branch may question decision made by other groups</a:t>
            </a:r>
          </a:p>
        </p:txBody>
      </p:sp>
    </p:spTree>
    <p:extLst>
      <p:ext uri="{BB962C8B-B14F-4D97-AF65-F5344CB8AC3E}">
        <p14:creationId xmlns:p14="http://schemas.microsoft.com/office/powerpoint/2010/main" val="2712036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91C445A1-27F9-F341-8742-B3DCE3B059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</a:rPr>
              <a:t>What is the relationship between the</a:t>
            </a:r>
            <a:br>
              <a:rPr lang="en-US" sz="4000" b="1" dirty="0">
                <a:solidFill>
                  <a:srgbClr val="000000"/>
                </a:solidFill>
              </a:rPr>
            </a:br>
            <a:r>
              <a:rPr lang="en-US" sz="4000" b="1" dirty="0">
                <a:solidFill>
                  <a:srgbClr val="000000"/>
                </a:solidFill>
              </a:rPr>
              <a:t>legislative and executive  branch?</a:t>
            </a:r>
          </a:p>
        </p:txBody>
      </p:sp>
      <p:pic>
        <p:nvPicPr>
          <p:cNvPr id="195586" name="Picture 6" descr="Presidential govt">
            <a:extLst>
              <a:ext uri="{FF2B5EF4-FFF2-40B4-BE49-F238E27FC236}">
                <a16:creationId xmlns:a16="http://schemas.microsoft.com/office/drawing/2014/main" xmlns="" id="{30E6F78A-7871-F642-91BD-4C08E6EA25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1"/>
            <a:ext cx="4267200" cy="3978275"/>
          </a:xfrm>
        </p:spPr>
      </p:pic>
      <p:pic>
        <p:nvPicPr>
          <p:cNvPr id="195587" name="Picture 7" descr="Parliamentary govt">
            <a:extLst>
              <a:ext uri="{FF2B5EF4-FFF2-40B4-BE49-F238E27FC236}">
                <a16:creationId xmlns:a16="http://schemas.microsoft.com/office/drawing/2014/main" xmlns="" id="{D83F7CE1-2B8C-674F-BA3D-0175372254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1" y="1752600"/>
            <a:ext cx="3451225" cy="3886200"/>
          </a:xfrm>
        </p:spPr>
      </p:pic>
    </p:spTree>
    <p:extLst>
      <p:ext uri="{BB962C8B-B14F-4D97-AF65-F5344CB8AC3E}">
        <p14:creationId xmlns:p14="http://schemas.microsoft.com/office/powerpoint/2010/main" val="1740587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5DCD3-C95A-0949-A386-9887E332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/>
              <a:t>Parliamentary vs. Presidential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A9384-1DBD-1345-986E-6F394E4FFB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777" y="1600200"/>
            <a:ext cx="11317111" cy="4953000"/>
          </a:xfrm>
        </p:spPr>
        <p:txBody>
          <a:bodyPr>
            <a:normAutofit/>
          </a:bodyPr>
          <a:lstStyle/>
          <a:p>
            <a:pPr>
              <a:buFont typeface="Wingdings 2" charset="0"/>
              <a:buChar char=""/>
              <a:defRPr/>
            </a:pPr>
            <a:r>
              <a:rPr lang="en-US" u="sng" dirty="0"/>
              <a:t>Parliamentary: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i="1" dirty="0"/>
              <a:t>Advantages:  </a:t>
            </a:r>
            <a:r>
              <a:rPr lang="en-US" dirty="0"/>
              <a:t>efficiency in passing legislation, clearer accountability to voters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i="1" dirty="0"/>
              <a:t>Disadvantages:  </a:t>
            </a:r>
            <a:r>
              <a:rPr lang="en-US" dirty="0"/>
              <a:t>instability, hasty decision-making </a:t>
            </a:r>
          </a:p>
          <a:p>
            <a:pPr>
              <a:buFont typeface="Wingdings 2" charset="0"/>
              <a:buChar char=""/>
              <a:defRPr/>
            </a:pPr>
            <a:r>
              <a:rPr lang="en-US" u="sng" dirty="0"/>
              <a:t>Presidential: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i="1" dirty="0" err="1"/>
              <a:t>Adv</a:t>
            </a:r>
            <a:r>
              <a:rPr lang="en-US" i="1" dirty="0"/>
              <a:t>: </a:t>
            </a:r>
            <a:r>
              <a:rPr lang="en-US" dirty="0"/>
              <a:t>checks power of legislature; since directly elected, more of a national mandate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i="1" dirty="0" err="1"/>
              <a:t>Disadv</a:t>
            </a:r>
            <a:r>
              <a:rPr lang="en-US" i="1" dirty="0"/>
              <a:t>: </a:t>
            </a:r>
            <a:r>
              <a:rPr lang="en-US" dirty="0"/>
              <a:t>difficulty removing unpopular president until next election, gridlock!, creeping authoritarianism</a:t>
            </a:r>
          </a:p>
          <a:p>
            <a:pPr>
              <a:buFont typeface="Wingdings 2" charset="0"/>
              <a:buChar char=""/>
              <a:defRPr/>
            </a:pPr>
            <a:r>
              <a:rPr lang="en-US" u="sng" dirty="0"/>
              <a:t>Semi </a:t>
            </a:r>
            <a:r>
              <a:rPr lang="en-US" u="sng" dirty="0" err="1"/>
              <a:t>Pres</a:t>
            </a:r>
            <a:r>
              <a:rPr lang="en-US" u="sng" dirty="0"/>
              <a:t>: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i="1" dirty="0" err="1"/>
              <a:t>Adv</a:t>
            </a:r>
            <a:r>
              <a:rPr lang="en-US" i="1" dirty="0"/>
              <a:t>:</a:t>
            </a:r>
            <a:r>
              <a:rPr lang="en-US" dirty="0"/>
              <a:t> shields </a:t>
            </a:r>
            <a:r>
              <a:rPr lang="en-US" dirty="0" err="1"/>
              <a:t>pres</a:t>
            </a:r>
            <a:r>
              <a:rPr lang="en-US" dirty="0"/>
              <a:t> from criticism (can blame on PM), can remove unpopular PM and maintain stability from pres. fixed term, additional checks and balances</a:t>
            </a:r>
          </a:p>
          <a:p>
            <a:pPr lvl="1">
              <a:buFont typeface="Wingdings" charset="0"/>
              <a:buChar char=""/>
              <a:defRPr/>
            </a:pPr>
            <a:r>
              <a:rPr lang="en-US" i="1" dirty="0" err="1"/>
              <a:t>Disadv</a:t>
            </a:r>
            <a:r>
              <a:rPr lang="en-US" i="1" dirty="0"/>
              <a:t>: </a:t>
            </a:r>
            <a:r>
              <a:rPr lang="en-US" dirty="0"/>
              <a:t>confusion about accountability, confusing and inefficient legislation</a:t>
            </a:r>
          </a:p>
          <a:p>
            <a:pPr>
              <a:buFont typeface="Wingdings 2" charset="0"/>
              <a:buChar char="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EEC0E-820A-0C4E-99B7-09A3D3CA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Separation of Power</a:t>
            </a:r>
          </a:p>
        </p:txBody>
      </p:sp>
      <p:sp>
        <p:nvSpPr>
          <p:cNvPr id="198658" name="Content Placeholder 2">
            <a:extLst>
              <a:ext uri="{FF2B5EF4-FFF2-40B4-BE49-F238E27FC236}">
                <a16:creationId xmlns:a16="http://schemas.microsoft.com/office/drawing/2014/main" xmlns="" id="{E037FC9A-2906-634C-8CE8-39CFCC3D3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1467556"/>
            <a:ext cx="11373556" cy="505177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An organization of political institutions within the state in which the executive, legislature, and judiciary have autonomous powers and no branch dominates the others</a:t>
            </a:r>
          </a:p>
          <a:p>
            <a:pPr lvl="1"/>
            <a:r>
              <a:rPr lang="en-US" altLang="en-US" sz="28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Common pattern in presidential </a:t>
            </a:r>
            <a:r>
              <a:rPr lang="en-US" altLang="en-US" sz="2800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systems</a:t>
            </a:r>
          </a:p>
          <a:p>
            <a:pPr lvl="1"/>
            <a:endParaRPr lang="en-US" altLang="en-US" sz="32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lvl="1" indent="0" algn="ctr">
              <a:buNone/>
            </a:pPr>
            <a:r>
              <a:rPr lang="en-US" altLang="en-US" sz="4800" b="1" dirty="0" smtClean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Checks &amp; Balances</a:t>
            </a:r>
          </a:p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 governmental system of divided authority in which coequal branches can restrain each other’s </a:t>
            </a:r>
            <a:r>
              <a:rPr lang="en-US" altLang="en-US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actions</a:t>
            </a:r>
          </a:p>
          <a:p>
            <a:pPr lvl="1"/>
            <a:r>
              <a:rPr lang="en-US" altLang="en-US" sz="2800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Not found in authoritarian regimes and limited in illiberal democracies</a:t>
            </a:r>
            <a:endParaRPr lang="en-US" altLang="en-US" sz="2800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b="1" dirty="0" smtClean="0">
              <a:solidFill>
                <a:srgbClr val="000000"/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419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B9360-7A5A-7A4B-9511-4C8CC243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Impeachment</a:t>
            </a:r>
          </a:p>
        </p:txBody>
      </p:sp>
      <p:sp>
        <p:nvSpPr>
          <p:cNvPr id="200706" name="Content Placeholder 2">
            <a:extLst>
              <a:ext uri="{FF2B5EF4-FFF2-40B4-BE49-F238E27FC236}">
                <a16:creationId xmlns:a16="http://schemas.microsoft.com/office/drawing/2014/main" xmlns="" id="{3EDE0547-29B0-4643-86A0-89A0747B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process provided legislatures in </a:t>
            </a:r>
            <a:r>
              <a:rPr lang="en-US" altLang="en-US" sz="3600" i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most presidential systems</a:t>
            </a:r>
            <a:r>
              <a:rPr lang="en-US" altLang="en-US" sz="3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that provides for the removal of presidents before their term is up, but typically only if they are guilty of serious criminal or other wrong doing</a:t>
            </a:r>
          </a:p>
        </p:txBody>
      </p:sp>
    </p:spTree>
    <p:extLst>
      <p:ext uri="{BB962C8B-B14F-4D97-AF65-F5344CB8AC3E}">
        <p14:creationId xmlns:p14="http://schemas.microsoft.com/office/powerpoint/2010/main" val="2948874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2A7325F8-55DD-3B4F-AB0B-E34EB6CA762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Vote of Confidence</a:t>
            </a:r>
          </a:p>
        </p:txBody>
      </p:sp>
      <p:sp>
        <p:nvSpPr>
          <p:cNvPr id="201730" name="Rectangle 3">
            <a:extLst>
              <a:ext uri="{FF2B5EF4-FFF2-40B4-BE49-F238E27FC236}">
                <a16:creationId xmlns:a16="http://schemas.microsoft.com/office/drawing/2014/main" xmlns="" id="{EB9354AE-16A8-0041-B2CF-E7438CCE19A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51556" y="1825625"/>
            <a:ext cx="11373555" cy="4693708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►"/>
            </a:pPr>
            <a:r>
              <a:rPr lang="en-US" altLang="en-US" sz="3600" dirty="0">
                <a:ea typeface="ＭＳ Ｐゴシック" panose="020B0600070205080204" pitchFamily="34" charset="-128"/>
              </a:rPr>
              <a:t>May occur in a parliamentary system when the majority party in the parliament </a:t>
            </a:r>
            <a:r>
              <a:rPr lang="en-US" altLang="en-US" sz="3600" u="sng" dirty="0">
                <a:ea typeface="ＭＳ Ｐゴシック" panose="020B0600070205080204" pitchFamily="34" charset="-128"/>
              </a:rPr>
              <a:t>disagrees</a:t>
            </a:r>
            <a:r>
              <a:rPr lang="en-US" altLang="en-US" sz="3600" dirty="0">
                <a:ea typeface="ＭＳ Ｐゴシック" panose="020B0600070205080204" pitchFamily="34" charset="-128"/>
              </a:rPr>
              <a:t> with a policy or action of the prime minister.  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If the Prime Minister loses a </a:t>
            </a:r>
            <a:r>
              <a:rPr lang="en-US" altLang="en-US" sz="3600" u="sng" dirty="0">
                <a:ea typeface="ＭＳ Ｐゴシック" panose="020B0600070205080204" pitchFamily="34" charset="-128"/>
              </a:rPr>
              <a:t>vote of confidence</a:t>
            </a:r>
            <a:r>
              <a:rPr lang="en-US" altLang="en-US" sz="3600" dirty="0">
                <a:ea typeface="ＭＳ Ｐゴシック" panose="020B0600070205080204" pitchFamily="34" charset="-128"/>
              </a:rPr>
              <a:t>, then he must dissolve Parliament and hold new elections. 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altLang="en-US" sz="3600" b="1" i="1" dirty="0">
                <a:ea typeface="ＭＳ Ｐゴシック" panose="020B0600070205080204" pitchFamily="34" charset="-128"/>
              </a:rPr>
              <a:t>Votes of confidence are rare, party discipline is high in parliamentary systems. No party wants to run the risk of losing control of the legislature</a:t>
            </a:r>
            <a:r>
              <a:rPr lang="en-US" altLang="en-US" b="1" i="1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853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29" name="Picture 3" descr="Screen Shot 2019-01-16 at 10.21.45 AM.png">
            <a:extLst>
              <a:ext uri="{FF2B5EF4-FFF2-40B4-BE49-F238E27FC236}">
                <a16:creationId xmlns:a16="http://schemas.microsoft.com/office/drawing/2014/main" xmlns="" id="{2C2EE9D1-75C7-324B-A4CA-FB675FDD2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6" y="0"/>
            <a:ext cx="790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46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DD6A07B-3B60-F647-A541-6A0B3BED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cap="small" dirty="0">
                <a:solidFill>
                  <a:srgbClr val="000000"/>
                </a:solidFill>
                <a:ea typeface="+mj-ea"/>
                <a:cs typeface="+mj-cs"/>
              </a:rPr>
              <a:t>Political &amp; economic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F38710-21CF-E84A-80F6-E764B7A14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2" y="1690688"/>
            <a:ext cx="11288889" cy="48568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ECONOMIC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There is an intimate relationship between politics and economics, such that there is an entire field of study—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political economy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—</a:t>
            </a:r>
            <a:r>
              <a:rPr lang="en-US" altLang="en-US" sz="2800" dirty="0">
                <a:ea typeface="ＭＳ Ｐゴシック" panose="020B0600070205080204" pitchFamily="34" charset="-128"/>
              </a:rPr>
              <a:t>that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examines the links.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Political economy: </a:t>
            </a:r>
            <a:r>
              <a:rPr lang="en-US" altLang="en-US" sz="2800" dirty="0">
                <a:ea typeface="ＭＳ Ｐゴシック" panose="020B0600070205080204" pitchFamily="34" charset="-128"/>
              </a:rPr>
              <a:t>The relationship between political activity and economic performance.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most fundamental comparative measure is economic size; this is expressed using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gross domestic product (GDP).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Gross domestic product (GDP): </a:t>
            </a:r>
            <a:r>
              <a:rPr lang="en-US" altLang="en-US" sz="2800" dirty="0">
                <a:ea typeface="ＭＳ Ｐゴシック" panose="020B0600070205080204" pitchFamily="34" charset="-128"/>
              </a:rPr>
              <a:t>The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total value of all goods and services produced by a state in a given year.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100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b="1" dirty="0">
              <a:solidFill>
                <a:srgbClr val="00B0F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60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E55AB-2741-3848-8B2A-30C6FFC6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Federal System</a:t>
            </a:r>
          </a:p>
        </p:txBody>
      </p:sp>
      <p:sp>
        <p:nvSpPr>
          <p:cNvPr id="153602" name="Content Placeholder 2">
            <a:extLst>
              <a:ext uri="{FF2B5EF4-FFF2-40B4-BE49-F238E27FC236}">
                <a16:creationId xmlns:a16="http://schemas.microsoft.com/office/drawing/2014/main" xmlns="" id="{FE357677-492B-F042-9B9C-87892D29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1650381"/>
            <a:ext cx="11345333" cy="475042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 system of governance in which political </a:t>
            </a:r>
            <a:r>
              <a:rPr lang="en-US" altLang="en-US" sz="3200" i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authority is shared between the national government and regional or state governments</a:t>
            </a:r>
          </a:p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Power CANNOT be removed from sub governments 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Protected usually through codification in a </a:t>
            </a:r>
            <a:r>
              <a:rPr lang="en-US" altLang="en-US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constitution</a:t>
            </a:r>
          </a:p>
          <a:p>
            <a:pPr marL="457200" lvl="1" indent="0">
              <a:buNone/>
            </a:pPr>
            <a:endParaRPr lang="en-US" altLang="en-US" sz="32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EX: The United States, Mexico, Nigeria, Russia (Asymmetric)</a:t>
            </a:r>
          </a:p>
        </p:txBody>
      </p:sp>
    </p:spTree>
    <p:extLst>
      <p:ext uri="{BB962C8B-B14F-4D97-AF65-F5344CB8AC3E}">
        <p14:creationId xmlns:p14="http://schemas.microsoft.com/office/powerpoint/2010/main" val="3084356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xmlns="" id="{3A522EA2-FD8C-364F-A5E1-D4EB51F4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PURCHASING POWER </a:t>
            </a:r>
            <a:r>
              <a:rPr lang="en-US" b="1" dirty="0" smtClean="0"/>
              <a:t>PARITY (PPP)</a:t>
            </a:r>
            <a:endParaRPr lang="en-US" b="1" dirty="0"/>
          </a:p>
        </p:txBody>
      </p:sp>
      <p:sp>
        <p:nvSpPr>
          <p:cNvPr id="251906" name="Content Placeholder 2">
            <a:extLst>
              <a:ext uri="{FF2B5EF4-FFF2-40B4-BE49-F238E27FC236}">
                <a16:creationId xmlns:a16="http://schemas.microsoft.com/office/drawing/2014/main" xmlns="" id="{0BE25BE5-DB23-DE43-ADA1-9CCA283B3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An </a:t>
            </a:r>
            <a:r>
              <a:rPr lang="en-US" altLang="en-US" sz="3600" dirty="0">
                <a:ea typeface="ＭＳ Ｐゴシック" panose="020B0600070205080204" pitchFamily="34" charset="-128"/>
              </a:rPr>
              <a:t>estimate of buying power using the US as a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benchmark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While it's not a perfect measurement metric, purchase power parity does let one compare pricing between countries with differing currencies. 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PPP compares economic productivity and standards of living between countries.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Some countries adjust their gross domestic product (GDP) figures to reflect PPP.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728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xmlns="" id="{E60D18F4-6033-BF45-8543-32DB03FD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MARKET ECONOMY</a:t>
            </a:r>
          </a:p>
        </p:txBody>
      </p:sp>
      <p:sp>
        <p:nvSpPr>
          <p:cNvPr id="252930" name="Content Placeholder 2">
            <a:extLst>
              <a:ext uri="{FF2B5EF4-FFF2-40B4-BE49-F238E27FC236}">
                <a16:creationId xmlns:a16="http://schemas.microsoft.com/office/drawing/2014/main" xmlns="" id="{ACD47727-60E7-2249-9307-3261CC18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An economy that relies on the interaction of supply and demand to allocate resources and set prices</a:t>
            </a:r>
          </a:p>
        </p:txBody>
      </p:sp>
    </p:spTree>
    <p:extLst>
      <p:ext uri="{BB962C8B-B14F-4D97-AF65-F5344CB8AC3E}">
        <p14:creationId xmlns:p14="http://schemas.microsoft.com/office/powerpoint/2010/main" val="1663986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xmlns="" id="{4DE462EE-BA33-B246-908A-0D50B8EC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NEOLIBERAL ECONOMICS</a:t>
            </a:r>
          </a:p>
        </p:txBody>
      </p:sp>
      <p:sp>
        <p:nvSpPr>
          <p:cNvPr id="254978" name="Content Placeholder 2">
            <a:extLst>
              <a:ext uri="{FF2B5EF4-FFF2-40B4-BE49-F238E27FC236}">
                <a16:creationId xmlns:a16="http://schemas.microsoft.com/office/drawing/2014/main" xmlns="" id="{0BD8655D-EBF2-F545-920F-B70207A77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Focuses on introducing free market reforms and has few restrictions on economic and property rights</a:t>
            </a:r>
          </a:p>
          <a:p>
            <a:pPr eaLnBrk="1" hangingPunct="1"/>
            <a:r>
              <a:rPr lang="en-US" altLang="en-US" sz="3600" b="1" i="1" dirty="0">
                <a:ea typeface="ＭＳ Ｐゴシック" panose="020B0600070205080204" pitchFamily="34" charset="-128"/>
              </a:rPr>
              <a:t>Economic liberalization</a:t>
            </a:r>
          </a:p>
        </p:txBody>
      </p:sp>
    </p:spTree>
    <p:extLst>
      <p:ext uri="{BB962C8B-B14F-4D97-AF65-F5344CB8AC3E}">
        <p14:creationId xmlns:p14="http://schemas.microsoft.com/office/powerpoint/2010/main" val="3730148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F7421-8B17-B541-B30C-BCA41C3E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cap="small" dirty="0">
                <a:solidFill>
                  <a:srgbClr val="000000"/>
                </a:solidFill>
              </a:rPr>
              <a:t>Political &amp; economic change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5299" name="Text Placeholder 3">
            <a:extLst>
              <a:ext uri="{FF2B5EF4-FFF2-40B4-BE49-F238E27FC236}">
                <a16:creationId xmlns:a16="http://schemas.microsoft.com/office/drawing/2014/main" xmlns="" id="{B0FFAE45-75EE-2248-B480-92F1B96EF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98626"/>
            <a:ext cx="4040188" cy="715963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A4338-9C96-CE44-9DFF-C921144F4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449514"/>
            <a:ext cx="4040188" cy="3951287"/>
          </a:xfrm>
        </p:spPr>
        <p:txBody>
          <a:bodyPr>
            <a:normAutofit/>
          </a:bodyPr>
          <a:lstStyle/>
          <a:p>
            <a:pPr marL="265113" indent="-265113">
              <a:buFont typeface="Wingdings 2" pitchFamily="2" charset="2"/>
              <a:buChar char=""/>
            </a:pPr>
            <a:r>
              <a:rPr lang="en-US" altLang="en-US" sz="2200" dirty="0">
                <a:ea typeface="ＭＳ Ｐゴシック" panose="020B0600070205080204" pitchFamily="34" charset="-128"/>
              </a:rPr>
              <a:t>Values </a:t>
            </a:r>
            <a:r>
              <a:rPr lang="en-US" altLang="en-US" sz="2200" u="sng" dirty="0">
                <a:ea typeface="ＭＳ Ｐゴシック" panose="020B0600070205080204" pitchFamily="34" charset="-128"/>
              </a:rPr>
              <a:t>equality</a:t>
            </a:r>
            <a:r>
              <a:rPr lang="en-US" altLang="en-US" sz="2200" dirty="0">
                <a:ea typeface="ＭＳ Ｐゴシック" panose="020B0600070205080204" pitchFamily="34" charset="-128"/>
              </a:rPr>
              <a:t> over freedom</a:t>
            </a:r>
          </a:p>
          <a:p>
            <a:pPr marL="265113" indent="-265113">
              <a:buFont typeface="Wingdings 2" pitchFamily="2" charset="2"/>
              <a:buChar char=""/>
            </a:pPr>
            <a:r>
              <a:rPr lang="en-US" altLang="en-US" sz="2200" dirty="0">
                <a:ea typeface="ＭＳ Ｐゴシック" panose="020B0600070205080204" pitchFamily="34" charset="-128"/>
              </a:rPr>
              <a:t>Believe that the inevitable outcome of competition for scarce resources is that a </a:t>
            </a:r>
            <a:r>
              <a:rPr lang="en-US" altLang="en-US" sz="2200" u="sng" dirty="0">
                <a:ea typeface="ＭＳ Ｐゴシック" panose="020B0600070205080204" pitchFamily="34" charset="-128"/>
              </a:rPr>
              <a:t>small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u="sng" dirty="0">
                <a:ea typeface="ＭＳ Ｐゴシック" panose="020B0600070205080204" pitchFamily="34" charset="-128"/>
              </a:rPr>
              <a:t>group</a:t>
            </a:r>
            <a:r>
              <a:rPr lang="en-US" altLang="en-US" sz="2200" dirty="0">
                <a:ea typeface="ＭＳ Ｐゴシック" panose="020B0600070205080204" pitchFamily="34" charset="-128"/>
              </a:rPr>
              <a:t> will come to control the government and the economy. (i.e. “the rich”)</a:t>
            </a:r>
          </a:p>
          <a:p>
            <a:pPr marL="265113" indent="-265113">
              <a:buFont typeface="Wingdings 2" pitchFamily="2" charset="2"/>
              <a:buChar char=""/>
            </a:pPr>
            <a:r>
              <a:rPr lang="en-US" altLang="en-US" sz="2200" dirty="0">
                <a:ea typeface="ＭＳ Ｐゴシック" panose="020B0600070205080204" pitchFamily="34" charset="-128"/>
              </a:rPr>
              <a:t>Advocate a </a:t>
            </a:r>
            <a:r>
              <a:rPr lang="en-US" altLang="en-US" sz="2200" u="sng" dirty="0">
                <a:ea typeface="ＭＳ Ｐゴシック" panose="020B0600070205080204" pitchFamily="34" charset="-128"/>
              </a:rPr>
              <a:t>takeover</a:t>
            </a:r>
            <a:r>
              <a:rPr lang="en-US" altLang="en-US" sz="2200" dirty="0">
                <a:ea typeface="ＭＳ Ｐゴシック" panose="020B0600070205080204" pitchFamily="34" charset="-128"/>
              </a:rPr>
              <a:t> of all </a:t>
            </a:r>
            <a:r>
              <a:rPr lang="en-US" altLang="en-US" sz="2200" u="sng" dirty="0">
                <a:ea typeface="ＭＳ Ｐゴシック" panose="020B0600070205080204" pitchFamily="34" charset="-128"/>
              </a:rPr>
              <a:t>resources</a:t>
            </a:r>
            <a:r>
              <a:rPr lang="en-US" altLang="en-US" sz="2200" dirty="0">
                <a:ea typeface="ＭＳ Ｐゴシック" panose="020B0600070205080204" pitchFamily="34" charset="-128"/>
              </a:rPr>
              <a:t> and abolishing </a:t>
            </a:r>
            <a:r>
              <a:rPr lang="en-US" altLang="en-US" sz="2200" u="sng" dirty="0">
                <a:ea typeface="ＭＳ Ｐゴシック" panose="020B0600070205080204" pitchFamily="34" charset="-128"/>
              </a:rPr>
              <a:t>private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u="sng" dirty="0">
                <a:ea typeface="ＭＳ Ｐゴシック" panose="020B0600070205080204" pitchFamily="34" charset="-128"/>
              </a:rPr>
              <a:t>property</a:t>
            </a:r>
            <a:r>
              <a:rPr lang="en-US" altLang="en-US" sz="2200" dirty="0">
                <a:ea typeface="ＭＳ Ｐゴシック" panose="020B0600070205080204" pitchFamily="34" charset="-128"/>
              </a:rPr>
              <a:t> to ensure true equality </a:t>
            </a:r>
          </a:p>
        </p:txBody>
      </p:sp>
      <p:sp>
        <p:nvSpPr>
          <p:cNvPr id="55301" name="Text Placeholder 4">
            <a:extLst>
              <a:ext uri="{FF2B5EF4-FFF2-40B4-BE49-F238E27FC236}">
                <a16:creationId xmlns:a16="http://schemas.microsoft.com/office/drawing/2014/main" xmlns="" id="{2DA0F904-5FF0-DA4D-91DA-A8FA5BAEE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698626"/>
            <a:ext cx="4041775" cy="715963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Socialism</a:t>
            </a:r>
          </a:p>
        </p:txBody>
      </p:sp>
      <p:sp>
        <p:nvSpPr>
          <p:cNvPr id="257029" name="Content Placeholder 5">
            <a:extLst>
              <a:ext uri="{FF2B5EF4-FFF2-40B4-BE49-F238E27FC236}">
                <a16:creationId xmlns:a16="http://schemas.microsoft.com/office/drawing/2014/main" xmlns="" id="{77F962C8-0246-5B4E-B8E4-C77A90E7B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449514"/>
            <a:ext cx="4041775" cy="3951287"/>
          </a:xfrm>
        </p:spPr>
        <p:txBody>
          <a:bodyPr>
            <a:normAutofit fontScale="92500"/>
          </a:bodyPr>
          <a:lstStyle/>
          <a:p>
            <a:pPr marL="265113" indent="-265113">
              <a:buFont typeface="Wingdings 2" pitchFamily="2" charset="2"/>
              <a:buChar char=""/>
            </a:pPr>
            <a:r>
              <a:rPr lang="en-US" altLang="en-US">
                <a:ea typeface="ＭＳ Ｐゴシック" panose="020B0600070205080204" pitchFamily="34" charset="-128"/>
              </a:rPr>
              <a:t>Values equality of communism BUT promote private ownership of property and </a:t>
            </a:r>
            <a:r>
              <a:rPr lang="en-US" altLang="en-US" u="sng">
                <a:ea typeface="ＭＳ Ｐゴシック" panose="020B0600070205080204" pitchFamily="34" charset="-128"/>
              </a:rPr>
              <a:t>free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u="sng">
                <a:ea typeface="ＭＳ Ｐゴシック" panose="020B0600070205080204" pitchFamily="34" charset="-128"/>
              </a:rPr>
              <a:t>market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u="sng">
                <a:ea typeface="ＭＳ Ｐゴシック" panose="020B0600070205080204" pitchFamily="34" charset="-128"/>
              </a:rPr>
              <a:t>principles</a:t>
            </a:r>
            <a:r>
              <a:rPr lang="en-US" altLang="en-US">
                <a:ea typeface="ＭＳ Ｐゴシック" panose="020B0600070205080204" pitchFamily="34" charset="-128"/>
              </a:rPr>
              <a:t>.  </a:t>
            </a:r>
          </a:p>
          <a:p>
            <a:pPr marL="265113" indent="-265113">
              <a:buFont typeface="Wingdings 2" pitchFamily="2" charset="2"/>
              <a:buChar char=""/>
            </a:pPr>
            <a:r>
              <a:rPr lang="en-US" altLang="en-US">
                <a:ea typeface="ＭＳ Ｐゴシック" panose="020B0600070205080204" pitchFamily="34" charset="-128"/>
              </a:rPr>
              <a:t>The state should have a strong role to play in </a:t>
            </a:r>
            <a:r>
              <a:rPr lang="en-US" altLang="en-US" u="sng">
                <a:ea typeface="ＭＳ Ｐゴシック" panose="020B0600070205080204" pitchFamily="34" charset="-128"/>
              </a:rPr>
              <a:t>regulating</a:t>
            </a:r>
            <a:r>
              <a:rPr lang="en-US" altLang="en-US">
                <a:ea typeface="ＭＳ Ｐゴシック" panose="020B0600070205080204" pitchFamily="34" charset="-128"/>
              </a:rPr>
              <a:t> the economy and providing benefits to the public sector. </a:t>
            </a:r>
          </a:p>
        </p:txBody>
      </p:sp>
    </p:spTree>
    <p:extLst>
      <p:ext uri="{BB962C8B-B14F-4D97-AF65-F5344CB8AC3E}">
        <p14:creationId xmlns:p14="http://schemas.microsoft.com/office/powerpoint/2010/main" val="23496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A9987BA-B959-644E-A6CD-E21989B3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1" cap="small" dirty="0">
                <a:solidFill>
                  <a:srgbClr val="000000"/>
                </a:solidFill>
              </a:rPr>
              <a:t>Political &amp; economic change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9074" name="Text Placeholder 4">
            <a:extLst>
              <a:ext uri="{FF2B5EF4-FFF2-40B4-BE49-F238E27FC236}">
                <a16:creationId xmlns:a16="http://schemas.microsoft.com/office/drawing/2014/main" xmlns="" id="{2BFA5AB0-2D29-2F4A-9754-1004E59CE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0977" y="1448154"/>
            <a:ext cx="4040188" cy="4850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cap="none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Mixed/Hybrid Economies</a:t>
            </a:r>
          </a:p>
        </p:txBody>
      </p:sp>
      <p:sp>
        <p:nvSpPr>
          <p:cNvPr id="259075" name="Content Placeholder 5">
            <a:extLst>
              <a:ext uri="{FF2B5EF4-FFF2-40B4-BE49-F238E27FC236}">
                <a16:creationId xmlns:a16="http://schemas.microsoft.com/office/drawing/2014/main" xmlns="" id="{B9F2F201-EEDF-304A-A2C0-9E720287E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889" y="1933222"/>
            <a:ext cx="11599333" cy="47272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reality, most economies are mixed. The state plays an important role in most economies, yet many decisions are made by private individuals and businesses.</a:t>
            </a:r>
          </a:p>
          <a:p>
            <a:pPr lvl="1" eaLnBrk="1" hangingPunct="1"/>
            <a:r>
              <a:rPr lang="en-US" altLang="en-US" sz="2800" b="1" i="1" u="sng" dirty="0">
                <a:ea typeface="ＭＳ Ｐゴシック" panose="020B0600070205080204" pitchFamily="34" charset="-128"/>
              </a:rPr>
              <a:t>Import Substitution Industrialization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method used by developing nations to spur economic development</a:t>
            </a:r>
          </a:p>
          <a:p>
            <a:pPr lvl="3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Characterized by government subsidies and tax breaks, tariffs to protect domestic businesses</a:t>
            </a:r>
          </a:p>
          <a:p>
            <a:pPr lvl="1" eaLnBrk="1" hangingPunct="1"/>
            <a:r>
              <a:rPr lang="en-US" altLang="en-US" sz="2800" b="1" i="1" u="sng" dirty="0">
                <a:ea typeface="ＭＳ Ｐゴシック" panose="020B0600070205080204" pitchFamily="34" charset="-128"/>
              </a:rPr>
              <a:t>Neo-liberal Market reforms/neoliberalism/economic liberalization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introduction of market mechanisms into an economy. Often this is done through the removal of price controls, the elimination of subsidies, and reduction/elimination of protective tariffs.</a:t>
            </a:r>
          </a:p>
        </p:txBody>
      </p:sp>
    </p:spTree>
    <p:extLst>
      <p:ext uri="{BB962C8B-B14F-4D97-AF65-F5344CB8AC3E}">
        <p14:creationId xmlns:p14="http://schemas.microsoft.com/office/powerpoint/2010/main" val="383112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590E9-4BE4-D944-9CC2-0816CC74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b="1" dirty="0"/>
              <a:t>Import Substitution Industrialization</a:t>
            </a:r>
          </a:p>
        </p:txBody>
      </p:sp>
      <p:sp>
        <p:nvSpPr>
          <p:cNvPr id="260098" name="Content Placeholder 2">
            <a:extLst>
              <a:ext uri="{FF2B5EF4-FFF2-40B4-BE49-F238E27FC236}">
                <a16:creationId xmlns:a16="http://schemas.microsoft.com/office/drawing/2014/main" xmlns="" id="{8DF8FFCB-2279-9349-A0AC-28BA8E07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1825625"/>
            <a:ext cx="11542889" cy="4351338"/>
          </a:xfrm>
        </p:spPr>
        <p:txBody>
          <a:bodyPr/>
          <a:lstStyle/>
          <a:p>
            <a:pPr lvl="1"/>
            <a:r>
              <a:rPr lang="en-US" altLang="en-US" sz="4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Employs high tariffs to protect locally produced goods from foreign competition, </a:t>
            </a:r>
            <a:r>
              <a:rPr lang="en-US" altLang="en-US" sz="40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govt</a:t>
            </a:r>
            <a:r>
              <a:rPr lang="en-US" altLang="en-US" sz="4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ownership of key industries, </a:t>
            </a:r>
            <a:r>
              <a:rPr lang="en-US" altLang="en-US" sz="40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gov’t </a:t>
            </a:r>
            <a:r>
              <a:rPr lang="en-US" altLang="en-US" sz="4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subsidies to domestic industries</a:t>
            </a:r>
          </a:p>
        </p:txBody>
      </p:sp>
    </p:spTree>
    <p:extLst>
      <p:ext uri="{BB962C8B-B14F-4D97-AF65-F5344CB8AC3E}">
        <p14:creationId xmlns:p14="http://schemas.microsoft.com/office/powerpoint/2010/main" val="3485387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F5BB1-DC30-604F-B915-F62F2AEC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653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STRUCTURAL ADJUSTMENT</a:t>
            </a:r>
          </a:p>
        </p:txBody>
      </p:sp>
      <p:sp>
        <p:nvSpPr>
          <p:cNvPr id="261122" name="Content Placeholder 2">
            <a:extLst>
              <a:ext uri="{FF2B5EF4-FFF2-40B4-BE49-F238E27FC236}">
                <a16:creationId xmlns:a16="http://schemas.microsoft.com/office/drawing/2014/main" xmlns="" id="{D3BA3BA1-1CC4-294E-BC07-F843958C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56" y="1241778"/>
            <a:ext cx="11796887" cy="524933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Structural adjustment programs require countries to increase taxes and cut spending (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austerity</a:t>
            </a:r>
            <a:r>
              <a:rPr lang="en-US" altLang="en-US" sz="3600" dirty="0">
                <a:ea typeface="ＭＳ Ｐゴシック" panose="020B0600070205080204" pitchFamily="34" charset="-128"/>
              </a:rPr>
              <a:t> measures) to improve budgets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r>
              <a:rPr lang="en-US" altLang="en-US" sz="3600" b="1" i="1" u="sng" dirty="0" smtClean="0">
                <a:ea typeface="ＭＳ Ｐゴシック" panose="020B0600070205080204" pitchFamily="34" charset="-128"/>
              </a:rPr>
              <a:t>introduce </a:t>
            </a:r>
            <a:r>
              <a:rPr lang="en-US" altLang="en-US" sz="3600" b="1" i="1" u="sng" dirty="0">
                <a:ea typeface="ＭＳ Ｐゴシック" panose="020B0600070205080204" pitchFamily="34" charset="-128"/>
              </a:rPr>
              <a:t>broadly free-market systems coupled with fiscal </a:t>
            </a:r>
            <a:r>
              <a:rPr lang="en-US" altLang="en-US" sz="3600" b="1" i="1" u="sng" dirty="0" smtClean="0">
                <a:ea typeface="ＭＳ Ｐゴシック" panose="020B0600070205080204" pitchFamily="34" charset="-128"/>
              </a:rPr>
              <a:t>restraint</a:t>
            </a:r>
            <a:endParaRPr lang="en-US" altLang="en-US" sz="3600" b="1" i="1" u="sng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Devaluing their currencies to reduce balance of payments deficits. 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Cutting public sector employment, subsidies, and other spending to reduce budget deficits.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Privatizing state-owned enterprises and deregulating state-controlled industries.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Easing regulations in order to attract investment by foreign businesses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.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499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CD8B0-89E1-534C-A9DD-CF560D07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097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AUSTERITY</a:t>
            </a:r>
          </a:p>
        </p:txBody>
      </p:sp>
      <p:sp>
        <p:nvSpPr>
          <p:cNvPr id="263170" name="Content Placeholder 3">
            <a:extLst>
              <a:ext uri="{FF2B5EF4-FFF2-40B4-BE49-F238E27FC236}">
                <a16:creationId xmlns:a16="http://schemas.microsoft.com/office/drawing/2014/main" xmlns="" id="{CF2C5AB3-C4DB-7D4B-A5F7-702C244E5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507775"/>
            <a:ext cx="5023556" cy="4624387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Cut spending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Measures </a:t>
            </a:r>
            <a:r>
              <a:rPr lang="en-US" altLang="en-US" dirty="0">
                <a:ea typeface="ＭＳ Ｐゴシック" panose="020B0600070205080204" pitchFamily="34" charset="-128"/>
              </a:rPr>
              <a:t>taken by governments in an attempt to reduce their growing budget deficits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Gov’t spend </a:t>
            </a:r>
            <a:r>
              <a:rPr lang="en-US" altLang="en-US" dirty="0">
                <a:ea typeface="ＭＳ Ｐゴシック" panose="020B0600070205080204" pitchFamily="34" charset="-128"/>
              </a:rPr>
              <a:t>money to stimulate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economies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went </a:t>
            </a:r>
            <a:r>
              <a:rPr lang="en-US" altLang="en-US" dirty="0">
                <a:ea typeface="ＭＳ Ｐゴシック" panose="020B0600070205080204" pitchFamily="34" charset="-128"/>
              </a:rPr>
              <a:t>into debt on borrowed money</a:t>
            </a:r>
          </a:p>
        </p:txBody>
      </p:sp>
      <p:sp>
        <p:nvSpPr>
          <p:cNvPr id="263171" name="Content Placeholder 4">
            <a:extLst>
              <a:ext uri="{FF2B5EF4-FFF2-40B4-BE49-F238E27FC236}">
                <a16:creationId xmlns:a16="http://schemas.microsoft.com/office/drawing/2014/main" xmlns="" id="{A402CB7C-151E-EF45-BED1-9FE92C83C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1484314"/>
            <a:ext cx="5635977" cy="491331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Why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gov’t </a:t>
            </a:r>
            <a:r>
              <a:rPr lang="en-US" altLang="en-US" sz="2400" dirty="0">
                <a:ea typeface="ＭＳ Ｐゴシック" panose="020B0600070205080204" pitchFamily="34" charset="-128"/>
              </a:rPr>
              <a:t>do it?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fix budget deficit problems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Pressure by international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organizations (IMF/WORLD BANK)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Membership in supranational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organizations </a:t>
            </a:r>
            <a:r>
              <a:rPr lang="en-US" altLang="en-US" dirty="0">
                <a:ea typeface="ＭＳ Ｐゴシック" panose="020B0600070205080204" pitchFamily="34" charset="-128"/>
              </a:rPr>
              <a:t>that require monetary coordination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Changes in government or party platform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 does the public respond?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Unfavorably b/c leads to increase in taxes, lowered quantity and quality of gov services</a:t>
            </a:r>
          </a:p>
        </p:txBody>
      </p:sp>
    </p:spTree>
    <p:extLst>
      <p:ext uri="{BB962C8B-B14F-4D97-AF65-F5344CB8AC3E}">
        <p14:creationId xmlns:p14="http://schemas.microsoft.com/office/powerpoint/2010/main" val="786211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xmlns="" id="{E5C06137-0CA5-9549-9E64-A8E81C99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WELFARE STATE</a:t>
            </a:r>
          </a:p>
        </p:txBody>
      </p:sp>
      <p:sp>
        <p:nvSpPr>
          <p:cNvPr id="265218" name="Content Placeholder 2">
            <a:extLst>
              <a:ext uri="{FF2B5EF4-FFF2-40B4-BE49-F238E27FC236}">
                <a16:creationId xmlns:a16="http://schemas.microsoft.com/office/drawing/2014/main" xmlns="" id="{74881F84-7CCC-2D42-B7EE-7EA9B027E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The creation and maintenance of social welfare programs; 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a </a:t>
            </a:r>
            <a:r>
              <a:rPr lang="en-US" altLang="en-US" sz="3600" dirty="0">
                <a:ea typeface="ＭＳ Ｐゴシック" panose="020B0600070205080204" pitchFamily="34" charset="-128"/>
              </a:rPr>
              <a:t>school of thought that the state should assume primary responsibility for the welfare of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citizens</a:t>
            </a:r>
          </a:p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United Kingdom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461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xmlns="" id="{486F76D3-1E50-B849-A2CD-6A1E0F4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COMMAND ECONOMY</a:t>
            </a:r>
          </a:p>
        </p:txBody>
      </p:sp>
      <p:sp>
        <p:nvSpPr>
          <p:cNvPr id="266242" name="Content Placeholder 2">
            <a:extLst>
              <a:ext uri="{FF2B5EF4-FFF2-40B4-BE49-F238E27FC236}">
                <a16:creationId xmlns:a16="http://schemas.microsoft.com/office/drawing/2014/main" xmlns="" id="{65E79CB8-421B-AE48-B526-EF2AF0FC1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An economy in which the allocation of resources is centrally made with little regard for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25951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132612BA-6016-F546-A06A-CFB84A0959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Federal Systems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D799D429-AAE7-B849-979A-64D7401034A4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423333" y="1403462"/>
            <a:ext cx="5752042" cy="5060243"/>
          </a:xfrm>
        </p:spPr>
        <p:txBody>
          <a:bodyPr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u="sng" dirty="0">
                <a:ea typeface="ＭＳ Ｐゴシック" panose="020B0600070205080204" pitchFamily="34" charset="-128"/>
              </a:rPr>
              <a:t>Advantages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3200" dirty="0">
                <a:ea typeface="ＭＳ Ｐゴシック" panose="020B0600070205080204" pitchFamily="34" charset="-128"/>
              </a:rPr>
              <a:t>Protects ethnic, linguistic, or religious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minorities</a:t>
            </a:r>
            <a:r>
              <a:rPr lang="en-US" altLang="en-US" sz="32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3200" dirty="0">
                <a:ea typeface="ＭＳ Ｐゴシック" panose="020B0600070205080204" pitchFamily="34" charset="-128"/>
              </a:rPr>
              <a:t>Serves as a check on ambitious rulers and protects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markets</a:t>
            </a:r>
            <a:r>
              <a:rPr lang="en-US" altLang="en-US" sz="32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citizen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freedoms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3200" dirty="0">
                <a:ea typeface="ＭＳ Ｐゴシック" panose="020B0600070205080204" pitchFamily="34" charset="-128"/>
              </a:rPr>
              <a:t>Allows for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experimentation</a:t>
            </a:r>
            <a:r>
              <a:rPr lang="en-US" altLang="en-US" sz="32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3200" dirty="0">
                <a:ea typeface="ＭＳ Ｐゴシック" panose="020B0600070205080204" pitchFamily="34" charset="-128"/>
              </a:rPr>
              <a:t>Citizens may choose the policy that best fits them at the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regional</a:t>
            </a:r>
            <a:r>
              <a:rPr lang="en-US" altLang="en-US" sz="3200" dirty="0">
                <a:ea typeface="ＭＳ Ｐゴシック" panose="020B0600070205080204" pitchFamily="34" charset="-128"/>
              </a:rPr>
              <a:t> level.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FB889CC6-D9C1-0444-BE81-B7A64D5962B2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6434667" y="1451441"/>
            <a:ext cx="5390444" cy="44989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u="sng" dirty="0">
                <a:ea typeface="ＭＳ Ｐゴシック" panose="020B0600070205080204" pitchFamily="34" charset="-128"/>
              </a:rPr>
              <a:t>Disadvantages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sz="3200" dirty="0">
                <a:ea typeface="ＭＳ Ｐゴシック" panose="020B0600070205080204" pitchFamily="34" charset="-128"/>
              </a:rPr>
              <a:t>Limited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equality</a:t>
            </a:r>
            <a:r>
              <a:rPr lang="en-US" altLang="en-US" sz="3200" dirty="0">
                <a:ea typeface="ＭＳ Ｐゴシック" panose="020B0600070205080204" pitchFamily="34" charset="-128"/>
              </a:rPr>
              <a:t> because citizens get different treatments and benefits from different local governments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71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3F1B3-1AF3-AF4A-8CDF-869D360B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/>
              <a:t>Command vs. Mixed vs. Market Economies</a:t>
            </a:r>
          </a:p>
        </p:txBody>
      </p:sp>
      <p:grpSp>
        <p:nvGrpSpPr>
          <p:cNvPr id="267266" name="Group 19">
            <a:extLst>
              <a:ext uri="{FF2B5EF4-FFF2-40B4-BE49-F238E27FC236}">
                <a16:creationId xmlns:a16="http://schemas.microsoft.com/office/drawing/2014/main" xmlns="" id="{8997C0EB-4C80-084D-BAFA-C60F477F0543}"/>
              </a:ext>
            </a:extLst>
          </p:cNvPr>
          <p:cNvGrpSpPr>
            <a:grpSpLocks/>
          </p:cNvGrpSpPr>
          <p:nvPr/>
        </p:nvGrpSpPr>
        <p:grpSpPr bwMode="auto">
          <a:xfrm>
            <a:off x="2324100" y="2286000"/>
            <a:ext cx="7543800" cy="1143000"/>
            <a:chOff x="990600" y="2286000"/>
            <a:chExt cx="7543800" cy="1143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EBD2138E-91A5-AF49-BC38-CA25D22B69B3}"/>
                </a:ext>
              </a:extLst>
            </p:cNvPr>
            <p:cNvCxnSpPr/>
            <p:nvPr/>
          </p:nvCxnSpPr>
          <p:spPr>
            <a:xfrm>
              <a:off x="990600" y="3429000"/>
              <a:ext cx="7543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C0F1DC89-1D26-1A47-859A-D3ED7A24ACEB}"/>
                </a:ext>
              </a:extLst>
            </p:cNvPr>
            <p:cNvCxnSpPr/>
            <p:nvPr/>
          </p:nvCxnSpPr>
          <p:spPr>
            <a:xfrm flipV="1">
              <a:off x="1014413" y="2286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574BADF-06BE-CD4B-99DE-91908EE48098}"/>
                </a:ext>
              </a:extLst>
            </p:cNvPr>
            <p:cNvCxnSpPr/>
            <p:nvPr/>
          </p:nvCxnSpPr>
          <p:spPr>
            <a:xfrm flipV="1">
              <a:off x="8512175" y="2286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944ACFA-E9BA-3E4D-9226-0A61D679211C}"/>
                </a:ext>
              </a:extLst>
            </p:cNvPr>
            <p:cNvCxnSpPr/>
            <p:nvPr/>
          </p:nvCxnSpPr>
          <p:spPr>
            <a:xfrm flipV="1">
              <a:off x="4762500" y="2286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FC866C0-D6EB-6C4B-A7CF-E57897A05D80}"/>
              </a:ext>
            </a:extLst>
          </p:cNvPr>
          <p:cNvCxnSpPr/>
          <p:nvPr/>
        </p:nvCxnSpPr>
        <p:spPr>
          <a:xfrm flipH="1">
            <a:off x="2133600" y="1719263"/>
            <a:ext cx="37338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265DBEEB-9E34-8C41-B2BF-54E01C2E0870}"/>
              </a:ext>
            </a:extLst>
          </p:cNvPr>
          <p:cNvCxnSpPr/>
          <p:nvPr/>
        </p:nvCxnSpPr>
        <p:spPr>
          <a:xfrm flipV="1">
            <a:off x="6477001" y="1719264"/>
            <a:ext cx="3559175" cy="1428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269" name="TextBox 14">
            <a:extLst>
              <a:ext uri="{FF2B5EF4-FFF2-40B4-BE49-F238E27FC236}">
                <a16:creationId xmlns:a16="http://schemas.microsoft.com/office/drawing/2014/main" xmlns="" id="{3A908C69-A461-4446-9F28-67F6A525B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16112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More Centralization</a:t>
            </a:r>
          </a:p>
        </p:txBody>
      </p:sp>
      <p:sp>
        <p:nvSpPr>
          <p:cNvPr id="267270" name="TextBox 15">
            <a:extLst>
              <a:ext uri="{FF2B5EF4-FFF2-40B4-BE49-F238E27FC236}">
                <a16:creationId xmlns:a16="http://schemas.microsoft.com/office/drawing/2014/main" xmlns="" id="{06F539A7-F74F-1B4F-A05B-434E7ADE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1916112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Less Centralization</a:t>
            </a:r>
          </a:p>
        </p:txBody>
      </p:sp>
      <p:sp>
        <p:nvSpPr>
          <p:cNvPr id="267271" name="TextBox 16">
            <a:extLst>
              <a:ext uri="{FF2B5EF4-FFF2-40B4-BE49-F238E27FC236}">
                <a16:creationId xmlns:a16="http://schemas.microsoft.com/office/drawing/2014/main" xmlns="" id="{67DBD798-1CE6-3A4C-BDEA-DE9E1311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3503613"/>
            <a:ext cx="19050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COMMAND</a:t>
            </a:r>
          </a:p>
          <a:p>
            <a:pPr algn="ctr" eaLnBrk="1" hangingPunct="1"/>
            <a:r>
              <a:rPr lang="en-US" altLang="en-US" sz="1800"/>
              <a:t>ECONOMY</a:t>
            </a:r>
          </a:p>
        </p:txBody>
      </p:sp>
      <p:sp>
        <p:nvSpPr>
          <p:cNvPr id="267272" name="TextBox 17">
            <a:extLst>
              <a:ext uri="{FF2B5EF4-FFF2-40B4-BE49-F238E27FC236}">
                <a16:creationId xmlns:a16="http://schemas.microsoft.com/office/drawing/2014/main" xmlns="" id="{83B36C85-3840-ED43-BE4F-1CC409DB7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3503613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MIXED</a:t>
            </a:r>
          </a:p>
          <a:p>
            <a:pPr algn="ctr" eaLnBrk="1" hangingPunct="1"/>
            <a:r>
              <a:rPr lang="en-US" altLang="en-US" sz="1800"/>
              <a:t>ECONOMY</a:t>
            </a:r>
          </a:p>
        </p:txBody>
      </p:sp>
      <p:sp>
        <p:nvSpPr>
          <p:cNvPr id="267273" name="TextBox 18">
            <a:extLst>
              <a:ext uri="{FF2B5EF4-FFF2-40B4-BE49-F238E27FC236}">
                <a16:creationId xmlns:a16="http://schemas.microsoft.com/office/drawing/2014/main" xmlns="" id="{329DF714-238D-1748-899B-71775CE4A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503613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MARKET</a:t>
            </a:r>
          </a:p>
          <a:p>
            <a:pPr algn="ctr" eaLnBrk="1" hangingPunct="1"/>
            <a:r>
              <a:rPr lang="en-US" altLang="en-US" sz="1800"/>
              <a:t>ECONOMY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8CC96E-8739-EB4F-9BFC-DED459396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241800"/>
            <a:ext cx="23606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70C0"/>
                </a:solidFill>
              </a:rPr>
              <a:t>Right to own property is greatly restricted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70C0"/>
                </a:solidFill>
              </a:rPr>
              <a:t>All industry is owned by the govt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70C0"/>
                </a:solidFill>
              </a:rPr>
              <a:t>Competition and profit are prohibited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7084305-DFA1-2849-9FC7-DCB8FE62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4241800"/>
            <a:ext cx="19494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70C0"/>
                </a:solidFill>
              </a:rPr>
              <a:t>Elements of command and market economies are present/mixed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D4CE88-BC14-5B42-A912-0CF1B905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4217989"/>
            <a:ext cx="26844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70C0"/>
                </a:solidFill>
              </a:rPr>
              <a:t>Right to own property is accepted/guaranteed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70C0"/>
                </a:solidFill>
              </a:rPr>
              <a:t>Most industry is owned by private individuals.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70C0"/>
                </a:solidFill>
              </a:rPr>
              <a:t>Competition and profit are not controlled by the govt</a:t>
            </a:r>
          </a:p>
        </p:txBody>
      </p:sp>
    </p:spTree>
    <p:extLst>
      <p:ext uri="{BB962C8B-B14F-4D97-AF65-F5344CB8AC3E}">
        <p14:creationId xmlns:p14="http://schemas.microsoft.com/office/powerpoint/2010/main" val="410433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1ADD3-1C4E-2341-AFE2-B42B39D5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RENTIER STATE</a:t>
            </a:r>
          </a:p>
        </p:txBody>
      </p:sp>
      <p:sp>
        <p:nvSpPr>
          <p:cNvPr id="269314" name="Content Placeholder 2">
            <a:extLst>
              <a:ext uri="{FF2B5EF4-FFF2-40B4-BE49-F238E27FC236}">
                <a16:creationId xmlns:a16="http://schemas.microsoft.com/office/drawing/2014/main" xmlns="" id="{895101D9-A261-2C45-9855-96AE934C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A country that obtains lucrative income by exporting a raw material or leasing out a natural resource to foreign countries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Income from rents of foreign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companies</a:t>
            </a:r>
          </a:p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Nigeria/Iran - oil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764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xmlns="" id="{AAF7DBBA-CD42-744B-BBD3-A40FF3BC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CORPORATISM</a:t>
            </a:r>
          </a:p>
        </p:txBody>
      </p:sp>
      <p:sp>
        <p:nvSpPr>
          <p:cNvPr id="145410" name="Content Placeholder 2">
            <a:extLst>
              <a:ext uri="{FF2B5EF4-FFF2-40B4-BE49-F238E27FC236}">
                <a16:creationId xmlns:a16="http://schemas.microsoft.com/office/drawing/2014/main" xmlns="" id="{F04645D2-FAC2-9B4C-9C6C-3FF28FB2B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825625"/>
            <a:ext cx="11345333" cy="4693708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This term relates to the relationship between IG’s and the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state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200" dirty="0" smtClean="0">
                <a:ea typeface="ＭＳ Ｐゴシック" panose="020B0600070205080204" pitchFamily="34" charset="-128"/>
              </a:rPr>
              <a:t>An </a:t>
            </a:r>
            <a:r>
              <a:rPr lang="en-US" altLang="en-US" sz="3200" i="1" u="sng" dirty="0">
                <a:ea typeface="ＭＳ Ｐゴシック" panose="020B0600070205080204" pitchFamily="34" charset="-128"/>
              </a:rPr>
              <a:t>authoritarian government system </a:t>
            </a:r>
            <a:r>
              <a:rPr lang="en-US" altLang="en-US" sz="3200" dirty="0">
                <a:ea typeface="ＭＳ Ｐゴシック" panose="020B0600070205080204" pitchFamily="34" charset="-128"/>
              </a:rPr>
              <a:t>in which groups are given a monopoly in representing an interest.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Creates </a:t>
            </a:r>
            <a:r>
              <a:rPr lang="en-US" altLang="en-US" sz="3200" dirty="0">
                <a:ea typeface="ＭＳ Ｐゴシック" panose="020B0600070205080204" pitchFamily="34" charset="-128"/>
              </a:rPr>
              <a:t>limited public influence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.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Government controls access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Relationship is fundamentally cooperative 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Formal relationship exists between the government and interest groups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200" dirty="0" smtClean="0">
                <a:ea typeface="ＭＳ Ｐゴシック" panose="020B0600070205080204" pitchFamily="34" charset="-128"/>
              </a:rPr>
              <a:t>Contrasts </a:t>
            </a:r>
            <a:r>
              <a:rPr lang="en-US" altLang="en-US" sz="3200" dirty="0">
                <a:ea typeface="ＭＳ Ｐゴシック" panose="020B0600070205080204" pitchFamily="34" charset="-128"/>
              </a:rPr>
              <a:t>with PLURALISM where MULTIPLE groups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compete for access</a:t>
            </a:r>
          </a:p>
        </p:txBody>
      </p:sp>
    </p:spTree>
    <p:extLst>
      <p:ext uri="{BB962C8B-B14F-4D97-AF65-F5344CB8AC3E}">
        <p14:creationId xmlns:p14="http://schemas.microsoft.com/office/powerpoint/2010/main" val="2874865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FD895-B6BB-F540-9E69-2D2FB832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Theocracy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85DF29-1E3E-A841-89A8-AB160F4F4E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A political system in which religious leaders control political decisions and religious law provides the basis for policy decisions.</a:t>
            </a:r>
          </a:p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IRAN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99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10C4A-3825-ED4A-9293-8BD17A35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GLOBALIZATION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xmlns="" id="{552648EF-5F68-EC4C-B99C-FB5FCA234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Intensification of worldwide interconnectedness (interdependence) of economies, political systems, and societies on a GLOBAL scale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Associated with speed and magnitude of cross-border flows of trade, investment and finance, processes of migration, cultural diffusion, and communication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Economic, political, social </a:t>
            </a:r>
          </a:p>
        </p:txBody>
      </p:sp>
    </p:spTree>
    <p:extLst>
      <p:ext uri="{BB962C8B-B14F-4D97-AF65-F5344CB8AC3E}">
        <p14:creationId xmlns:p14="http://schemas.microsoft.com/office/powerpoint/2010/main" val="701847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E449334-E411-114D-900F-2CB7EC20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GLOBALIZATION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59F544-DB4B-2644-8A2F-5052C651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353614"/>
            <a:ext cx="4040188" cy="714375"/>
          </a:xfrm>
        </p:spPr>
        <p:txBody>
          <a:bodyPr/>
          <a:lstStyle/>
          <a:p>
            <a:pPr>
              <a:buFont typeface="Wingdings 2" charset="0"/>
              <a:buNone/>
              <a:defRPr/>
            </a:pPr>
            <a:r>
              <a:rPr lang="en-US" dirty="0"/>
              <a:t>THE UPSIDE</a:t>
            </a:r>
          </a:p>
        </p:txBody>
      </p:sp>
      <p:sp>
        <p:nvSpPr>
          <p:cNvPr id="62467" name="Content Placeholder 5">
            <a:extLst>
              <a:ext uri="{FF2B5EF4-FFF2-40B4-BE49-F238E27FC236}">
                <a16:creationId xmlns:a16="http://schemas.microsoft.com/office/drawing/2014/main" xmlns="" id="{BB3E0A73-5E3E-0940-BDBD-1B4580490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2044700"/>
            <a:ext cx="4497388" cy="43561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Migration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Cultural blending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Greater economic mobility in developing countries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Global competition encourages innovation and creativity and lower prices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Expanded markets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Opening borders economically can lead to political changes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Human rights violations, increase in media coverage through expanded technology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7096A2-AF24-C24C-946B-E86F1B51D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509713"/>
            <a:ext cx="4041775" cy="715963"/>
          </a:xfrm>
        </p:spPr>
        <p:txBody>
          <a:bodyPr/>
          <a:lstStyle/>
          <a:p>
            <a:pPr>
              <a:buFont typeface="Wingdings 2" charset="0"/>
              <a:buNone/>
              <a:defRPr/>
            </a:pPr>
            <a:r>
              <a:rPr lang="en-US" dirty="0"/>
              <a:t>THE DOWNSIDE</a:t>
            </a:r>
          </a:p>
        </p:txBody>
      </p:sp>
      <p:sp>
        <p:nvSpPr>
          <p:cNvPr id="62469" name="Content Placeholder 7">
            <a:extLst>
              <a:ext uri="{FF2B5EF4-FFF2-40B4-BE49-F238E27FC236}">
                <a16:creationId xmlns:a16="http://schemas.microsoft.com/office/drawing/2014/main" xmlns="" id="{125161DB-4307-3847-A624-DFA7F0309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243138"/>
            <a:ext cx="4041775" cy="41576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Benefits not universal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Outsourcing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Loss of national identity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Growing “Americanization”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Open borders can lead to epidemics, terrorist activity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MNC’s and developed countries have control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Environmental damage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4683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83CF1A-AC9B-0941-8F52-44C46A77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i="1" dirty="0"/>
              <a:t>CASE STUDY: MEXICO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xmlns="" id="{7D2D8958-B07F-2A4A-962F-4FE5A7606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Economic globalization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NAFTA – trade agreement with United States and Canada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Economic liberalization – minimizing government intervention for private enterprise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Social globalization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Backlash – indigenous population (CHIAPAS) protest negative effects</a:t>
            </a:r>
          </a:p>
        </p:txBody>
      </p:sp>
    </p:spTree>
    <p:extLst>
      <p:ext uri="{BB962C8B-B14F-4D97-AF65-F5344CB8AC3E}">
        <p14:creationId xmlns:p14="http://schemas.microsoft.com/office/powerpoint/2010/main" val="123345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7A031-A79D-A94C-88E2-8C3598CA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/>
              <a:t>Devolution</a:t>
            </a:r>
          </a:p>
        </p:txBody>
      </p:sp>
      <p:sp>
        <p:nvSpPr>
          <p:cNvPr id="157698" name="Content Placeholder 2">
            <a:extLst>
              <a:ext uri="{FF2B5EF4-FFF2-40B4-BE49-F238E27FC236}">
                <a16:creationId xmlns:a16="http://schemas.microsoft.com/office/drawing/2014/main" xmlns="" id="{197326BC-A59E-6644-9C33-A4ECFB97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89" y="1747838"/>
            <a:ext cx="10978444" cy="4902200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 process of delegating some decision making to local public bodies </a:t>
            </a:r>
            <a:r>
              <a:rPr lang="en-US" altLang="en-US" sz="3200" b="1" i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(decentralization)</a:t>
            </a:r>
          </a:p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Different from federalism b/c </a:t>
            </a:r>
            <a:r>
              <a:rPr lang="en-US" altLang="en-US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power can </a:t>
            </a: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be </a:t>
            </a:r>
            <a:r>
              <a:rPr lang="en-US" altLang="en-US" sz="3200" i="1" u="sng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revoked from sub-governments</a:t>
            </a:r>
            <a:endParaRPr lang="en-US" altLang="en-US" sz="3200" i="1" u="sng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When it’s a unitary system: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The UK is doing this with Scotland and Wales.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This is also a sign of fragmentation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Usually done to reverse or quell separatist movements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Could be described as moving from a unitary system to a federal system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92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199774DD-68EC-AE49-85A2-E66FA116C18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</a:rPr>
              <a:t>Sometimes, leaders of unitary systems </a:t>
            </a:r>
            <a:r>
              <a:rPr lang="en-US" sz="4000" b="1" u="sng" dirty="0">
                <a:solidFill>
                  <a:srgbClr val="000000"/>
                </a:solidFill>
              </a:rPr>
              <a:t>voluntarily</a:t>
            </a:r>
            <a:r>
              <a:rPr lang="en-US" sz="4000" b="1" dirty="0">
                <a:solidFill>
                  <a:srgbClr val="000000"/>
                </a:solidFill>
              </a:rPr>
              <a:t> choose to </a:t>
            </a:r>
            <a:r>
              <a:rPr lang="en-US" sz="4000" b="1" u="sng" dirty="0">
                <a:solidFill>
                  <a:srgbClr val="000000"/>
                </a:solidFill>
              </a:rPr>
              <a:t>decentralize</a:t>
            </a:r>
            <a:r>
              <a:rPr lang="en-US" sz="4000" b="1" dirty="0">
                <a:solidFill>
                  <a:srgbClr val="000000"/>
                </a:solidFill>
              </a:rPr>
              <a:t> power 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xmlns="" id="{C7115148-BA8F-FE43-9DA9-EA447843AC1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23333" y="1890889"/>
            <a:ext cx="11317111" cy="4600222"/>
          </a:xfrm>
        </p:spPr>
        <p:txBody>
          <a:bodyPr>
            <a:normAutofit/>
          </a:bodyPr>
          <a:lstStyle/>
          <a:p>
            <a:pPr marL="660400" indent="-660400">
              <a:buFont typeface="Arial" panose="020B0604020202020204" pitchFamily="34" charset="0"/>
              <a:buChar char="►"/>
            </a:pPr>
            <a:r>
              <a:rPr lang="en-US" altLang="en-US" dirty="0">
                <a:ea typeface="ＭＳ Ｐゴシック" panose="020B0600070205080204" pitchFamily="34" charset="-128"/>
              </a:rPr>
              <a:t>Why?</a:t>
            </a:r>
          </a:p>
          <a:p>
            <a:pPr marL="1035050" lvl="1" indent="-577850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To pacify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political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rivals</a:t>
            </a:r>
            <a:r>
              <a:rPr lang="en-US" altLang="en-US" sz="2800" dirty="0">
                <a:ea typeface="ＭＳ Ｐゴシック" panose="020B0600070205080204" pitchFamily="34" charset="-128"/>
              </a:rPr>
              <a:t> (intra- or interparty rivalry; devolution in the United Kingdom as an example).</a:t>
            </a:r>
          </a:p>
          <a:p>
            <a:pPr marL="1035050" lvl="1" indent="-577850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To prevent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revolution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marL="1035050" lvl="1" indent="-577850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Ethnic/regional/national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cleavages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marL="1035050" lvl="1" indent="-577850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To increase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legitimacy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marL="1035050" lvl="1" indent="-577850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To increase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political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participation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marL="1035050" lvl="1" indent="-577850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Political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efficiency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(such as distribution of services and tax collection).</a:t>
            </a:r>
          </a:p>
          <a:p>
            <a:pPr marL="1035050" lvl="1" indent="-577850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To increase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accountability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local leaders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(China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63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4852C124-7D01-334E-876A-D552C8647C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38200" indent="-838200" algn="ctr">
              <a:defRPr/>
            </a:pPr>
            <a:r>
              <a:rPr lang="en-US" sz="3200" b="1" dirty="0">
                <a:solidFill>
                  <a:srgbClr val="000000"/>
                </a:solidFill>
              </a:rPr>
              <a:t>When this happens, there is still a distinct difference between a federal system, however: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4ECC593D-C7FA-BD41-9C94-B5DA1A2FB15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79778" y="1825625"/>
            <a:ext cx="11204222" cy="4665486"/>
          </a:xfrm>
        </p:spPr>
        <p:txBody>
          <a:bodyPr>
            <a:normAutofit/>
          </a:bodyPr>
          <a:lstStyle/>
          <a:p>
            <a:pPr marL="609600" indent="-609600">
              <a:buFont typeface="Arial" panose="020B0604020202020204" pitchFamily="34" charset="0"/>
              <a:buChar char="►"/>
            </a:pPr>
            <a:r>
              <a:rPr lang="en-US" altLang="en-US" sz="3200" dirty="0">
                <a:ea typeface="ＭＳ Ｐゴシック" panose="020B0600070205080204" pitchFamily="34" charset="-128"/>
              </a:rPr>
              <a:t>Power can be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taken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away</a:t>
            </a:r>
            <a:r>
              <a:rPr lang="en-US" altLang="en-US" sz="3200" dirty="0">
                <a:ea typeface="ＭＳ Ｐゴシック" panose="020B0600070205080204" pitchFamily="34" charset="-128"/>
              </a:rPr>
              <a:t> in a unitary system (by the central government).</a:t>
            </a:r>
          </a:p>
          <a:p>
            <a:pPr marL="609600" indent="-609600">
              <a:buFont typeface="Arial" panose="020B0604020202020204" pitchFamily="34" charset="0"/>
              <a:buChar char="►"/>
            </a:pPr>
            <a:r>
              <a:rPr lang="en-US" altLang="en-US" sz="3200" dirty="0">
                <a:ea typeface="ＭＳ Ｐゴシック" panose="020B0600070205080204" pitchFamily="34" charset="-128"/>
              </a:rPr>
              <a:t>Subnational government’s powers are not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constitutionally</a:t>
            </a:r>
            <a:r>
              <a:rPr lang="en-US" altLang="en-US" sz="3200" dirty="0">
                <a:ea typeface="ＭＳ Ｐゴシック" panose="020B0600070205080204" pitchFamily="34" charset="-128"/>
              </a:rPr>
              <a:t> protected.</a:t>
            </a:r>
          </a:p>
          <a:p>
            <a:pPr marL="609600" indent="-609600">
              <a:buFont typeface="Arial" panose="020B0604020202020204" pitchFamily="34" charset="0"/>
              <a:buChar char="►"/>
            </a:pPr>
            <a:r>
              <a:rPr lang="en-US" altLang="en-US" sz="3200" dirty="0">
                <a:ea typeface="ＭＳ Ｐゴシック" panose="020B0600070205080204" pitchFamily="34" charset="-128"/>
              </a:rPr>
              <a:t>In a unitary system decentralization is not necessarily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symmetrical.</a:t>
            </a:r>
          </a:p>
          <a:p>
            <a:pPr marL="609600" indent="-609600">
              <a:buFont typeface="Arial" panose="020B0604020202020204" pitchFamily="34" charset="0"/>
              <a:buChar char="►"/>
            </a:pPr>
            <a:r>
              <a:rPr lang="en-US" altLang="en-US" sz="3200" dirty="0">
                <a:ea typeface="ＭＳ Ｐゴシック" panose="020B0600070205080204" pitchFamily="34" charset="-128"/>
              </a:rPr>
              <a:t>Local legislature/government can be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dissolved</a:t>
            </a:r>
            <a:r>
              <a:rPr lang="en-US" altLang="en-US" sz="3200" dirty="0">
                <a:ea typeface="ＭＳ Ｐゴシック" panose="020B0600070205080204" pitchFamily="34" charset="-128"/>
              </a:rPr>
              <a:t> in unitary systems but not in federal systems. </a:t>
            </a:r>
          </a:p>
        </p:txBody>
      </p:sp>
    </p:spTree>
    <p:extLst>
      <p:ext uri="{BB962C8B-B14F-4D97-AF65-F5344CB8AC3E}">
        <p14:creationId xmlns:p14="http://schemas.microsoft.com/office/powerpoint/2010/main" val="231961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485A1FE0-1F2A-1C40-B6A8-68EF37DF61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395111"/>
            <a:ext cx="10515600" cy="12135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</a:rPr>
              <a:t>When classifying governments, you can ask five questions to help you classify them:</a:t>
            </a:r>
          </a:p>
        </p:txBody>
      </p:sp>
      <p:sp>
        <p:nvSpPr>
          <p:cNvPr id="164866" name="Rectangle 3">
            <a:extLst>
              <a:ext uri="{FF2B5EF4-FFF2-40B4-BE49-F238E27FC236}">
                <a16:creationId xmlns:a16="http://schemas.microsoft.com/office/drawing/2014/main" xmlns="" id="{8CE2EA5D-DF85-AE4F-B56C-5BC8393C39B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Who can participate?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How is power distributed? 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How are the legislative, executive, and judicial branches structured?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What is the relationship between the legislative and executive branch?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What type of electoral systems do they have?</a:t>
            </a:r>
          </a:p>
        </p:txBody>
      </p:sp>
    </p:spTree>
    <p:extLst>
      <p:ext uri="{BB962C8B-B14F-4D97-AF65-F5344CB8AC3E}">
        <p14:creationId xmlns:p14="http://schemas.microsoft.com/office/powerpoint/2010/main" val="42649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3358</Words>
  <Application>Microsoft Macintosh PowerPoint</Application>
  <PresentationFormat>Custom</PresentationFormat>
  <Paragraphs>400</Paragraphs>
  <Slides>56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INTRO TO COMPARATIVE GOVERNMENT</vt:lpstr>
      <vt:lpstr>When classifying governments, you can ask five questions to help you classify them:</vt:lpstr>
      <vt:lpstr>Sovereignty, Authority, and Power  2.) How is power distributed? </vt:lpstr>
      <vt:lpstr>Federal System</vt:lpstr>
      <vt:lpstr>Federal Systems</vt:lpstr>
      <vt:lpstr>Devolution</vt:lpstr>
      <vt:lpstr>Sometimes, leaders of unitary systems voluntarily choose to decentralize power </vt:lpstr>
      <vt:lpstr>When this happens, there is still a distinct difference between a federal system, however:</vt:lpstr>
      <vt:lpstr>When classifying governments, you can ask five questions to help you classify them:</vt:lpstr>
      <vt:lpstr>POLITICAL INSTITUTIONS 3) How are the legislative, executive, and judicial branches structured?</vt:lpstr>
      <vt:lpstr>POLITICAL INSTITUTIONS</vt:lpstr>
      <vt:lpstr>Cabinet</vt:lpstr>
      <vt:lpstr>Comparing Cabinets</vt:lpstr>
      <vt:lpstr>FRQ BREAK!</vt:lpstr>
      <vt:lpstr>POLITICAL INSTITUTIONS  3) How are the legislative, executive, and judicial branches structured?</vt:lpstr>
      <vt:lpstr>Bureaucracies</vt:lpstr>
      <vt:lpstr>Bureaucracies</vt:lpstr>
      <vt:lpstr>Bureaucracies</vt:lpstr>
      <vt:lpstr>Elite Recruitment</vt:lpstr>
      <vt:lpstr>PowerPoint Presentation</vt:lpstr>
      <vt:lpstr>POLITICAL INSTITUTIONS 3) How are the legislative, executive, and judicial branches structured?</vt:lpstr>
      <vt:lpstr>Legislatures</vt:lpstr>
      <vt:lpstr>Legislatures vary in importance</vt:lpstr>
      <vt:lpstr>POLITICAL INSTITUTIONS 3) How are the legislative, executive, and judicial branches structured?</vt:lpstr>
      <vt:lpstr>CODE/CIVIL LAW</vt:lpstr>
      <vt:lpstr>COMMON LAW</vt:lpstr>
      <vt:lpstr>Judicial Review</vt:lpstr>
      <vt:lpstr>POLITICAL INSTITUTIONS  4.) What is the relationship between the executive  and the legislature?</vt:lpstr>
      <vt:lpstr>Presidential v. Parliamentary Systems</vt:lpstr>
      <vt:lpstr>Parliamentary System</vt:lpstr>
      <vt:lpstr>Parliamentary System</vt:lpstr>
      <vt:lpstr>Presidential System</vt:lpstr>
      <vt:lpstr>What is the relationship between the legislative and executive  branch?</vt:lpstr>
      <vt:lpstr>Parliamentary vs. Presidential Systems</vt:lpstr>
      <vt:lpstr>Separation of Power</vt:lpstr>
      <vt:lpstr>Impeachment</vt:lpstr>
      <vt:lpstr>Vote of Confidence</vt:lpstr>
      <vt:lpstr>PowerPoint Presentation</vt:lpstr>
      <vt:lpstr>Political &amp; economic change</vt:lpstr>
      <vt:lpstr>PURCHASING POWER PARITY (PPP)</vt:lpstr>
      <vt:lpstr>MARKET ECONOMY</vt:lpstr>
      <vt:lpstr>NEOLIBERAL ECONOMICS</vt:lpstr>
      <vt:lpstr>Political &amp; economic change</vt:lpstr>
      <vt:lpstr>Political &amp; economic change</vt:lpstr>
      <vt:lpstr>Import Substitution Industrialization</vt:lpstr>
      <vt:lpstr>STRUCTURAL ADJUSTMENT</vt:lpstr>
      <vt:lpstr>AUSTERITY</vt:lpstr>
      <vt:lpstr>WELFARE STATE</vt:lpstr>
      <vt:lpstr>COMMAND ECONOMY</vt:lpstr>
      <vt:lpstr>Command vs. Mixed vs. Market Economies</vt:lpstr>
      <vt:lpstr>RENTIER STATE</vt:lpstr>
      <vt:lpstr>CORPORATISM</vt:lpstr>
      <vt:lpstr>Theocracy</vt:lpstr>
      <vt:lpstr>GLOBALIZATION</vt:lpstr>
      <vt:lpstr>GLOBALIZATION</vt:lpstr>
      <vt:lpstr>CASE STUDY: MEXICO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COMPARATIVE GOVERNMENT</dc:title>
  <dc:creator>Erica S. Bookman</dc:creator>
  <cp:lastModifiedBy>SBBC Teacher</cp:lastModifiedBy>
  <cp:revision>13</cp:revision>
  <dcterms:created xsi:type="dcterms:W3CDTF">2020-01-10T17:43:25Z</dcterms:created>
  <dcterms:modified xsi:type="dcterms:W3CDTF">2020-01-12T18:08:08Z</dcterms:modified>
</cp:coreProperties>
</file>