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304" r:id="rId3"/>
    <p:sldId id="258" r:id="rId4"/>
    <p:sldId id="327" r:id="rId5"/>
    <p:sldId id="334" r:id="rId6"/>
    <p:sldId id="330" r:id="rId7"/>
    <p:sldId id="351" r:id="rId8"/>
    <p:sldId id="350" r:id="rId9"/>
    <p:sldId id="349" r:id="rId10"/>
    <p:sldId id="367" r:id="rId11"/>
    <p:sldId id="368" r:id="rId12"/>
    <p:sldId id="369" r:id="rId13"/>
    <p:sldId id="352" r:id="rId14"/>
    <p:sldId id="370" r:id="rId15"/>
    <p:sldId id="372" r:id="rId16"/>
    <p:sldId id="332" r:id="rId17"/>
    <p:sldId id="354" r:id="rId18"/>
    <p:sldId id="355" r:id="rId19"/>
    <p:sldId id="320" r:id="rId20"/>
    <p:sldId id="357" r:id="rId21"/>
    <p:sldId id="362" r:id="rId22"/>
    <p:sldId id="335" r:id="rId23"/>
    <p:sldId id="321" r:id="rId24"/>
    <p:sldId id="360" r:id="rId25"/>
    <p:sldId id="361" r:id="rId26"/>
    <p:sldId id="364" r:id="rId27"/>
    <p:sldId id="359" r:id="rId28"/>
    <p:sldId id="344" r:id="rId29"/>
    <p:sldId id="345" r:id="rId30"/>
    <p:sldId id="33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0"/>
    <p:restoredTop sz="90305" autoAdjust="0"/>
  </p:normalViewPr>
  <p:slideViewPr>
    <p:cSldViewPr snapToGrid="0" snapToObjects="1">
      <p:cViewPr varScale="1">
        <p:scale>
          <a:sx n="50" d="100"/>
          <a:sy n="50" d="100"/>
        </p:scale>
        <p:origin x="-104" y="-2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2E9A7-1CD3-564E-AC27-4625009E0D85}" type="datetimeFigureOut">
              <a:rPr lang="en-US" smtClean="0"/>
              <a:t>10/13/19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19ECC-AE2E-E248-8A03-DE75AB090151}" type="slidenum">
              <a:rPr lang="en-US" smtClean="0"/>
              <a:t>‹#›</a:t>
            </a:fld>
            <a:endParaRPr lang="en-US"/>
          </a:p>
        </p:txBody>
      </p:sp>
    </p:spTree>
    <p:extLst>
      <p:ext uri="{BB962C8B-B14F-4D97-AF65-F5344CB8AC3E}">
        <p14:creationId xmlns:p14="http://schemas.microsoft.com/office/powerpoint/2010/main" val="140653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xmlns="" id="{C8577D52-BF9C-9D44-B59D-53A36104435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xmlns="" id="{D8297E69-9A04-2F41-98F0-05A6984907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7411" name="Slide Number Placeholder 3">
            <a:extLst>
              <a:ext uri="{FF2B5EF4-FFF2-40B4-BE49-F238E27FC236}">
                <a16:creationId xmlns:a16="http://schemas.microsoft.com/office/drawing/2014/main" xmlns="" id="{349F9742-CDD2-3348-AE68-D98F907D97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C770A5CB-A9B3-0546-AE89-79EEDE2EE8EA}" type="slidenum">
              <a:rPr lang="en-US" altLang="en-US" sz="1200"/>
              <a:pPr eaLnBrk="1" hangingPunct="1"/>
              <a:t>2</a:t>
            </a:fld>
            <a:endParaRPr lang="en-US" altLang="en-US" sz="1200"/>
          </a:p>
        </p:txBody>
      </p:sp>
    </p:spTree>
    <p:extLst>
      <p:ext uri="{BB962C8B-B14F-4D97-AF65-F5344CB8AC3E}">
        <p14:creationId xmlns:p14="http://schemas.microsoft.com/office/powerpoint/2010/main" val="3706683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xmlns="" id="{3E4558BD-DDDC-D44C-9CF5-F874EEAE0E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C1EF7641-BBAE-E04B-A6E1-2D97DB6AD53B}" type="slidenum">
              <a:rPr lang="en-US" altLang="en-US" sz="1200">
                <a:latin typeface="Times New Roman" panose="02020603050405020304" pitchFamily="18" charset="0"/>
              </a:rPr>
              <a:pPr eaLnBrk="1" hangingPunct="1"/>
              <a:t>20</a:t>
            </a:fld>
            <a:endParaRPr lang="en-US" altLang="en-US" sz="1200">
              <a:latin typeface="Times New Roman" panose="02020603050405020304" pitchFamily="18" charset="0"/>
            </a:endParaRPr>
          </a:p>
        </p:txBody>
      </p:sp>
      <p:sp>
        <p:nvSpPr>
          <p:cNvPr id="50178" name="Rectangle 1026">
            <a:extLst>
              <a:ext uri="{FF2B5EF4-FFF2-40B4-BE49-F238E27FC236}">
                <a16:creationId xmlns:a16="http://schemas.microsoft.com/office/drawing/2014/main" xmlns="" id="{89120D04-932A-E04A-B5FB-5A88445F9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1027">
            <a:extLst>
              <a:ext uri="{FF2B5EF4-FFF2-40B4-BE49-F238E27FC236}">
                <a16:creationId xmlns:a16="http://schemas.microsoft.com/office/drawing/2014/main" xmlns="" id="{B66A87EC-C8B0-DC49-83F3-436F0C7C42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565699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xmlns="" id="{9475D08D-6DE1-EE4E-B8E3-34A642188B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6C66326F-71D0-684B-BB8C-8FCCCAE25DF3}" type="slidenum">
              <a:rPr lang="en-US" altLang="en-US" sz="1200">
                <a:latin typeface="Times New Roman" panose="02020603050405020304" pitchFamily="18" charset="0"/>
              </a:rPr>
              <a:pPr eaLnBrk="1" hangingPunct="1"/>
              <a:t>24</a:t>
            </a:fld>
            <a:endParaRPr lang="en-US" altLang="en-US" sz="1200">
              <a:latin typeface="Times New Roman" panose="02020603050405020304" pitchFamily="18" charset="0"/>
            </a:endParaRPr>
          </a:p>
        </p:txBody>
      </p:sp>
      <p:sp>
        <p:nvSpPr>
          <p:cNvPr id="55298" name="Rectangle 2">
            <a:extLst>
              <a:ext uri="{FF2B5EF4-FFF2-40B4-BE49-F238E27FC236}">
                <a16:creationId xmlns:a16="http://schemas.microsoft.com/office/drawing/2014/main" xmlns="" id="{29707180-43AE-6B4B-89C2-6D0290827C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xmlns="" id="{07A93405-EF48-EA46-ADC3-4989ECD74A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47422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xmlns="" id="{574CA940-1470-E044-83BE-D8901AEAB0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A10089C0-FC93-3A4E-A48B-540238A1957B}" type="slidenum">
              <a:rPr lang="en-US" altLang="en-US" sz="1200">
                <a:latin typeface="Times New Roman" panose="02020603050405020304" pitchFamily="18" charset="0"/>
              </a:rPr>
              <a:pPr eaLnBrk="1" hangingPunct="1"/>
              <a:t>25</a:t>
            </a:fld>
            <a:endParaRPr lang="en-US" altLang="en-US" sz="1200">
              <a:latin typeface="Times New Roman" panose="02020603050405020304" pitchFamily="18" charset="0"/>
            </a:endParaRPr>
          </a:p>
        </p:txBody>
      </p:sp>
      <p:sp>
        <p:nvSpPr>
          <p:cNvPr id="58370" name="Rectangle 2">
            <a:extLst>
              <a:ext uri="{FF2B5EF4-FFF2-40B4-BE49-F238E27FC236}">
                <a16:creationId xmlns:a16="http://schemas.microsoft.com/office/drawing/2014/main" xmlns="" id="{2C2ECFB1-8987-7C44-BA6E-A3D2C312AF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xmlns="" id="{F6EA738D-88E1-224A-BFA2-1248531346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660058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xmlns="" id="{D9566578-C79B-9F4B-9E11-B44320AC6A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B4DB6BF4-BEBB-C041-A075-559AA0661330}" type="slidenum">
              <a:rPr lang="en-US" altLang="en-US" sz="1200">
                <a:latin typeface="Times New Roman" panose="02020603050405020304" pitchFamily="18" charset="0"/>
              </a:rPr>
              <a:pPr eaLnBrk="1" hangingPunct="1"/>
              <a:t>27</a:t>
            </a:fld>
            <a:endParaRPr lang="en-US" altLang="en-US" sz="1200">
              <a:latin typeface="Times New Roman" panose="02020603050405020304" pitchFamily="18" charset="0"/>
            </a:endParaRPr>
          </a:p>
        </p:txBody>
      </p:sp>
      <p:sp>
        <p:nvSpPr>
          <p:cNvPr id="62466" name="Rectangle 2">
            <a:extLst>
              <a:ext uri="{FF2B5EF4-FFF2-40B4-BE49-F238E27FC236}">
                <a16:creationId xmlns:a16="http://schemas.microsoft.com/office/drawing/2014/main" xmlns="" id="{6A1090D0-F652-3244-9497-7D601C2094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xmlns="" id="{6DFA9567-A034-3541-B256-3FFBCC4C34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222673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xmlns="" id="{43F60F4F-5474-6D4A-8C7F-E8F81681B94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xmlns="" id="{4ABFC21C-B51B-E64C-B93A-D3D44E26B7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xmlns="" id="{4FB400C0-F5A4-D947-B568-1749F2A45F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3EFB56B2-D206-7D47-BEDC-60E811B42C05}" type="slidenum">
              <a:rPr lang="en-US" altLang="en-US" sz="1200"/>
              <a:pPr eaLnBrk="1" hangingPunct="1"/>
              <a:t>28</a:t>
            </a:fld>
            <a:endParaRPr lang="en-US" altLang="en-US" sz="1200"/>
          </a:p>
        </p:txBody>
      </p:sp>
    </p:spTree>
    <p:extLst>
      <p:ext uri="{BB962C8B-B14F-4D97-AF65-F5344CB8AC3E}">
        <p14:creationId xmlns:p14="http://schemas.microsoft.com/office/powerpoint/2010/main" val="107485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xmlns="" id="{330E1DD7-19A2-EB4C-924F-A15684876ED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xmlns="" id="{58F82790-C95A-BA4B-9C8E-BCFDA95C4C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p:txBody>
      </p:sp>
      <p:sp>
        <p:nvSpPr>
          <p:cNvPr id="74755" name="Slide Number Placeholder 3">
            <a:extLst>
              <a:ext uri="{FF2B5EF4-FFF2-40B4-BE49-F238E27FC236}">
                <a16:creationId xmlns:a16="http://schemas.microsoft.com/office/drawing/2014/main" xmlns="" id="{1C6A67E1-C88B-5943-88EC-809CAAA53F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BFCCDA12-E76B-7D47-BAAC-50A7CBF00E38}" type="slidenum">
              <a:rPr lang="en-US" altLang="en-US" sz="1200"/>
              <a:pPr eaLnBrk="1" hangingPunct="1"/>
              <a:t>30</a:t>
            </a:fld>
            <a:endParaRPr lang="en-US" altLang="en-US" sz="1200"/>
          </a:p>
        </p:txBody>
      </p:sp>
    </p:spTree>
    <p:extLst>
      <p:ext uri="{BB962C8B-B14F-4D97-AF65-F5344CB8AC3E}">
        <p14:creationId xmlns:p14="http://schemas.microsoft.com/office/powerpoint/2010/main" val="38446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xmlns="" id="{6807929B-CBA8-C146-A0BB-6DC430B89AD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xmlns="" id="{400ED954-947F-BC48-B03A-8BAF3CD8AF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xmlns="" id="{53682867-E3CF-F145-8E7B-0E5042CCD0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C7D0314E-5F13-AF4E-80EE-9B2638B33496}" type="slidenum">
              <a:rPr lang="en-US" altLang="en-US" sz="1200"/>
              <a:pPr eaLnBrk="1" hangingPunct="1"/>
              <a:t>3</a:t>
            </a:fld>
            <a:endParaRPr lang="en-US" altLang="en-US" sz="1200"/>
          </a:p>
        </p:txBody>
      </p:sp>
    </p:spTree>
    <p:extLst>
      <p:ext uri="{BB962C8B-B14F-4D97-AF65-F5344CB8AC3E}">
        <p14:creationId xmlns:p14="http://schemas.microsoft.com/office/powerpoint/2010/main" val="309586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xmlns="" id="{FDC36033-9DC6-8E40-9155-A2C2604DA14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xmlns="" id="{40C2CDBE-601C-B349-9705-A30FA62D7B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xmlns="" id="{9628D8F2-9194-534B-935E-CAACB801F2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1F2F84DA-AAE1-594F-9E01-965E0FAD72E6}" type="slidenum">
              <a:rPr lang="en-US" altLang="en-US" sz="1200"/>
              <a:pPr eaLnBrk="1" hangingPunct="1"/>
              <a:t>4</a:t>
            </a:fld>
            <a:endParaRPr lang="en-US" altLang="en-US" sz="1200"/>
          </a:p>
        </p:txBody>
      </p:sp>
    </p:spTree>
    <p:extLst>
      <p:ext uri="{BB962C8B-B14F-4D97-AF65-F5344CB8AC3E}">
        <p14:creationId xmlns:p14="http://schemas.microsoft.com/office/powerpoint/2010/main" val="4186234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xmlns="" id="{E93333D5-9E82-904B-8037-0B9D8F70DA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xmlns="" id="{9D643455-6567-3D47-8821-362C78F7F8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xmlns="" id="{D392DD8A-B3C3-924B-AC30-31BDE39DDE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587D8F47-BE35-354E-995E-2B8E5D6066F2}" type="slidenum">
              <a:rPr lang="en-US" altLang="en-US" sz="1200"/>
              <a:pPr eaLnBrk="1" hangingPunct="1"/>
              <a:t>5</a:t>
            </a:fld>
            <a:endParaRPr lang="en-US" altLang="en-US" sz="1200"/>
          </a:p>
        </p:txBody>
      </p:sp>
    </p:spTree>
    <p:extLst>
      <p:ext uri="{BB962C8B-B14F-4D97-AF65-F5344CB8AC3E}">
        <p14:creationId xmlns:p14="http://schemas.microsoft.com/office/powerpoint/2010/main" val="271985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xmlns="" id="{5575F312-1D79-7D48-A18E-A80AD8F67A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B66B16B4-71EC-6444-95C2-90A21F4DF891}" type="slidenum">
              <a:rPr lang="en-US" altLang="en-US" sz="1200">
                <a:latin typeface="Times New Roman" panose="02020603050405020304" pitchFamily="18" charset="0"/>
              </a:rPr>
              <a:pPr eaLnBrk="1" hangingPunct="1"/>
              <a:t>7</a:t>
            </a:fld>
            <a:endParaRPr lang="en-US" altLang="en-US" sz="1200">
              <a:latin typeface="Times New Roman" panose="02020603050405020304" pitchFamily="18" charset="0"/>
            </a:endParaRPr>
          </a:p>
        </p:txBody>
      </p:sp>
      <p:sp>
        <p:nvSpPr>
          <p:cNvPr id="31746" name="Rectangle 2">
            <a:extLst>
              <a:ext uri="{FF2B5EF4-FFF2-40B4-BE49-F238E27FC236}">
                <a16:creationId xmlns:a16="http://schemas.microsoft.com/office/drawing/2014/main" xmlns="" id="{A946C771-053B-E949-8C63-0FF2A5B182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xmlns="" id="{36FBE80C-45DF-F04F-B20D-9FBAFE70A8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68755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xmlns="" id="{ACD6E413-E3E3-8647-820A-31E173DC24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877FDA9A-541A-8A47-B7BC-0D660ADC20D3}" type="slidenum">
              <a:rPr lang="en-US" altLang="en-US" sz="1200">
                <a:latin typeface="Times New Roman" panose="02020603050405020304" pitchFamily="18" charset="0"/>
              </a:rPr>
              <a:pPr eaLnBrk="1" hangingPunct="1"/>
              <a:t>8</a:t>
            </a:fld>
            <a:endParaRPr lang="en-US" altLang="en-US" sz="1200">
              <a:latin typeface="Times New Roman" panose="02020603050405020304" pitchFamily="18" charset="0"/>
            </a:endParaRPr>
          </a:p>
        </p:txBody>
      </p:sp>
      <p:sp>
        <p:nvSpPr>
          <p:cNvPr id="33794" name="Rectangle 2">
            <a:extLst>
              <a:ext uri="{FF2B5EF4-FFF2-40B4-BE49-F238E27FC236}">
                <a16:creationId xmlns:a16="http://schemas.microsoft.com/office/drawing/2014/main" xmlns="" id="{CB7FBBA2-DBDF-3F43-8819-5E8DF0D736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xmlns="" id="{115AE528-CD03-4242-8339-43C6285AED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167711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xmlns="" id="{CB8AF3B2-31C1-4E4B-BCE6-5EB9C3B883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685FADA2-2E3D-054D-B7E6-347D63D01D80}" type="slidenum">
              <a:rPr lang="en-US" altLang="en-US" sz="1200">
                <a:latin typeface="Times New Roman" panose="02020603050405020304" pitchFamily="18" charset="0"/>
              </a:rPr>
              <a:pPr eaLnBrk="1" hangingPunct="1"/>
              <a:t>13</a:t>
            </a:fld>
            <a:endParaRPr lang="en-US" altLang="en-US" sz="1200">
              <a:latin typeface="Times New Roman" panose="02020603050405020304" pitchFamily="18" charset="0"/>
            </a:endParaRPr>
          </a:p>
        </p:txBody>
      </p:sp>
      <p:sp>
        <p:nvSpPr>
          <p:cNvPr id="36866" name="Rectangle 2">
            <a:extLst>
              <a:ext uri="{FF2B5EF4-FFF2-40B4-BE49-F238E27FC236}">
                <a16:creationId xmlns:a16="http://schemas.microsoft.com/office/drawing/2014/main" xmlns="" id="{07305614-AAA8-734F-A25A-92F4A45F67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xmlns="" id="{CF1BF88B-F8DB-6546-9770-4099814CFA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88687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xmlns="" id="{BB49E8C6-285F-A947-8502-9754FA3D15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3B84F5A1-F289-7642-8566-2DA3951236A4}" type="slidenum">
              <a:rPr lang="en-US" altLang="en-US" sz="1200">
                <a:latin typeface="Times New Roman" panose="02020603050405020304" pitchFamily="18" charset="0"/>
              </a:rPr>
              <a:pPr eaLnBrk="1" hangingPunct="1"/>
              <a:t>17</a:t>
            </a:fld>
            <a:endParaRPr lang="en-US" altLang="en-US" sz="1200">
              <a:latin typeface="Times New Roman" panose="02020603050405020304" pitchFamily="18" charset="0"/>
            </a:endParaRPr>
          </a:p>
        </p:txBody>
      </p:sp>
      <p:sp>
        <p:nvSpPr>
          <p:cNvPr id="39938" name="Rectangle 2">
            <a:extLst>
              <a:ext uri="{FF2B5EF4-FFF2-40B4-BE49-F238E27FC236}">
                <a16:creationId xmlns:a16="http://schemas.microsoft.com/office/drawing/2014/main" xmlns="" id="{AB18CCC6-631F-E94A-B6A9-152629688A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xmlns="" id="{6724BAF1-8F42-EF45-BF7E-13A78A63DC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53363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xmlns="" id="{3BAC6875-C0F2-E843-9596-BB85D208BD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A3524FD4-1F10-2F45-BD96-67B537D13DC3}" type="slidenum">
              <a:rPr lang="en-US" altLang="en-US" sz="1200">
                <a:latin typeface="Times New Roman" panose="02020603050405020304" pitchFamily="18" charset="0"/>
              </a:rPr>
              <a:pPr eaLnBrk="1" hangingPunct="1"/>
              <a:t>18</a:t>
            </a:fld>
            <a:endParaRPr lang="en-US" altLang="en-US" sz="1200">
              <a:latin typeface="Times New Roman" panose="02020603050405020304" pitchFamily="18" charset="0"/>
            </a:endParaRPr>
          </a:p>
        </p:txBody>
      </p:sp>
      <p:sp>
        <p:nvSpPr>
          <p:cNvPr id="41986" name="Rectangle 2">
            <a:extLst>
              <a:ext uri="{FF2B5EF4-FFF2-40B4-BE49-F238E27FC236}">
                <a16:creationId xmlns:a16="http://schemas.microsoft.com/office/drawing/2014/main" xmlns="" id="{C4DEAB38-9BF0-4E48-AD5D-BD44DE3A27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xmlns="" id="{E1C0DFC8-86C0-394C-8DE5-280AF1BAE6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136915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24A3D0-06B1-9F4B-BB2F-152AE57C39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8AE9BEB-9E10-6749-AAFF-76979A9AB4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FCE7B9-2A11-0942-8448-6254B0058611}"/>
              </a:ext>
            </a:extLst>
          </p:cNvPr>
          <p:cNvSpPr>
            <a:spLocks noGrp="1"/>
          </p:cNvSpPr>
          <p:nvPr>
            <p:ph type="dt" sz="half" idx="10"/>
          </p:nvPr>
        </p:nvSpPr>
        <p:spPr/>
        <p:txBody>
          <a:bodyPr/>
          <a:lstStyle/>
          <a:p>
            <a:fld id="{0440DF48-5231-964D-81F3-9EDBFD23F880}" type="datetimeFigureOut">
              <a:rPr lang="en-US" smtClean="0"/>
              <a:t>10/13/19</a:t>
            </a:fld>
            <a:endParaRPr lang="en-US"/>
          </a:p>
        </p:txBody>
      </p:sp>
      <p:sp>
        <p:nvSpPr>
          <p:cNvPr id="5" name="Footer Placeholder 4">
            <a:extLst>
              <a:ext uri="{FF2B5EF4-FFF2-40B4-BE49-F238E27FC236}">
                <a16:creationId xmlns:a16="http://schemas.microsoft.com/office/drawing/2014/main" xmlns="" id="{CD45C62B-4DFF-E64B-BE49-0766731A0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6B2A79-3CA1-2346-A70E-7C1660B0F665}"/>
              </a:ext>
            </a:extLst>
          </p:cNvPr>
          <p:cNvSpPr>
            <a:spLocks noGrp="1"/>
          </p:cNvSpPr>
          <p:nvPr>
            <p:ph type="sldNum" sz="quarter" idx="12"/>
          </p:nvPr>
        </p:nvSpPr>
        <p:spPr/>
        <p:txBody>
          <a:bodyPr/>
          <a:lstStyle/>
          <a:p>
            <a:fld id="{2E04EB1F-B86C-2F45-B40A-186AA1F6540C}" type="slidenum">
              <a:rPr lang="en-US" smtClean="0"/>
              <a:t>‹#›</a:t>
            </a:fld>
            <a:endParaRPr lang="en-US"/>
          </a:p>
        </p:txBody>
      </p:sp>
    </p:spTree>
    <p:extLst>
      <p:ext uri="{BB962C8B-B14F-4D97-AF65-F5344CB8AC3E}">
        <p14:creationId xmlns:p14="http://schemas.microsoft.com/office/powerpoint/2010/main" val="221412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A72AB3-8675-C44A-BBE5-ADD7827AC6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ADF910C-E641-694B-8233-ECFDE68491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4B8E9E6-4A65-9D4F-960F-A316679C1D82}"/>
              </a:ext>
            </a:extLst>
          </p:cNvPr>
          <p:cNvSpPr>
            <a:spLocks noGrp="1"/>
          </p:cNvSpPr>
          <p:nvPr>
            <p:ph type="dt" sz="half" idx="10"/>
          </p:nvPr>
        </p:nvSpPr>
        <p:spPr/>
        <p:txBody>
          <a:bodyPr/>
          <a:lstStyle/>
          <a:p>
            <a:fld id="{0440DF48-5231-964D-81F3-9EDBFD23F880}" type="datetimeFigureOut">
              <a:rPr lang="en-US" smtClean="0"/>
              <a:t>10/13/19</a:t>
            </a:fld>
            <a:endParaRPr lang="en-US"/>
          </a:p>
        </p:txBody>
      </p:sp>
      <p:sp>
        <p:nvSpPr>
          <p:cNvPr id="5" name="Footer Placeholder 4">
            <a:extLst>
              <a:ext uri="{FF2B5EF4-FFF2-40B4-BE49-F238E27FC236}">
                <a16:creationId xmlns:a16="http://schemas.microsoft.com/office/drawing/2014/main" xmlns="" id="{FDBE802F-C4EE-D847-9871-27F445913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0224ED-015D-834E-9B0E-F84AF45254E3}"/>
              </a:ext>
            </a:extLst>
          </p:cNvPr>
          <p:cNvSpPr>
            <a:spLocks noGrp="1"/>
          </p:cNvSpPr>
          <p:nvPr>
            <p:ph type="sldNum" sz="quarter" idx="12"/>
          </p:nvPr>
        </p:nvSpPr>
        <p:spPr/>
        <p:txBody>
          <a:bodyPr/>
          <a:lstStyle/>
          <a:p>
            <a:fld id="{2E04EB1F-B86C-2F45-B40A-186AA1F6540C}" type="slidenum">
              <a:rPr lang="en-US" smtClean="0"/>
              <a:t>‹#›</a:t>
            </a:fld>
            <a:endParaRPr lang="en-US"/>
          </a:p>
        </p:txBody>
      </p:sp>
    </p:spTree>
    <p:extLst>
      <p:ext uri="{BB962C8B-B14F-4D97-AF65-F5344CB8AC3E}">
        <p14:creationId xmlns:p14="http://schemas.microsoft.com/office/powerpoint/2010/main" val="79152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C22000F-15CB-A44D-A768-DF57E483C5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397D00B-9D64-074E-904F-D077EA1727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8BB273-5C47-2549-A904-B6CD6752BF8F}"/>
              </a:ext>
            </a:extLst>
          </p:cNvPr>
          <p:cNvSpPr>
            <a:spLocks noGrp="1"/>
          </p:cNvSpPr>
          <p:nvPr>
            <p:ph type="dt" sz="half" idx="10"/>
          </p:nvPr>
        </p:nvSpPr>
        <p:spPr/>
        <p:txBody>
          <a:bodyPr/>
          <a:lstStyle/>
          <a:p>
            <a:fld id="{0440DF48-5231-964D-81F3-9EDBFD23F880}" type="datetimeFigureOut">
              <a:rPr lang="en-US" smtClean="0"/>
              <a:t>10/13/19</a:t>
            </a:fld>
            <a:endParaRPr lang="en-US"/>
          </a:p>
        </p:txBody>
      </p:sp>
      <p:sp>
        <p:nvSpPr>
          <p:cNvPr id="5" name="Footer Placeholder 4">
            <a:extLst>
              <a:ext uri="{FF2B5EF4-FFF2-40B4-BE49-F238E27FC236}">
                <a16:creationId xmlns:a16="http://schemas.microsoft.com/office/drawing/2014/main" xmlns="" id="{C6AD638C-B915-9E4A-9598-A0B198FDC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99807B-D60F-714E-8748-B8E167DA9F47}"/>
              </a:ext>
            </a:extLst>
          </p:cNvPr>
          <p:cNvSpPr>
            <a:spLocks noGrp="1"/>
          </p:cNvSpPr>
          <p:nvPr>
            <p:ph type="sldNum" sz="quarter" idx="12"/>
          </p:nvPr>
        </p:nvSpPr>
        <p:spPr/>
        <p:txBody>
          <a:bodyPr/>
          <a:lstStyle/>
          <a:p>
            <a:fld id="{2E04EB1F-B86C-2F45-B40A-186AA1F6540C}" type="slidenum">
              <a:rPr lang="en-US" smtClean="0"/>
              <a:t>‹#›</a:t>
            </a:fld>
            <a:endParaRPr lang="en-US"/>
          </a:p>
        </p:txBody>
      </p:sp>
    </p:spTree>
    <p:extLst>
      <p:ext uri="{BB962C8B-B14F-4D97-AF65-F5344CB8AC3E}">
        <p14:creationId xmlns:p14="http://schemas.microsoft.com/office/powerpoint/2010/main" val="138753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89218-A30C-434D-9A5C-A866FD6B3A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9B86CB4-702B-2E41-B3A4-841051EBF6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E045F9-57AE-4C44-A4CE-6F23723B71E9}"/>
              </a:ext>
            </a:extLst>
          </p:cNvPr>
          <p:cNvSpPr>
            <a:spLocks noGrp="1"/>
          </p:cNvSpPr>
          <p:nvPr>
            <p:ph type="dt" sz="half" idx="10"/>
          </p:nvPr>
        </p:nvSpPr>
        <p:spPr/>
        <p:txBody>
          <a:bodyPr/>
          <a:lstStyle/>
          <a:p>
            <a:fld id="{0440DF48-5231-964D-81F3-9EDBFD23F880}" type="datetimeFigureOut">
              <a:rPr lang="en-US" smtClean="0"/>
              <a:t>10/13/19</a:t>
            </a:fld>
            <a:endParaRPr lang="en-US"/>
          </a:p>
        </p:txBody>
      </p:sp>
      <p:sp>
        <p:nvSpPr>
          <p:cNvPr id="5" name="Footer Placeholder 4">
            <a:extLst>
              <a:ext uri="{FF2B5EF4-FFF2-40B4-BE49-F238E27FC236}">
                <a16:creationId xmlns:a16="http://schemas.microsoft.com/office/drawing/2014/main" xmlns="" id="{6124179B-CAF6-6B41-8460-F6CC2A0ED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2CB4FD-D239-9144-A7F6-7AC65EB7E4C6}"/>
              </a:ext>
            </a:extLst>
          </p:cNvPr>
          <p:cNvSpPr>
            <a:spLocks noGrp="1"/>
          </p:cNvSpPr>
          <p:nvPr>
            <p:ph type="sldNum" sz="quarter" idx="12"/>
          </p:nvPr>
        </p:nvSpPr>
        <p:spPr/>
        <p:txBody>
          <a:bodyPr/>
          <a:lstStyle/>
          <a:p>
            <a:fld id="{2E04EB1F-B86C-2F45-B40A-186AA1F6540C}" type="slidenum">
              <a:rPr lang="en-US" smtClean="0"/>
              <a:t>‹#›</a:t>
            </a:fld>
            <a:endParaRPr lang="en-US"/>
          </a:p>
        </p:txBody>
      </p:sp>
    </p:spTree>
    <p:extLst>
      <p:ext uri="{BB962C8B-B14F-4D97-AF65-F5344CB8AC3E}">
        <p14:creationId xmlns:p14="http://schemas.microsoft.com/office/powerpoint/2010/main" val="378477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AFC619-E981-414D-81B4-EAD1C84DF6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0FF11D5-1999-524C-A245-3A6EB401BD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F31DE4-EA3C-CD41-AE3C-8FAE6F2485DA}"/>
              </a:ext>
            </a:extLst>
          </p:cNvPr>
          <p:cNvSpPr>
            <a:spLocks noGrp="1"/>
          </p:cNvSpPr>
          <p:nvPr>
            <p:ph type="dt" sz="half" idx="10"/>
          </p:nvPr>
        </p:nvSpPr>
        <p:spPr/>
        <p:txBody>
          <a:bodyPr/>
          <a:lstStyle/>
          <a:p>
            <a:fld id="{0440DF48-5231-964D-81F3-9EDBFD23F880}" type="datetimeFigureOut">
              <a:rPr lang="en-US" smtClean="0"/>
              <a:t>10/13/19</a:t>
            </a:fld>
            <a:endParaRPr lang="en-US"/>
          </a:p>
        </p:txBody>
      </p:sp>
      <p:sp>
        <p:nvSpPr>
          <p:cNvPr id="5" name="Footer Placeholder 4">
            <a:extLst>
              <a:ext uri="{FF2B5EF4-FFF2-40B4-BE49-F238E27FC236}">
                <a16:creationId xmlns:a16="http://schemas.microsoft.com/office/drawing/2014/main" xmlns="" id="{742FAA9E-8076-8848-B062-B479B8337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505D261-40D0-7F41-8AE0-F81ECD7518CC}"/>
              </a:ext>
            </a:extLst>
          </p:cNvPr>
          <p:cNvSpPr>
            <a:spLocks noGrp="1"/>
          </p:cNvSpPr>
          <p:nvPr>
            <p:ph type="sldNum" sz="quarter" idx="12"/>
          </p:nvPr>
        </p:nvSpPr>
        <p:spPr/>
        <p:txBody>
          <a:bodyPr/>
          <a:lstStyle/>
          <a:p>
            <a:fld id="{2E04EB1F-B86C-2F45-B40A-186AA1F6540C}" type="slidenum">
              <a:rPr lang="en-US" smtClean="0"/>
              <a:t>‹#›</a:t>
            </a:fld>
            <a:endParaRPr lang="en-US"/>
          </a:p>
        </p:txBody>
      </p:sp>
    </p:spTree>
    <p:extLst>
      <p:ext uri="{BB962C8B-B14F-4D97-AF65-F5344CB8AC3E}">
        <p14:creationId xmlns:p14="http://schemas.microsoft.com/office/powerpoint/2010/main" val="81439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F5D12-74D0-1A4F-8FFE-91D063C22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361AB3-944E-7C45-AC9B-DFDA0E1954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D367D7-2E79-5C49-8D75-DE980FB7D0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BE90195-D237-5F40-B250-A67C4DACA174}"/>
              </a:ext>
            </a:extLst>
          </p:cNvPr>
          <p:cNvSpPr>
            <a:spLocks noGrp="1"/>
          </p:cNvSpPr>
          <p:nvPr>
            <p:ph type="dt" sz="half" idx="10"/>
          </p:nvPr>
        </p:nvSpPr>
        <p:spPr/>
        <p:txBody>
          <a:bodyPr/>
          <a:lstStyle/>
          <a:p>
            <a:fld id="{0440DF48-5231-964D-81F3-9EDBFD23F880}" type="datetimeFigureOut">
              <a:rPr lang="en-US" smtClean="0"/>
              <a:t>10/13/19</a:t>
            </a:fld>
            <a:endParaRPr lang="en-US"/>
          </a:p>
        </p:txBody>
      </p:sp>
      <p:sp>
        <p:nvSpPr>
          <p:cNvPr id="6" name="Footer Placeholder 5">
            <a:extLst>
              <a:ext uri="{FF2B5EF4-FFF2-40B4-BE49-F238E27FC236}">
                <a16:creationId xmlns:a16="http://schemas.microsoft.com/office/drawing/2014/main" xmlns="" id="{82B6FB39-8F8D-A346-849F-A036F90BD9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E4F7171-5227-E645-9E57-A793C36A178D}"/>
              </a:ext>
            </a:extLst>
          </p:cNvPr>
          <p:cNvSpPr>
            <a:spLocks noGrp="1"/>
          </p:cNvSpPr>
          <p:nvPr>
            <p:ph type="sldNum" sz="quarter" idx="12"/>
          </p:nvPr>
        </p:nvSpPr>
        <p:spPr/>
        <p:txBody>
          <a:bodyPr/>
          <a:lstStyle/>
          <a:p>
            <a:fld id="{2E04EB1F-B86C-2F45-B40A-186AA1F6540C}" type="slidenum">
              <a:rPr lang="en-US" smtClean="0"/>
              <a:t>‹#›</a:t>
            </a:fld>
            <a:endParaRPr lang="en-US"/>
          </a:p>
        </p:txBody>
      </p:sp>
    </p:spTree>
    <p:extLst>
      <p:ext uri="{BB962C8B-B14F-4D97-AF65-F5344CB8AC3E}">
        <p14:creationId xmlns:p14="http://schemas.microsoft.com/office/powerpoint/2010/main" val="302790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9FE1B6-508A-424D-AB00-C7E051712C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83B7AA7-E188-B741-953F-075037A45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ECD8707-71E7-5643-8FB0-76F0861A12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1F720A4-5637-CF47-A9CC-DAB08BC673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22D488B-A4A4-664A-BCEF-5E469053CC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25313B4-5F33-2642-8BBA-F67DA5B13D98}"/>
              </a:ext>
            </a:extLst>
          </p:cNvPr>
          <p:cNvSpPr>
            <a:spLocks noGrp="1"/>
          </p:cNvSpPr>
          <p:nvPr>
            <p:ph type="dt" sz="half" idx="10"/>
          </p:nvPr>
        </p:nvSpPr>
        <p:spPr/>
        <p:txBody>
          <a:bodyPr/>
          <a:lstStyle/>
          <a:p>
            <a:fld id="{0440DF48-5231-964D-81F3-9EDBFD23F880}" type="datetimeFigureOut">
              <a:rPr lang="en-US" smtClean="0"/>
              <a:t>10/13/19</a:t>
            </a:fld>
            <a:endParaRPr lang="en-US"/>
          </a:p>
        </p:txBody>
      </p:sp>
      <p:sp>
        <p:nvSpPr>
          <p:cNvPr id="8" name="Footer Placeholder 7">
            <a:extLst>
              <a:ext uri="{FF2B5EF4-FFF2-40B4-BE49-F238E27FC236}">
                <a16:creationId xmlns:a16="http://schemas.microsoft.com/office/drawing/2014/main" xmlns="" id="{C8CEFCCD-FEC1-2F48-8FE4-06AC8D932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A1DCF01-2954-DB48-A615-55F4A0B0A70B}"/>
              </a:ext>
            </a:extLst>
          </p:cNvPr>
          <p:cNvSpPr>
            <a:spLocks noGrp="1"/>
          </p:cNvSpPr>
          <p:nvPr>
            <p:ph type="sldNum" sz="quarter" idx="12"/>
          </p:nvPr>
        </p:nvSpPr>
        <p:spPr/>
        <p:txBody>
          <a:bodyPr/>
          <a:lstStyle/>
          <a:p>
            <a:fld id="{2E04EB1F-B86C-2F45-B40A-186AA1F6540C}" type="slidenum">
              <a:rPr lang="en-US" smtClean="0"/>
              <a:t>‹#›</a:t>
            </a:fld>
            <a:endParaRPr lang="en-US"/>
          </a:p>
        </p:txBody>
      </p:sp>
    </p:spTree>
    <p:extLst>
      <p:ext uri="{BB962C8B-B14F-4D97-AF65-F5344CB8AC3E}">
        <p14:creationId xmlns:p14="http://schemas.microsoft.com/office/powerpoint/2010/main" val="224006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D8A26-2E3E-6541-9143-0B344FED84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8B5ED72-E5DB-4F44-8759-D807C9036D96}"/>
              </a:ext>
            </a:extLst>
          </p:cNvPr>
          <p:cNvSpPr>
            <a:spLocks noGrp="1"/>
          </p:cNvSpPr>
          <p:nvPr>
            <p:ph type="dt" sz="half" idx="10"/>
          </p:nvPr>
        </p:nvSpPr>
        <p:spPr/>
        <p:txBody>
          <a:bodyPr/>
          <a:lstStyle/>
          <a:p>
            <a:fld id="{0440DF48-5231-964D-81F3-9EDBFD23F880}" type="datetimeFigureOut">
              <a:rPr lang="en-US" smtClean="0"/>
              <a:t>10/13/19</a:t>
            </a:fld>
            <a:endParaRPr lang="en-US"/>
          </a:p>
        </p:txBody>
      </p:sp>
      <p:sp>
        <p:nvSpPr>
          <p:cNvPr id="4" name="Footer Placeholder 3">
            <a:extLst>
              <a:ext uri="{FF2B5EF4-FFF2-40B4-BE49-F238E27FC236}">
                <a16:creationId xmlns:a16="http://schemas.microsoft.com/office/drawing/2014/main" xmlns="" id="{DB807FE5-AC5F-DE4A-8387-3C5163EB08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A75B524-5826-8E40-8B63-7B4531010275}"/>
              </a:ext>
            </a:extLst>
          </p:cNvPr>
          <p:cNvSpPr>
            <a:spLocks noGrp="1"/>
          </p:cNvSpPr>
          <p:nvPr>
            <p:ph type="sldNum" sz="quarter" idx="12"/>
          </p:nvPr>
        </p:nvSpPr>
        <p:spPr/>
        <p:txBody>
          <a:bodyPr/>
          <a:lstStyle/>
          <a:p>
            <a:fld id="{2E04EB1F-B86C-2F45-B40A-186AA1F6540C}" type="slidenum">
              <a:rPr lang="en-US" smtClean="0"/>
              <a:t>‹#›</a:t>
            </a:fld>
            <a:endParaRPr lang="en-US"/>
          </a:p>
        </p:txBody>
      </p:sp>
    </p:spTree>
    <p:extLst>
      <p:ext uri="{BB962C8B-B14F-4D97-AF65-F5344CB8AC3E}">
        <p14:creationId xmlns:p14="http://schemas.microsoft.com/office/powerpoint/2010/main" val="330979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11A4EB0-A762-284C-8E28-C2C7E6D71190}"/>
              </a:ext>
            </a:extLst>
          </p:cNvPr>
          <p:cNvSpPr>
            <a:spLocks noGrp="1"/>
          </p:cNvSpPr>
          <p:nvPr>
            <p:ph type="dt" sz="half" idx="10"/>
          </p:nvPr>
        </p:nvSpPr>
        <p:spPr/>
        <p:txBody>
          <a:bodyPr/>
          <a:lstStyle/>
          <a:p>
            <a:fld id="{0440DF48-5231-964D-81F3-9EDBFD23F880}" type="datetimeFigureOut">
              <a:rPr lang="en-US" smtClean="0"/>
              <a:t>10/13/19</a:t>
            </a:fld>
            <a:endParaRPr lang="en-US"/>
          </a:p>
        </p:txBody>
      </p:sp>
      <p:sp>
        <p:nvSpPr>
          <p:cNvPr id="3" name="Footer Placeholder 2">
            <a:extLst>
              <a:ext uri="{FF2B5EF4-FFF2-40B4-BE49-F238E27FC236}">
                <a16:creationId xmlns:a16="http://schemas.microsoft.com/office/drawing/2014/main" xmlns="" id="{444C3157-E3B2-AD4D-9F0E-6109C93A8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5415D1A-1844-4D45-9E23-389CEA78DD68}"/>
              </a:ext>
            </a:extLst>
          </p:cNvPr>
          <p:cNvSpPr>
            <a:spLocks noGrp="1"/>
          </p:cNvSpPr>
          <p:nvPr>
            <p:ph type="sldNum" sz="quarter" idx="12"/>
          </p:nvPr>
        </p:nvSpPr>
        <p:spPr/>
        <p:txBody>
          <a:bodyPr/>
          <a:lstStyle/>
          <a:p>
            <a:fld id="{2E04EB1F-B86C-2F45-B40A-186AA1F6540C}" type="slidenum">
              <a:rPr lang="en-US" smtClean="0"/>
              <a:t>‹#›</a:t>
            </a:fld>
            <a:endParaRPr lang="en-US"/>
          </a:p>
        </p:txBody>
      </p:sp>
    </p:spTree>
    <p:extLst>
      <p:ext uri="{BB962C8B-B14F-4D97-AF65-F5344CB8AC3E}">
        <p14:creationId xmlns:p14="http://schemas.microsoft.com/office/powerpoint/2010/main" val="244724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42C0F-FC57-5C4B-B144-25EB64CBD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0CB3A24-A0D0-2049-B190-184CE29E9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ADB0CD8-B8C8-6149-BA93-223D17A65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F289BAF-CF00-904E-8F3A-390BB26E5272}"/>
              </a:ext>
            </a:extLst>
          </p:cNvPr>
          <p:cNvSpPr>
            <a:spLocks noGrp="1"/>
          </p:cNvSpPr>
          <p:nvPr>
            <p:ph type="dt" sz="half" idx="10"/>
          </p:nvPr>
        </p:nvSpPr>
        <p:spPr/>
        <p:txBody>
          <a:bodyPr/>
          <a:lstStyle/>
          <a:p>
            <a:fld id="{0440DF48-5231-964D-81F3-9EDBFD23F880}" type="datetimeFigureOut">
              <a:rPr lang="en-US" smtClean="0"/>
              <a:t>10/13/19</a:t>
            </a:fld>
            <a:endParaRPr lang="en-US"/>
          </a:p>
        </p:txBody>
      </p:sp>
      <p:sp>
        <p:nvSpPr>
          <p:cNvPr id="6" name="Footer Placeholder 5">
            <a:extLst>
              <a:ext uri="{FF2B5EF4-FFF2-40B4-BE49-F238E27FC236}">
                <a16:creationId xmlns:a16="http://schemas.microsoft.com/office/drawing/2014/main" xmlns="" id="{95CFDCE0-274D-8840-A352-BBD7AF564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8DFCBA-645C-4F46-9574-30FE5D7DE733}"/>
              </a:ext>
            </a:extLst>
          </p:cNvPr>
          <p:cNvSpPr>
            <a:spLocks noGrp="1"/>
          </p:cNvSpPr>
          <p:nvPr>
            <p:ph type="sldNum" sz="quarter" idx="12"/>
          </p:nvPr>
        </p:nvSpPr>
        <p:spPr/>
        <p:txBody>
          <a:bodyPr/>
          <a:lstStyle/>
          <a:p>
            <a:fld id="{2E04EB1F-B86C-2F45-B40A-186AA1F6540C}" type="slidenum">
              <a:rPr lang="en-US" smtClean="0"/>
              <a:t>‹#›</a:t>
            </a:fld>
            <a:endParaRPr lang="en-US"/>
          </a:p>
        </p:txBody>
      </p:sp>
    </p:spTree>
    <p:extLst>
      <p:ext uri="{BB962C8B-B14F-4D97-AF65-F5344CB8AC3E}">
        <p14:creationId xmlns:p14="http://schemas.microsoft.com/office/powerpoint/2010/main" val="357883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D83164-2CFE-204B-88B9-8D36A51EB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057DB3E-08AC-C240-ABDF-22EB7A3C5C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BA11EF4-1C26-944F-922A-A700C0AFB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21552E7-37FA-F845-9A3C-CE03E9DF95DE}"/>
              </a:ext>
            </a:extLst>
          </p:cNvPr>
          <p:cNvSpPr>
            <a:spLocks noGrp="1"/>
          </p:cNvSpPr>
          <p:nvPr>
            <p:ph type="dt" sz="half" idx="10"/>
          </p:nvPr>
        </p:nvSpPr>
        <p:spPr/>
        <p:txBody>
          <a:bodyPr/>
          <a:lstStyle/>
          <a:p>
            <a:fld id="{0440DF48-5231-964D-81F3-9EDBFD23F880}" type="datetimeFigureOut">
              <a:rPr lang="en-US" smtClean="0"/>
              <a:t>10/13/19</a:t>
            </a:fld>
            <a:endParaRPr lang="en-US"/>
          </a:p>
        </p:txBody>
      </p:sp>
      <p:sp>
        <p:nvSpPr>
          <p:cNvPr id="6" name="Footer Placeholder 5">
            <a:extLst>
              <a:ext uri="{FF2B5EF4-FFF2-40B4-BE49-F238E27FC236}">
                <a16:creationId xmlns:a16="http://schemas.microsoft.com/office/drawing/2014/main" xmlns="" id="{29D45921-093A-7545-83FE-8A3EDF0E66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B03A09F-DE1B-2145-85BD-1C0DEF779A21}"/>
              </a:ext>
            </a:extLst>
          </p:cNvPr>
          <p:cNvSpPr>
            <a:spLocks noGrp="1"/>
          </p:cNvSpPr>
          <p:nvPr>
            <p:ph type="sldNum" sz="quarter" idx="12"/>
          </p:nvPr>
        </p:nvSpPr>
        <p:spPr/>
        <p:txBody>
          <a:bodyPr/>
          <a:lstStyle/>
          <a:p>
            <a:fld id="{2E04EB1F-B86C-2F45-B40A-186AA1F6540C}" type="slidenum">
              <a:rPr lang="en-US" smtClean="0"/>
              <a:t>‹#›</a:t>
            </a:fld>
            <a:endParaRPr lang="en-US"/>
          </a:p>
        </p:txBody>
      </p:sp>
    </p:spTree>
    <p:extLst>
      <p:ext uri="{BB962C8B-B14F-4D97-AF65-F5344CB8AC3E}">
        <p14:creationId xmlns:p14="http://schemas.microsoft.com/office/powerpoint/2010/main" val="6723751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9A2D87F-747B-534B-85FA-DECC62A2C0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EFEF637-7B35-7B4E-8EB4-BC8D799D7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B6C28FB-6998-5D45-8AF7-B121B61CF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0DF48-5231-964D-81F3-9EDBFD23F880}" type="datetimeFigureOut">
              <a:rPr lang="en-US" smtClean="0"/>
              <a:t>10/13/19</a:t>
            </a:fld>
            <a:endParaRPr lang="en-US"/>
          </a:p>
        </p:txBody>
      </p:sp>
      <p:sp>
        <p:nvSpPr>
          <p:cNvPr id="5" name="Footer Placeholder 4">
            <a:extLst>
              <a:ext uri="{FF2B5EF4-FFF2-40B4-BE49-F238E27FC236}">
                <a16:creationId xmlns:a16="http://schemas.microsoft.com/office/drawing/2014/main" xmlns="" id="{2C142708-FE1C-3C48-AAF5-46A59F590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39DDD86-A947-BA4B-804E-20807E13BA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4EB1F-B86C-2F45-B40A-186AA1F6540C}" type="slidenum">
              <a:rPr lang="en-US" smtClean="0"/>
              <a:t>‹#›</a:t>
            </a:fld>
            <a:endParaRPr lang="en-US"/>
          </a:p>
        </p:txBody>
      </p:sp>
    </p:spTree>
    <p:extLst>
      <p:ext uri="{BB962C8B-B14F-4D97-AF65-F5344CB8AC3E}">
        <p14:creationId xmlns:p14="http://schemas.microsoft.com/office/powerpoint/2010/main" val="951402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CD3E5-F3DC-C24D-AFEF-5285C823EBB8}"/>
              </a:ext>
            </a:extLst>
          </p:cNvPr>
          <p:cNvSpPr>
            <a:spLocks noGrp="1"/>
          </p:cNvSpPr>
          <p:nvPr>
            <p:ph type="ctrTitle"/>
          </p:nvPr>
        </p:nvSpPr>
        <p:spPr/>
        <p:txBody>
          <a:bodyPr/>
          <a:lstStyle/>
          <a:p>
            <a:r>
              <a:rPr lang="en-US" dirty="0"/>
              <a:t>INTEREST GROUPS</a:t>
            </a:r>
          </a:p>
        </p:txBody>
      </p:sp>
      <p:sp>
        <p:nvSpPr>
          <p:cNvPr id="3" name="Subtitle 2">
            <a:extLst>
              <a:ext uri="{FF2B5EF4-FFF2-40B4-BE49-F238E27FC236}">
                <a16:creationId xmlns:a16="http://schemas.microsoft.com/office/drawing/2014/main" xmlns="" id="{53556149-632F-904F-ABEC-95B21E7FAA95}"/>
              </a:ext>
            </a:extLst>
          </p:cNvPr>
          <p:cNvSpPr>
            <a:spLocks noGrp="1"/>
          </p:cNvSpPr>
          <p:nvPr>
            <p:ph type="subTitle" idx="1"/>
          </p:nvPr>
        </p:nvSpPr>
        <p:spPr/>
        <p:txBody>
          <a:bodyPr/>
          <a:lstStyle/>
          <a:p>
            <a:r>
              <a:rPr lang="en-US"/>
              <a:t>STUDENT NOTES</a:t>
            </a:r>
          </a:p>
        </p:txBody>
      </p:sp>
    </p:spTree>
    <p:extLst>
      <p:ext uri="{BB962C8B-B14F-4D97-AF65-F5344CB8AC3E}">
        <p14:creationId xmlns:p14="http://schemas.microsoft.com/office/powerpoint/2010/main" val="3888187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4">
            <a:extLst>
              <a:ext uri="{FF2B5EF4-FFF2-40B4-BE49-F238E27FC236}">
                <a16:creationId xmlns:a16="http://schemas.microsoft.com/office/drawing/2014/main" xmlns="" id="{310743D1-14C9-2043-880F-94B00C4E11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406400"/>
            <a:ext cx="8851900" cy="584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19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1">
            <a:extLst>
              <a:ext uri="{FF2B5EF4-FFF2-40B4-BE49-F238E27FC236}">
                <a16:creationId xmlns:a16="http://schemas.microsoft.com/office/drawing/2014/main" xmlns="" id="{F6B21B6F-5D77-DF4A-A2B9-005C6CFCFF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06450"/>
            <a:ext cx="9144000"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67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1">
            <a:extLst>
              <a:ext uri="{FF2B5EF4-FFF2-40B4-BE49-F238E27FC236}">
                <a16:creationId xmlns:a16="http://schemas.microsoft.com/office/drawing/2014/main" xmlns="" id="{A5958BAC-F3D4-5743-8891-A74AEBEDCE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50938"/>
            <a:ext cx="9144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81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2D2B3268-7C56-0D48-A35A-87B1F77FC363}"/>
              </a:ext>
            </a:extLst>
          </p:cNvPr>
          <p:cNvSpPr>
            <a:spLocks noGrp="1" noChangeArrowheads="1"/>
          </p:cNvSpPr>
          <p:nvPr>
            <p:ph type="title"/>
          </p:nvPr>
        </p:nvSpPr>
        <p:spPr/>
        <p:txBody>
          <a:bodyPr/>
          <a:lstStyle/>
          <a:p>
            <a:pPr eaLnBrk="1" hangingPunct="1"/>
            <a:r>
              <a:rPr lang="en-US" altLang="en-US">
                <a:effectLst>
                  <a:outerShdw blurRad="38100" dist="38100" dir="2700000" algn="tl">
                    <a:srgbClr val="FFFFFF"/>
                  </a:outerShdw>
                </a:effectLst>
                <a:latin typeface="Palatino Linotype" panose="02040502050505030304" pitchFamily="18" charset="0"/>
                <a:ea typeface="ＭＳ Ｐゴシック" panose="020B0600070205080204" pitchFamily="34" charset="-128"/>
              </a:rPr>
              <a:t>Theories of Interest Group Politics- Elitism</a:t>
            </a:r>
          </a:p>
        </p:txBody>
      </p:sp>
      <p:sp>
        <p:nvSpPr>
          <p:cNvPr id="9219" name="Rectangle 3">
            <a:extLst>
              <a:ext uri="{FF2B5EF4-FFF2-40B4-BE49-F238E27FC236}">
                <a16:creationId xmlns:a16="http://schemas.microsoft.com/office/drawing/2014/main" xmlns="" id="{9FC49969-551B-C940-AEB6-B48811BE5217}"/>
              </a:ext>
            </a:extLst>
          </p:cNvPr>
          <p:cNvSpPr>
            <a:spLocks noGrp="1" noChangeArrowheads="1"/>
          </p:cNvSpPr>
          <p:nvPr>
            <p:ph idx="1"/>
          </p:nvPr>
        </p:nvSpPr>
        <p:spPr>
          <a:xfrm>
            <a:off x="6248400" y="1371600"/>
            <a:ext cx="4267200" cy="5486400"/>
          </a:xfrm>
        </p:spPr>
        <p:txBody>
          <a:bodyPr/>
          <a:lstStyle/>
          <a:p>
            <a:pPr lvl="1" eaLnBrk="1" hangingPunct="1">
              <a:lnSpc>
                <a:spcPct val="90000"/>
              </a:lnSpc>
              <a:buFont typeface="Wingdings 2" charset="0"/>
              <a:buChar char=""/>
              <a:defRPr/>
            </a:pPr>
            <a:r>
              <a:rPr lang="en-US" dirty="0">
                <a:latin typeface="Century Gothic" charset="0"/>
                <a:ea typeface="ＭＳ Ｐゴシック" charset="0"/>
              </a:rPr>
              <a:t>Societies are divided along class lines and the upper-class elite will rule.</a:t>
            </a:r>
          </a:p>
          <a:p>
            <a:pPr lvl="1" eaLnBrk="1" hangingPunct="1">
              <a:lnSpc>
                <a:spcPct val="90000"/>
              </a:lnSpc>
              <a:buFont typeface="Wingdings 2" charset="0"/>
              <a:buChar char=""/>
              <a:defRPr/>
            </a:pPr>
            <a:r>
              <a:rPr lang="en-US" dirty="0">
                <a:latin typeface="Century Gothic" charset="0"/>
                <a:ea typeface="ＭＳ Ｐゴシック" charset="0"/>
              </a:rPr>
              <a:t>Power is not equally divided among groups, some have much more.</a:t>
            </a:r>
          </a:p>
          <a:p>
            <a:pPr lvl="1" eaLnBrk="1" hangingPunct="1">
              <a:lnSpc>
                <a:spcPct val="90000"/>
              </a:lnSpc>
              <a:buFont typeface="Wingdings 2" charset="0"/>
              <a:buChar char=""/>
              <a:defRPr/>
            </a:pPr>
            <a:r>
              <a:rPr lang="en-US" dirty="0">
                <a:latin typeface="Century Gothic" charset="0"/>
                <a:ea typeface="ＭＳ Ｐゴシック" charset="0"/>
              </a:rPr>
              <a:t>Largest corporations and unions hold the most power.</a:t>
            </a:r>
          </a:p>
          <a:p>
            <a:pPr lvl="1" eaLnBrk="1" hangingPunct="1">
              <a:lnSpc>
                <a:spcPct val="90000"/>
              </a:lnSpc>
              <a:buFont typeface="Wingdings 2" charset="0"/>
              <a:buChar char=""/>
              <a:defRPr/>
            </a:pPr>
            <a:r>
              <a:rPr lang="en-US" b="1" dirty="0">
                <a:latin typeface="Century Gothic" charset="0"/>
                <a:ea typeface="ＭＳ Ｐゴシック" charset="0"/>
              </a:rPr>
              <a:t>Lobbying is a problem because it benefits few at the expense of many.</a:t>
            </a:r>
          </a:p>
          <a:p>
            <a:pPr marL="393700" lvl="1" indent="0">
              <a:buNone/>
              <a:defRPr/>
            </a:pPr>
            <a:endParaRPr lang="en-US" dirty="0">
              <a:latin typeface="Century Gothic" charset="0"/>
              <a:ea typeface="ＭＳ Ｐゴシック" charset="0"/>
            </a:endParaRPr>
          </a:p>
        </p:txBody>
      </p:sp>
      <p:pic>
        <p:nvPicPr>
          <p:cNvPr id="35843" name="Picture 6" descr="corporate_power_wuerker">
            <a:extLst>
              <a:ext uri="{FF2B5EF4-FFF2-40B4-BE49-F238E27FC236}">
                <a16:creationId xmlns:a16="http://schemas.microsoft.com/office/drawing/2014/main" xmlns="" id="{01704289-B7DE-B042-A546-D8E3C42F3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743200"/>
            <a:ext cx="457200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425090"/>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5">
            <a:extLst>
              <a:ext uri="{FF2B5EF4-FFF2-40B4-BE49-F238E27FC236}">
                <a16:creationId xmlns:a16="http://schemas.microsoft.com/office/drawing/2014/main" xmlns="" id="{21921776-054A-D54C-8EB9-318B6DB3BA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1038"/>
            <a:ext cx="9144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939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4">
            <a:extLst>
              <a:ext uri="{FF2B5EF4-FFF2-40B4-BE49-F238E27FC236}">
                <a16:creationId xmlns:a16="http://schemas.microsoft.com/office/drawing/2014/main" xmlns="" id="{E449802C-2FE1-9C43-861C-625DA41DD6D7}"/>
              </a:ext>
            </a:extLst>
          </p:cNvPr>
          <p:cNvSpPr>
            <a:spLocks noGrp="1"/>
          </p:cNvSpPr>
          <p:nvPr>
            <p:ph idx="1"/>
          </p:nvPr>
        </p:nvSpPr>
        <p:spPr>
          <a:xfrm>
            <a:off x="0" y="254000"/>
            <a:ext cx="11912600" cy="6604000"/>
          </a:xfrm>
        </p:spPr>
        <p:txBody>
          <a:bodyPr/>
          <a:lstStyle/>
          <a:p>
            <a:r>
              <a:rPr lang="en-US" altLang="en-US" sz="2600" b="1" dirty="0">
                <a:ea typeface="ＭＳ Ｐゴシック" panose="020B0600070205080204" pitchFamily="34" charset="-128"/>
              </a:rPr>
              <a:t>When is the last time Congress passed major gun control legislation?</a:t>
            </a:r>
          </a:p>
          <a:p>
            <a:pPr lvl="1"/>
            <a:r>
              <a:rPr lang="en-US" altLang="en-US" sz="2600" dirty="0">
                <a:ea typeface="ＭＳ Ｐゴシック" panose="020B0600070205080204" pitchFamily="34" charset="-128"/>
              </a:rPr>
              <a:t>In 1994, the Democratic-run Congress approved and President Clinton signed into law the Violent Crime Control and Law Enforcement Act, the most sweeping anti-crime bill ever passed. It had many provisions, including money to hire 100,000 new police officers and $10 billion for prisons. Among the most controversial was a ban on the possession, manufacture, use and importation of 19 types of semi-automatic firearms.</a:t>
            </a:r>
          </a:p>
          <a:p>
            <a:pPr lvl="1"/>
            <a:r>
              <a:rPr lang="en-US" altLang="en-US" sz="2600" dirty="0">
                <a:ea typeface="ＭＳ Ｐゴシック" panose="020B0600070205080204" pitchFamily="34" charset="-128"/>
              </a:rPr>
              <a:t>The ban was provisional, lasting 10 years unless Congress specifically authorized its extension, which it did not. With Republicans in control, the provision lapsed in September 2004. Democratic Sen. Dianne Feinstein of California, one of the authors of the original ban, has repeatedly tried without success to pass a new version.</a:t>
            </a:r>
          </a:p>
          <a:p>
            <a:r>
              <a:rPr lang="en-US" altLang="en-US" sz="2600" b="1" dirty="0">
                <a:ea typeface="ＭＳ Ｐゴシック" panose="020B0600070205080204" pitchFamily="34" charset="-128"/>
              </a:rPr>
              <a:t>Have there been attempts to enact other gun control legislation since then?</a:t>
            </a:r>
          </a:p>
          <a:p>
            <a:pPr lvl="1"/>
            <a:r>
              <a:rPr lang="en-US" altLang="en-US" sz="2600" dirty="0">
                <a:ea typeface="ＭＳ Ｐゴシック" panose="020B0600070205080204" pitchFamily="34" charset="-128"/>
              </a:rPr>
              <a:t>There have been many, most of which died a quiet death. Some proposals, such as barring people on terrorist watch lists from buying guns, or extending background checks to firearms purchased online or at gun shows, passed the Senate but failed to clear the House. None has been enacted into law.</a:t>
            </a:r>
          </a:p>
          <a:p>
            <a:endParaRPr lang="en-US" altLang="en-US" sz="2200" dirty="0">
              <a:ea typeface="ＭＳ Ｐゴシック" panose="020B0600070205080204" pitchFamily="34" charset="-128"/>
            </a:endParaRPr>
          </a:p>
        </p:txBody>
      </p:sp>
    </p:spTree>
    <p:extLst>
      <p:ext uri="{BB962C8B-B14F-4D97-AF65-F5344CB8AC3E}">
        <p14:creationId xmlns:p14="http://schemas.microsoft.com/office/powerpoint/2010/main" val="234219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xmlns="" id="{D0E19F16-B7F7-D843-B7ED-C38C3A048C95}"/>
              </a:ext>
            </a:extLst>
          </p:cNvPr>
          <p:cNvSpPr>
            <a:spLocks noGrp="1"/>
          </p:cNvSpPr>
          <p:nvPr>
            <p:ph type="title"/>
          </p:nvPr>
        </p:nvSpPr>
        <p:spPr/>
        <p:txBody>
          <a:bodyPr/>
          <a:lstStyle/>
          <a:p>
            <a:r>
              <a:rPr lang="en-US" altLang="en-US">
                <a:ea typeface="ＭＳ Ｐゴシック" panose="020B0600070205080204" pitchFamily="34" charset="-128"/>
              </a:rPr>
              <a:t>What makes an interest group powerful?</a:t>
            </a:r>
          </a:p>
        </p:txBody>
      </p:sp>
      <p:sp>
        <p:nvSpPr>
          <p:cNvPr id="38914" name="Content Placeholder 2">
            <a:extLst>
              <a:ext uri="{FF2B5EF4-FFF2-40B4-BE49-F238E27FC236}">
                <a16:creationId xmlns:a16="http://schemas.microsoft.com/office/drawing/2014/main" xmlns="" id="{F3840A3C-8C41-144D-A045-7E6A8E71E82F}"/>
              </a:ext>
            </a:extLst>
          </p:cNvPr>
          <p:cNvSpPr>
            <a:spLocks noGrp="1"/>
          </p:cNvSpPr>
          <p:nvPr>
            <p:ph idx="1"/>
          </p:nvPr>
        </p:nvSpPr>
        <p:spPr/>
        <p:txBody>
          <a:bodyPr/>
          <a:lstStyle/>
          <a:p>
            <a:pPr eaLnBrk="1" hangingPunct="1">
              <a:lnSpc>
                <a:spcPct val="90000"/>
              </a:lnSpc>
            </a:pPr>
            <a:r>
              <a:rPr lang="en-US" altLang="en-US" b="1" u="sng" dirty="0">
                <a:ea typeface="ＭＳ Ｐゴシック" panose="020B0600070205080204" pitchFamily="34" charset="-128"/>
              </a:rPr>
              <a:t>Size </a:t>
            </a:r>
            <a:r>
              <a:rPr lang="en-US" altLang="en-US" b="1" dirty="0">
                <a:ea typeface="ＭＳ Ｐゴシック" panose="020B0600070205080204" pitchFamily="34" charset="-128"/>
              </a:rPr>
              <a:t> - </a:t>
            </a:r>
            <a:r>
              <a:rPr lang="en-US" altLang="en-US" dirty="0">
                <a:ea typeface="ＭＳ Ｐゴシック" panose="020B0600070205080204" pitchFamily="34" charset="-128"/>
              </a:rPr>
              <a:t>Power of AARP – 25% of the population 50 and over ($ and potential votes)</a:t>
            </a:r>
          </a:p>
          <a:p>
            <a:pPr eaLnBrk="1" hangingPunct="1">
              <a:lnSpc>
                <a:spcPct val="90000"/>
              </a:lnSpc>
            </a:pPr>
            <a:r>
              <a:rPr lang="en-US" altLang="en-US" u="sng" dirty="0">
                <a:ea typeface="ＭＳ Ｐゴシック" panose="020B0600070205080204" pitchFamily="34" charset="-128"/>
              </a:rPr>
              <a:t>Resources</a:t>
            </a:r>
            <a:r>
              <a:rPr lang="en-US" altLang="en-US" dirty="0">
                <a:ea typeface="ＭＳ Ｐゴシック" panose="020B0600070205080204" pitchFamily="34" charset="-128"/>
              </a:rPr>
              <a:t> – fewer members but can muster significant financial resources</a:t>
            </a:r>
          </a:p>
          <a:p>
            <a:pPr eaLnBrk="1" hangingPunct="1">
              <a:lnSpc>
                <a:spcPct val="90000"/>
              </a:lnSpc>
            </a:pPr>
            <a:r>
              <a:rPr lang="en-US" altLang="en-US" b="1" u="sng" dirty="0">
                <a:ea typeface="ＭＳ Ｐゴシック" panose="020B0600070205080204" pitchFamily="34" charset="-128"/>
              </a:rPr>
              <a:t>Intensity</a:t>
            </a:r>
            <a:r>
              <a:rPr lang="en-US" altLang="en-US" dirty="0">
                <a:ea typeface="ＭＳ Ｐゴシック" panose="020B0600070205080204" pitchFamily="34" charset="-128"/>
              </a:rPr>
              <a:t> – drive or effort put forth; commitment of members (single issue groups fall into this category)</a:t>
            </a:r>
          </a:p>
          <a:p>
            <a:pPr eaLnBrk="1" hangingPunct="1">
              <a:lnSpc>
                <a:spcPct val="90000"/>
              </a:lnSpc>
            </a:pPr>
            <a:r>
              <a:rPr lang="en-US" altLang="en-US" u="sng" dirty="0">
                <a:ea typeface="ＭＳ Ｐゴシック" panose="020B0600070205080204" pitchFamily="34" charset="-128"/>
              </a:rPr>
              <a:t>Leadership</a:t>
            </a:r>
            <a:r>
              <a:rPr lang="en-US" altLang="en-US" dirty="0">
                <a:ea typeface="ＭＳ Ｐゴシック" panose="020B0600070205080204" pitchFamily="34" charset="-128"/>
              </a:rPr>
              <a:t> – strong/strategic or high profile leadership can improve national image or effective lobbying</a:t>
            </a:r>
          </a:p>
          <a:p>
            <a:pPr eaLnBrk="1" hangingPunct="1">
              <a:lnSpc>
                <a:spcPct val="90000"/>
              </a:lnSpc>
              <a:buFont typeface="Wingdings 2" pitchFamily="2" charset="2"/>
              <a:buNone/>
            </a:pP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6394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39047A98-52E1-2A4A-A85C-AE2F8081A6C5}"/>
              </a:ext>
            </a:extLst>
          </p:cNvPr>
          <p:cNvSpPr>
            <a:spLocks noGrp="1" noChangeArrowheads="1"/>
          </p:cNvSpPr>
          <p:nvPr>
            <p:ph type="title"/>
          </p:nvPr>
        </p:nvSpPr>
        <p:spPr/>
        <p:txBody>
          <a:bodyPr/>
          <a:lstStyle/>
          <a:p>
            <a:pPr eaLnBrk="1" hangingPunct="1"/>
            <a:r>
              <a:rPr lang="en-US" altLang="en-US">
                <a:effectLst>
                  <a:outerShdw blurRad="38100" dist="38100" dir="2700000" algn="tl">
                    <a:srgbClr val="FFFFFF"/>
                  </a:outerShdw>
                </a:effectLst>
                <a:latin typeface="Palatino Linotype" panose="02040502050505030304" pitchFamily="18" charset="0"/>
                <a:ea typeface="ＭＳ Ｐゴシック" panose="020B0600070205080204" pitchFamily="34" charset="-128"/>
              </a:rPr>
              <a:t>What Makes an Interest Group Successful?</a:t>
            </a:r>
          </a:p>
        </p:txBody>
      </p:sp>
      <p:sp>
        <p:nvSpPr>
          <p:cNvPr id="16387" name="Rectangle 3">
            <a:extLst>
              <a:ext uri="{FF2B5EF4-FFF2-40B4-BE49-F238E27FC236}">
                <a16:creationId xmlns:a16="http://schemas.microsoft.com/office/drawing/2014/main" xmlns="" id="{B471DEBD-569B-8642-868A-E374264B2AFA}"/>
              </a:ext>
            </a:extLst>
          </p:cNvPr>
          <p:cNvSpPr>
            <a:spLocks noGrp="1" noChangeArrowheads="1"/>
          </p:cNvSpPr>
          <p:nvPr>
            <p:ph idx="1"/>
          </p:nvPr>
        </p:nvSpPr>
        <p:spPr>
          <a:xfrm>
            <a:off x="838200" y="2438400"/>
            <a:ext cx="9601200" cy="4114800"/>
          </a:xfrm>
        </p:spPr>
        <p:txBody>
          <a:bodyPr/>
          <a:lstStyle/>
          <a:p>
            <a:pPr lvl="1" eaLnBrk="1" hangingPunct="1">
              <a:lnSpc>
                <a:spcPct val="90000"/>
              </a:lnSpc>
            </a:pPr>
            <a:r>
              <a:rPr lang="en-US" altLang="en-US" dirty="0">
                <a:latin typeface="Century Gothic" panose="020B0502020202020204" pitchFamily="34" charset="0"/>
                <a:ea typeface="ＭＳ Ｐゴシック" panose="020B0600070205080204" pitchFamily="34" charset="-128"/>
              </a:rPr>
              <a:t>Small groups are better organized and more focused on group</a:t>
            </a:r>
            <a:r>
              <a:rPr lang="ja-JP" altLang="en-US">
                <a:latin typeface="Arial" panose="020B0604020202020204" pitchFamily="34" charset="0"/>
                <a:ea typeface="ＭＳ Ｐゴシック" panose="020B0600070205080204" pitchFamily="34" charset="-128"/>
              </a:rPr>
              <a:t>’</a:t>
            </a:r>
            <a:r>
              <a:rPr lang="en-US" altLang="ja-JP" dirty="0">
                <a:latin typeface="Century Gothic" panose="020B0502020202020204" pitchFamily="34" charset="0"/>
                <a:ea typeface="ＭＳ Ｐゴシック" panose="020B0600070205080204" pitchFamily="34" charset="-128"/>
              </a:rPr>
              <a:t>s goals.</a:t>
            </a:r>
          </a:p>
          <a:p>
            <a:pPr lvl="1" eaLnBrk="1" hangingPunct="1">
              <a:lnSpc>
                <a:spcPct val="90000"/>
              </a:lnSpc>
            </a:pPr>
            <a:r>
              <a:rPr lang="en-US" altLang="en-US" dirty="0">
                <a:latin typeface="Century Gothic" panose="020B0502020202020204" pitchFamily="34" charset="0"/>
                <a:ea typeface="ＭＳ Ｐゴシック" panose="020B0600070205080204" pitchFamily="34" charset="-128"/>
              </a:rPr>
              <a:t>Consumer groups have a difficult time getting significant policy gains because benefits are spread over entire population.</a:t>
            </a:r>
          </a:p>
        </p:txBody>
      </p:sp>
    </p:spTree>
    <p:extLst>
      <p:ext uri="{BB962C8B-B14F-4D97-AF65-F5344CB8AC3E}">
        <p14:creationId xmlns:p14="http://schemas.microsoft.com/office/powerpoint/2010/main" val="416740109"/>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92A3D749-C803-7149-82A7-D0F8B726C7D2}"/>
              </a:ext>
            </a:extLst>
          </p:cNvPr>
          <p:cNvSpPr>
            <a:spLocks noGrp="1" noChangeArrowheads="1"/>
          </p:cNvSpPr>
          <p:nvPr>
            <p:ph type="title"/>
          </p:nvPr>
        </p:nvSpPr>
        <p:spPr/>
        <p:txBody>
          <a:bodyPr/>
          <a:lstStyle/>
          <a:p>
            <a:pPr eaLnBrk="1" hangingPunct="1"/>
            <a:r>
              <a:rPr lang="en-US" altLang="en-US">
                <a:effectLst>
                  <a:outerShdw blurRad="38100" dist="38100" dir="2700000" algn="tl">
                    <a:srgbClr val="FFFFFF"/>
                  </a:outerShdw>
                </a:effectLst>
                <a:latin typeface="Palatino Linotype" panose="02040502050505030304" pitchFamily="18" charset="0"/>
                <a:ea typeface="ＭＳ Ｐゴシック" panose="020B0600070205080204" pitchFamily="34" charset="-128"/>
              </a:rPr>
              <a:t>What Makes an Interest Group Successful?</a:t>
            </a:r>
          </a:p>
        </p:txBody>
      </p:sp>
      <p:sp>
        <p:nvSpPr>
          <p:cNvPr id="17411" name="Rectangle 3">
            <a:extLst>
              <a:ext uri="{FF2B5EF4-FFF2-40B4-BE49-F238E27FC236}">
                <a16:creationId xmlns:a16="http://schemas.microsoft.com/office/drawing/2014/main" xmlns="" id="{89D7C93E-FB1F-3740-8936-97494421CA08}"/>
              </a:ext>
            </a:extLst>
          </p:cNvPr>
          <p:cNvSpPr>
            <a:spLocks noGrp="1" noChangeArrowheads="1"/>
          </p:cNvSpPr>
          <p:nvPr>
            <p:ph idx="1"/>
          </p:nvPr>
        </p:nvSpPr>
        <p:spPr>
          <a:xfrm>
            <a:off x="1524000" y="1981200"/>
            <a:ext cx="9829800" cy="4572000"/>
          </a:xfrm>
        </p:spPr>
        <p:txBody>
          <a:bodyPr/>
          <a:lstStyle/>
          <a:p>
            <a:pPr eaLnBrk="1" hangingPunct="1"/>
            <a:r>
              <a:rPr lang="en-US" altLang="en-US" sz="2400" dirty="0">
                <a:latin typeface="Century Gothic" panose="020B0502020202020204" pitchFamily="34" charset="0"/>
                <a:ea typeface="ＭＳ Ｐゴシック" panose="020B0600070205080204" pitchFamily="34" charset="-128"/>
              </a:rPr>
              <a:t>Intensity</a:t>
            </a:r>
          </a:p>
          <a:p>
            <a:pPr lvl="1" eaLnBrk="1" hangingPunct="1"/>
            <a:r>
              <a:rPr lang="en-US" altLang="en-US" b="1" dirty="0">
                <a:latin typeface="Century Gothic" panose="020B0502020202020204" pitchFamily="34" charset="0"/>
                <a:ea typeface="ＭＳ Ｐゴシック" panose="020B0600070205080204" pitchFamily="34" charset="-128"/>
              </a:rPr>
              <a:t>Single-Issue groups</a:t>
            </a:r>
            <a:r>
              <a:rPr lang="en-US" altLang="en-US" dirty="0">
                <a:latin typeface="Century Gothic" panose="020B0502020202020204" pitchFamily="34" charset="0"/>
                <a:ea typeface="ＭＳ Ｐゴシック" panose="020B0600070205080204" pitchFamily="34" charset="-128"/>
              </a:rPr>
              <a:t>: Groups that focus on a narrow interest and dislike compromise.</a:t>
            </a:r>
          </a:p>
          <a:p>
            <a:pPr lvl="1" eaLnBrk="1" hangingPunct="1"/>
            <a:r>
              <a:rPr lang="en-US" altLang="en-US" dirty="0">
                <a:latin typeface="Century Gothic" panose="020B0502020202020204" pitchFamily="34" charset="0"/>
                <a:ea typeface="ＭＳ Ｐゴシック" panose="020B0600070205080204" pitchFamily="34" charset="-128"/>
              </a:rPr>
              <a:t>Groups may focus on an emotional issue, providing them with a psychological advantage.</a:t>
            </a:r>
          </a:p>
          <a:p>
            <a:pPr lvl="1" eaLnBrk="1" hangingPunct="1"/>
            <a:r>
              <a:rPr lang="en-US" altLang="en-US" dirty="0">
                <a:latin typeface="Century Gothic" panose="020B0502020202020204" pitchFamily="34" charset="0"/>
                <a:ea typeface="ＭＳ Ｐゴシック" panose="020B0600070205080204" pitchFamily="34" charset="-128"/>
              </a:rPr>
              <a:t>May be more likely to use protests and other means of political participation than traditional interest groups that use lobbyists.</a:t>
            </a:r>
          </a:p>
        </p:txBody>
      </p:sp>
    </p:spTree>
    <p:extLst>
      <p:ext uri="{BB962C8B-B14F-4D97-AF65-F5344CB8AC3E}">
        <p14:creationId xmlns:p14="http://schemas.microsoft.com/office/powerpoint/2010/main" val="1784272806"/>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xmlns="" id="{5E925157-1692-E54A-A76A-8CC8200505A9}"/>
              </a:ext>
            </a:extLst>
          </p:cNvPr>
          <p:cNvSpPr>
            <a:spLocks noGrp="1"/>
          </p:cNvSpPr>
          <p:nvPr>
            <p:ph type="title"/>
          </p:nvPr>
        </p:nvSpPr>
        <p:spPr>
          <a:xfrm>
            <a:off x="203200" y="365125"/>
            <a:ext cx="11709400" cy="1570039"/>
          </a:xfrm>
        </p:spPr>
        <p:txBody>
          <a:bodyPr>
            <a:normAutofit fontScale="90000"/>
          </a:bodyPr>
          <a:lstStyle/>
          <a:p>
            <a:r>
              <a:rPr lang="en-US" altLang="en-US" b="1" i="1" u="sng" dirty="0">
                <a:ea typeface="ＭＳ Ｐゴシック" panose="020B0600070205080204" pitchFamily="34" charset="-128"/>
              </a:rPr>
              <a:t>HOW GROUPS SHAPE </a:t>
            </a:r>
            <a:r>
              <a:rPr lang="en-US" altLang="en-US" b="1" i="1" u="sng" dirty="0" smtClean="0">
                <a:ea typeface="ＭＳ Ｐゴシック" panose="020B0600070205080204" pitchFamily="34" charset="-128"/>
              </a:rPr>
              <a:t>POLICY- know this!</a:t>
            </a:r>
            <a:br>
              <a:rPr lang="en-US" altLang="en-US" b="1" i="1" u="sng" dirty="0" smtClean="0">
                <a:ea typeface="ＭＳ Ｐゴシック" panose="020B0600070205080204" pitchFamily="34" charset="-128"/>
              </a:rPr>
            </a:br>
            <a:r>
              <a:rPr lang="en-US" altLang="en-US" b="1" i="1" u="sng" dirty="0">
                <a:ea typeface="ＭＳ Ｐゴシック" panose="020B0600070205080204" pitchFamily="34" charset="-128"/>
              </a:rPr>
              <a:t/>
            </a:r>
            <a:br>
              <a:rPr lang="en-US" altLang="en-US" b="1" i="1" u="sng" dirty="0">
                <a:ea typeface="ＭＳ Ｐゴシック" panose="020B0600070205080204" pitchFamily="34" charset="-128"/>
              </a:rPr>
            </a:br>
            <a:r>
              <a:rPr lang="en-US" altLang="en-US" sz="2800" b="1" i="1" dirty="0" smtClean="0">
                <a:ea typeface="ＭＳ Ｐゴシック" panose="020B0600070205080204" pitchFamily="34" charset="-128"/>
              </a:rPr>
              <a:t>***these are the tactics interest use to achieve their goal </a:t>
            </a:r>
            <a:endParaRPr lang="en-US" altLang="en-US" b="1" i="1" dirty="0">
              <a:ea typeface="ＭＳ Ｐゴシック" panose="020B0600070205080204" pitchFamily="34" charset="-128"/>
            </a:endParaRPr>
          </a:p>
        </p:txBody>
      </p:sp>
      <p:sp>
        <p:nvSpPr>
          <p:cNvPr id="39939" name="Content Placeholder 2">
            <a:extLst>
              <a:ext uri="{FF2B5EF4-FFF2-40B4-BE49-F238E27FC236}">
                <a16:creationId xmlns:a16="http://schemas.microsoft.com/office/drawing/2014/main" xmlns="" id="{5DCD44DC-6A29-2C4E-941D-71983F35833D}"/>
              </a:ext>
            </a:extLst>
          </p:cNvPr>
          <p:cNvSpPr>
            <a:spLocks noGrp="1"/>
          </p:cNvSpPr>
          <p:nvPr>
            <p:ph idx="1"/>
          </p:nvPr>
        </p:nvSpPr>
        <p:spPr>
          <a:xfrm>
            <a:off x="812800" y="2163764"/>
            <a:ext cx="10363200" cy="4389437"/>
          </a:xfrm>
        </p:spPr>
        <p:txBody>
          <a:bodyPr>
            <a:normAutofit lnSpcReduction="10000"/>
          </a:bodyPr>
          <a:lstStyle/>
          <a:p>
            <a:r>
              <a:rPr lang="en-US" altLang="en-US" b="1" i="1" u="sng" dirty="0">
                <a:ea typeface="ＭＳ Ｐゴシック" panose="020B0600070205080204" pitchFamily="34" charset="-128"/>
              </a:rPr>
              <a:t>Lobbying</a:t>
            </a:r>
            <a:r>
              <a:rPr lang="en-US" altLang="en-US" dirty="0">
                <a:ea typeface="ＭＳ Ｐゴシック" panose="020B0600070205080204" pitchFamily="34" charset="-128"/>
              </a:rPr>
              <a:t> – direct political persuaders who represent organized groups</a:t>
            </a:r>
          </a:p>
          <a:p>
            <a:r>
              <a:rPr lang="en-US" altLang="en-US" b="1" i="1" u="sng" dirty="0">
                <a:ea typeface="ＭＳ Ｐゴシック" panose="020B0600070205080204" pitchFamily="34" charset="-128"/>
              </a:rPr>
              <a:t>Electioneering</a:t>
            </a:r>
            <a:r>
              <a:rPr lang="en-US" altLang="en-US" dirty="0">
                <a:ea typeface="ＭＳ Ｐゴシック" panose="020B0600070205080204" pitchFamily="34" charset="-128"/>
              </a:rPr>
              <a:t> – method of groups to elect and keep politicians who favor their policy – HOW IG INFLUENCE ELECTIONS! </a:t>
            </a:r>
            <a:r>
              <a:rPr lang="en-US" altLang="en-US" b="1" i="1" u="sng" dirty="0">
                <a:ea typeface="ＭＳ Ｐゴシック" panose="020B0600070205080204" pitchFamily="34" charset="-128"/>
              </a:rPr>
              <a:t>Be SPECIFIC when using this term!!!!!!!</a:t>
            </a:r>
          </a:p>
          <a:p>
            <a:r>
              <a:rPr lang="en-US" altLang="en-US" b="1" i="1" u="sng" dirty="0">
                <a:ea typeface="ＭＳ Ｐゴシック" panose="020B0600070205080204" pitchFamily="34" charset="-128"/>
              </a:rPr>
              <a:t>Litigation</a:t>
            </a:r>
            <a:r>
              <a:rPr lang="en-US" altLang="en-US" dirty="0">
                <a:ea typeface="ＭＳ Ｐゴシック" panose="020B0600070205080204" pitchFamily="34" charset="-128"/>
              </a:rPr>
              <a:t> – using the courts as a means of changing policy</a:t>
            </a:r>
          </a:p>
          <a:p>
            <a:pPr lvl="1"/>
            <a:r>
              <a:rPr lang="en-US" altLang="en-US" b="1" dirty="0">
                <a:ea typeface="ＭＳ Ｐゴシック" panose="020B0600070205080204" pitchFamily="34" charset="-128"/>
              </a:rPr>
              <a:t>Amicus curiae briefs: </a:t>
            </a:r>
            <a:r>
              <a:rPr lang="ja-JP" altLang="en-US" dirty="0">
                <a:ea typeface="ＭＳ Ｐゴシック" panose="020B0600070205080204" pitchFamily="34" charset="-128"/>
              </a:rPr>
              <a:t>“</a:t>
            </a:r>
            <a:r>
              <a:rPr lang="en-US" altLang="ja-JP" dirty="0">
                <a:ea typeface="ＭＳ Ｐゴシック" panose="020B0600070205080204" pitchFamily="34" charset="-128"/>
              </a:rPr>
              <a:t>friends of the court</a:t>
            </a:r>
            <a:r>
              <a:rPr lang="ja-JP" altLang="en-US" dirty="0">
                <a:ea typeface="ＭＳ Ｐゴシック" panose="020B0600070205080204" pitchFamily="34" charset="-128"/>
              </a:rPr>
              <a:t>”</a:t>
            </a:r>
            <a:r>
              <a:rPr lang="en-US" altLang="ja-JP" dirty="0">
                <a:ea typeface="ＭＳ Ｐゴシック" panose="020B0600070205080204" pitchFamily="34" charset="-128"/>
              </a:rPr>
              <a:t> </a:t>
            </a:r>
          </a:p>
          <a:p>
            <a:pPr lvl="2"/>
            <a:r>
              <a:rPr lang="en-US" altLang="en-US" dirty="0">
                <a:ea typeface="ＭＳ Ｐゴシック" panose="020B0600070205080204" pitchFamily="34" charset="-128"/>
              </a:rPr>
              <a:t>File briefs that consist of a written argument for their side</a:t>
            </a:r>
            <a:endParaRPr lang="en-US" altLang="en-US" b="1" dirty="0">
              <a:ea typeface="ＭＳ Ｐゴシック" panose="020B0600070205080204" pitchFamily="34" charset="-128"/>
            </a:endParaRPr>
          </a:p>
          <a:p>
            <a:r>
              <a:rPr lang="en-US" altLang="en-US" b="1" i="1" u="sng" dirty="0">
                <a:ea typeface="ＭＳ Ｐゴシック" panose="020B0600070205080204" pitchFamily="34" charset="-128"/>
              </a:rPr>
              <a:t>Going Public </a:t>
            </a:r>
            <a:r>
              <a:rPr lang="en-US" altLang="en-US" dirty="0">
                <a:ea typeface="ＭＳ Ｐゴシック" panose="020B0600070205080204" pitchFamily="34" charset="-128"/>
              </a:rPr>
              <a:t>– using PR and </a:t>
            </a:r>
            <a:r>
              <a:rPr lang="en-US" altLang="en-US" b="1" dirty="0">
                <a:ea typeface="ＭＳ Ｐゴシック" panose="020B0600070205080204" pitchFamily="34" charset="-128"/>
              </a:rPr>
              <a:t>media</a:t>
            </a:r>
            <a:r>
              <a:rPr lang="en-US" altLang="en-US" dirty="0">
                <a:ea typeface="ＭＳ Ｐゴシック" panose="020B0600070205080204" pitchFamily="34" charset="-128"/>
              </a:rPr>
              <a:t> techniques to curtail public opinion – can be POSITIVE and NEGATIVE!</a:t>
            </a:r>
          </a:p>
          <a:p>
            <a:pPr lvl="1"/>
            <a:r>
              <a:rPr lang="en-US" altLang="en-US" dirty="0">
                <a:ea typeface="ＭＳ Ｐゴシック" panose="020B0600070205080204" pitchFamily="34" charset="-128"/>
              </a:rPr>
              <a:t>Create public pressure to influence the gov</a:t>
            </a:r>
          </a:p>
        </p:txBody>
      </p:sp>
    </p:spTree>
    <p:extLst>
      <p:ext uri="{BB962C8B-B14F-4D97-AF65-F5344CB8AC3E}">
        <p14:creationId xmlns:p14="http://schemas.microsoft.com/office/powerpoint/2010/main" val="2610989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xmlns="" id="{0F5EF0CC-94B6-6244-AA26-89FA5FB7B01A}"/>
              </a:ext>
            </a:extLst>
          </p:cNvPr>
          <p:cNvSpPr>
            <a:spLocks noGrp="1"/>
          </p:cNvSpPr>
          <p:nvPr>
            <p:ph type="title"/>
          </p:nvPr>
        </p:nvSpPr>
        <p:spPr>
          <a:xfrm>
            <a:off x="2209800" y="76200"/>
            <a:ext cx="7772400" cy="1143000"/>
          </a:xfrm>
        </p:spPr>
        <p:txBody>
          <a:bodyPr/>
          <a:lstStyle/>
          <a:p>
            <a:pPr eaLnBrk="1" hangingPunct="1"/>
            <a:r>
              <a:rPr lang="en-US" altLang="en-US" b="1" u="sng">
                <a:ea typeface="ＭＳ Ｐゴシック" panose="020B0600070205080204" pitchFamily="34" charset="-128"/>
              </a:rPr>
              <a:t>DEFINITION</a:t>
            </a:r>
          </a:p>
        </p:txBody>
      </p:sp>
      <p:sp>
        <p:nvSpPr>
          <p:cNvPr id="16386" name="Content Placeholder 2">
            <a:extLst>
              <a:ext uri="{FF2B5EF4-FFF2-40B4-BE49-F238E27FC236}">
                <a16:creationId xmlns:a16="http://schemas.microsoft.com/office/drawing/2014/main" xmlns="" id="{77AC25E0-BD2A-E241-A8E7-AF6B316E31CB}"/>
              </a:ext>
            </a:extLst>
          </p:cNvPr>
          <p:cNvSpPr>
            <a:spLocks noGrp="1"/>
          </p:cNvSpPr>
          <p:nvPr>
            <p:ph idx="1"/>
          </p:nvPr>
        </p:nvSpPr>
        <p:spPr>
          <a:xfrm>
            <a:off x="1524000" y="1219200"/>
            <a:ext cx="9144000" cy="3124200"/>
          </a:xfrm>
        </p:spPr>
        <p:txBody>
          <a:bodyPr/>
          <a:lstStyle/>
          <a:p>
            <a:pPr eaLnBrk="1" hangingPunct="1"/>
            <a:r>
              <a:rPr lang="en-US" altLang="en-US" i="1">
                <a:ea typeface="ＭＳ Ｐゴシック" panose="020B0600070205080204" pitchFamily="34" charset="-128"/>
              </a:rPr>
              <a:t>advocacy group, lobbying (lobbies) group, pressure group, or special interest = interest groups</a:t>
            </a:r>
          </a:p>
          <a:p>
            <a:pPr eaLnBrk="1" hangingPunct="1"/>
            <a:r>
              <a:rPr lang="en-US" altLang="en-US">
                <a:ea typeface="ＭＳ Ｐゴシック" panose="020B0600070205080204" pitchFamily="34" charset="-128"/>
              </a:rPr>
              <a:t>a group that is determined to encourage or prevent changes in public policy (ALL LEVELS) without trying to be elected</a:t>
            </a:r>
          </a:p>
        </p:txBody>
      </p:sp>
    </p:spTree>
    <p:extLst>
      <p:ext uri="{BB962C8B-B14F-4D97-AF65-F5344CB8AC3E}">
        <p14:creationId xmlns:p14="http://schemas.microsoft.com/office/powerpoint/2010/main" val="96091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112A2146-76BF-B241-A959-35AEE5338F6A}"/>
              </a:ext>
            </a:extLst>
          </p:cNvPr>
          <p:cNvSpPr>
            <a:spLocks noGrp="1" noChangeArrowheads="1"/>
          </p:cNvSpPr>
          <p:nvPr>
            <p:ph type="title"/>
          </p:nvPr>
        </p:nvSpPr>
        <p:spPr>
          <a:xfrm>
            <a:off x="1981200" y="1066800"/>
            <a:ext cx="8229600" cy="1143000"/>
          </a:xfrm>
        </p:spPr>
        <p:txBody>
          <a:bodyPr>
            <a:normAutofit fontScale="90000"/>
          </a:bodyPr>
          <a:lstStyle/>
          <a:p>
            <a:pPr eaLnBrk="1" hangingPunct="1"/>
            <a:r>
              <a:rPr lang="en-US" altLang="en-US">
                <a:effectLst>
                  <a:outerShdw blurRad="38100" dist="38100" dir="2700000" algn="tl">
                    <a:srgbClr val="FFFFFF"/>
                  </a:outerShdw>
                </a:effectLst>
                <a:latin typeface="Palatino Linotype" panose="02040502050505030304" pitchFamily="18" charset="0"/>
                <a:ea typeface="ＭＳ Ｐゴシック" panose="020B0600070205080204" pitchFamily="34" charset="-128"/>
              </a:rPr>
              <a:t>How Groups Try to Shape Policy</a:t>
            </a:r>
          </a:p>
        </p:txBody>
      </p:sp>
      <p:sp>
        <p:nvSpPr>
          <p:cNvPr id="20483" name="Rectangle 3">
            <a:extLst>
              <a:ext uri="{FF2B5EF4-FFF2-40B4-BE49-F238E27FC236}">
                <a16:creationId xmlns:a16="http://schemas.microsoft.com/office/drawing/2014/main" xmlns="" id="{B7D6869E-8740-DD4C-8D8B-5A7A54F97328}"/>
              </a:ext>
            </a:extLst>
          </p:cNvPr>
          <p:cNvSpPr>
            <a:spLocks noGrp="1" noChangeArrowheads="1"/>
          </p:cNvSpPr>
          <p:nvPr>
            <p:ph idx="1"/>
          </p:nvPr>
        </p:nvSpPr>
        <p:spPr>
          <a:xfrm>
            <a:off x="1389185" y="2209800"/>
            <a:ext cx="9741877" cy="4114800"/>
          </a:xfrm>
        </p:spPr>
        <p:txBody>
          <a:bodyPr>
            <a:normAutofit/>
          </a:bodyPr>
          <a:lstStyle/>
          <a:p>
            <a:pPr eaLnBrk="1" hangingPunct="1">
              <a:lnSpc>
                <a:spcPct val="90000"/>
              </a:lnSpc>
            </a:pPr>
            <a:r>
              <a:rPr lang="en-US" altLang="en-US" sz="2000" dirty="0">
                <a:latin typeface="Century Gothic" panose="020B0502020202020204" pitchFamily="34" charset="0"/>
                <a:ea typeface="ＭＳ Ｐゴシック" panose="020B0600070205080204" pitchFamily="34" charset="-128"/>
              </a:rPr>
              <a:t>Lobbying</a:t>
            </a:r>
          </a:p>
          <a:p>
            <a:pPr eaLnBrk="1" hangingPunct="1">
              <a:lnSpc>
                <a:spcPct val="90000"/>
              </a:lnSpc>
            </a:pPr>
            <a:r>
              <a:rPr lang="en-US" altLang="en-US" sz="2000" dirty="0">
                <a:latin typeface="Century Gothic" panose="020B0502020202020204" pitchFamily="34" charset="0"/>
                <a:ea typeface="ＭＳ Ｐゴシック" panose="020B0600070205080204" pitchFamily="34" charset="-128"/>
              </a:rPr>
              <a:t>Negative connotation b/c stems from history of bribery</a:t>
            </a:r>
          </a:p>
          <a:p>
            <a:pPr eaLnBrk="1" hangingPunct="1">
              <a:lnSpc>
                <a:spcPct val="90000"/>
              </a:lnSpc>
            </a:pPr>
            <a:r>
              <a:rPr lang="en-US" altLang="en-US" sz="2000" dirty="0">
                <a:latin typeface="Century Gothic" panose="020B0502020202020204" pitchFamily="34" charset="0"/>
                <a:ea typeface="ＭＳ Ｐゴシック" panose="020B0600070205080204" pitchFamily="34" charset="-128"/>
              </a:rPr>
              <a:t>Today they are professionals</a:t>
            </a:r>
          </a:p>
          <a:p>
            <a:pPr eaLnBrk="1" hangingPunct="1">
              <a:lnSpc>
                <a:spcPct val="90000"/>
              </a:lnSpc>
            </a:pPr>
            <a:r>
              <a:rPr lang="en-US" altLang="en-US" sz="2000" dirty="0">
                <a:latin typeface="Century Gothic" panose="020B0502020202020204" pitchFamily="34" charset="0"/>
                <a:ea typeface="ＭＳ Ｐゴシック" panose="020B0600070205080204" pitchFamily="34" charset="-128"/>
              </a:rPr>
              <a:t>Formulate relationships w/ legislators</a:t>
            </a:r>
          </a:p>
          <a:p>
            <a:pPr eaLnBrk="1" hangingPunct="1">
              <a:lnSpc>
                <a:spcPct val="90000"/>
              </a:lnSpc>
            </a:pPr>
            <a:r>
              <a:rPr lang="en-US" altLang="en-US" sz="2000" dirty="0">
                <a:latin typeface="Century Gothic" panose="020B0502020202020204" pitchFamily="34" charset="0"/>
                <a:ea typeface="ＭＳ Ｐゴシック" panose="020B0600070205080204" pitchFamily="34" charset="-128"/>
              </a:rPr>
              <a:t>HEAVILY REGULATED</a:t>
            </a:r>
          </a:p>
          <a:p>
            <a:pPr marL="457200" lvl="1" indent="0">
              <a:buNone/>
            </a:pPr>
            <a:r>
              <a:rPr lang="ja-JP" altLang="en-US" sz="2000">
                <a:latin typeface="Arial" panose="020B0604020202020204" pitchFamily="34" charset="0"/>
                <a:ea typeface="HGS明朝E" panose="02020900000000000000" pitchFamily="18" charset="-128"/>
              </a:rPr>
              <a:t>“</a:t>
            </a:r>
            <a:r>
              <a:rPr lang="en-US" altLang="ja-JP" sz="2000" dirty="0">
                <a:latin typeface="Century Gothic" panose="020B0502020202020204" pitchFamily="34" charset="0"/>
                <a:ea typeface="ＭＳ Ｐゴシック" panose="020B0600070205080204" pitchFamily="34" charset="-128"/>
              </a:rPr>
              <a:t>communication by someone other than a citizen acting on his own behalf, directed to a governmental decision maker with the hope of influencing his decision.</a:t>
            </a:r>
            <a:r>
              <a:rPr lang="ja-JP" altLang="en-US" sz="2000">
                <a:latin typeface="Arial" panose="020B0604020202020204" pitchFamily="34" charset="0"/>
                <a:ea typeface="HGS明朝E" panose="02020900000000000000" pitchFamily="18" charset="-128"/>
              </a:rPr>
              <a:t>”</a:t>
            </a:r>
            <a:endParaRPr lang="en-US" altLang="en-US" sz="2000" dirty="0">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71073412"/>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xmlns="" id="{0A41C6C1-9C7B-2B47-99AE-EF4E8E15B0FD}"/>
              </a:ext>
            </a:extLst>
          </p:cNvPr>
          <p:cNvSpPr>
            <a:spLocks noGrp="1"/>
          </p:cNvSpPr>
          <p:nvPr>
            <p:ph type="title"/>
          </p:nvPr>
        </p:nvSpPr>
        <p:spPr/>
        <p:txBody>
          <a:bodyPr/>
          <a:lstStyle/>
          <a:p>
            <a:r>
              <a:rPr lang="en-US" altLang="en-US">
                <a:ea typeface="ＭＳ Ｐゴシック" panose="020B0600070205080204" pitchFamily="34" charset="-128"/>
              </a:rPr>
              <a:t>Activities lobbyists engage in</a:t>
            </a:r>
          </a:p>
        </p:txBody>
      </p:sp>
      <p:sp>
        <p:nvSpPr>
          <p:cNvPr id="3" name="Content Placeholder 2">
            <a:extLst>
              <a:ext uri="{FF2B5EF4-FFF2-40B4-BE49-F238E27FC236}">
                <a16:creationId xmlns:a16="http://schemas.microsoft.com/office/drawing/2014/main" xmlns="" id="{F1083C7F-895D-5243-AA1D-F40CCA618220}"/>
              </a:ext>
            </a:extLst>
          </p:cNvPr>
          <p:cNvSpPr>
            <a:spLocks noGrp="1"/>
          </p:cNvSpPr>
          <p:nvPr>
            <p:ph idx="1"/>
          </p:nvPr>
        </p:nvSpPr>
        <p:spPr/>
        <p:txBody>
          <a:bodyPr/>
          <a:lstStyle/>
          <a:p>
            <a:r>
              <a:rPr lang="en-US" altLang="en-US" sz="2400">
                <a:ea typeface="ＭＳ Ｐゴシック" panose="020B0600070205080204" pitchFamily="34" charset="-128"/>
              </a:rPr>
              <a:t>Engage in private meetings w/ public officials – goal is to establish relationship and provide accurate info</a:t>
            </a:r>
          </a:p>
          <a:p>
            <a:r>
              <a:rPr lang="en-US" altLang="en-US" sz="2400">
                <a:ea typeface="ＭＳ Ｐゴシック" panose="020B0600070205080204" pitchFamily="34" charset="-128"/>
              </a:rPr>
              <a:t>Testify before congressional committees for or against proposed legislation</a:t>
            </a:r>
          </a:p>
          <a:p>
            <a:r>
              <a:rPr lang="en-US" altLang="en-US" sz="2400">
                <a:ea typeface="ＭＳ Ｐゴシック" panose="020B0600070205080204" pitchFamily="34" charset="-128"/>
              </a:rPr>
              <a:t>Testifying before bureaucratic agencies (rule making agencies)</a:t>
            </a:r>
          </a:p>
          <a:p>
            <a:r>
              <a:rPr lang="en-US" altLang="en-US" sz="2400">
                <a:ea typeface="ＭＳ Ｐゴシック" panose="020B0600070205080204" pitchFamily="34" charset="-128"/>
              </a:rPr>
              <a:t>Assisting legislators in drafting legislation or proposed regulations</a:t>
            </a:r>
          </a:p>
          <a:p>
            <a:r>
              <a:rPr lang="en-US" altLang="en-US" sz="2400">
                <a:ea typeface="ＭＳ Ｐゴシック" panose="020B0600070205080204" pitchFamily="34" charset="-128"/>
              </a:rPr>
              <a:t>Inviting legislators to social occasions</a:t>
            </a:r>
          </a:p>
          <a:p>
            <a:r>
              <a:rPr lang="en-US" altLang="en-US" sz="2400">
                <a:ea typeface="ＭＳ Ｐゴシック" panose="020B0600070205080204" pitchFamily="34" charset="-128"/>
              </a:rPr>
              <a:t>Provide info about party happenings – they have the in.</a:t>
            </a:r>
          </a:p>
          <a:p>
            <a:r>
              <a:rPr lang="en-US" altLang="en-US" sz="2400">
                <a:ea typeface="ＭＳ Ｐゴシック" panose="020B0600070205080204" pitchFamily="34" charset="-128"/>
              </a:rPr>
              <a:t>Supplying nominations for federal appointments to the executive branch</a:t>
            </a:r>
          </a:p>
        </p:txBody>
      </p:sp>
    </p:spTree>
    <p:extLst>
      <p:ext uri="{BB962C8B-B14F-4D97-AF65-F5344CB8AC3E}">
        <p14:creationId xmlns:p14="http://schemas.microsoft.com/office/powerpoint/2010/main" val="1161809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xmlns="" id="{6E95E623-5A4D-D84D-863C-07A96D6FCFF1}"/>
              </a:ext>
            </a:extLst>
          </p:cNvPr>
          <p:cNvSpPr>
            <a:spLocks noGrp="1"/>
          </p:cNvSpPr>
          <p:nvPr>
            <p:ph type="title"/>
          </p:nvPr>
        </p:nvSpPr>
        <p:spPr>
          <a:xfrm>
            <a:off x="2209800" y="76200"/>
            <a:ext cx="7772400" cy="1143000"/>
          </a:xfrm>
        </p:spPr>
        <p:txBody>
          <a:bodyPr/>
          <a:lstStyle/>
          <a:p>
            <a:r>
              <a:rPr lang="en-US" altLang="en-US" b="1" u="sng">
                <a:ea typeface="ＭＳ Ｐゴシック" panose="020B0600070205080204" pitchFamily="34" charset="-128"/>
              </a:rPr>
              <a:t>LOBBYISTS!!!</a:t>
            </a:r>
          </a:p>
        </p:txBody>
      </p:sp>
      <p:sp>
        <p:nvSpPr>
          <p:cNvPr id="52226" name="Content Placeholder 2">
            <a:extLst>
              <a:ext uri="{FF2B5EF4-FFF2-40B4-BE49-F238E27FC236}">
                <a16:creationId xmlns:a16="http://schemas.microsoft.com/office/drawing/2014/main" xmlns="" id="{92C3FC40-D0C0-F742-9EBB-14D864066119}"/>
              </a:ext>
            </a:extLst>
          </p:cNvPr>
          <p:cNvSpPr>
            <a:spLocks noGrp="1"/>
          </p:cNvSpPr>
          <p:nvPr>
            <p:ph idx="1"/>
          </p:nvPr>
        </p:nvSpPr>
        <p:spPr>
          <a:xfrm>
            <a:off x="2209800" y="1371600"/>
            <a:ext cx="7772400" cy="3733800"/>
          </a:xfrm>
        </p:spPr>
        <p:txBody>
          <a:bodyPr/>
          <a:lstStyle/>
          <a:p>
            <a:r>
              <a:rPr lang="en-US" altLang="en-US" dirty="0">
                <a:ea typeface="ＭＳ Ｐゴシック" panose="020B0600070205080204" pitchFamily="34" charset="-128"/>
              </a:rPr>
              <a:t>Physical representation of IG </a:t>
            </a:r>
          </a:p>
          <a:p>
            <a:r>
              <a:rPr lang="en-US" altLang="en-US" dirty="0">
                <a:ea typeface="ＭＳ Ｐゴシック" panose="020B0600070205080204" pitchFamily="34" charset="-128"/>
              </a:rPr>
              <a:t>Attempt to influence decisions of </a:t>
            </a:r>
            <a:r>
              <a:rPr lang="en-US" altLang="en-US" dirty="0" smtClean="0">
                <a:ea typeface="ＭＳ Ｐゴシック" panose="020B0600070205080204" pitchFamily="34" charset="-128"/>
              </a:rPr>
              <a:t>legislators</a:t>
            </a:r>
          </a:p>
          <a:p>
            <a:r>
              <a:rPr lang="en-US" altLang="en-US" b="1" i="1" dirty="0" smtClean="0">
                <a:ea typeface="ＭＳ Ｐゴシック" panose="020B0600070205080204" pitchFamily="34" charset="-128"/>
              </a:rPr>
              <a:t>Direct contact </a:t>
            </a:r>
            <a:r>
              <a:rPr lang="en-US" altLang="en-US" b="1" i="1" dirty="0" smtClean="0">
                <a:ea typeface="ＭＳ Ｐゴシック" panose="020B0600070205080204" pitchFamily="34" charset="-128"/>
              </a:rPr>
              <a:t> </a:t>
            </a:r>
            <a:endParaRPr lang="en-US" altLang="en-US" b="1" i="1" dirty="0">
              <a:ea typeface="ＭＳ Ｐゴシック" panose="020B0600070205080204" pitchFamily="34" charset="-128"/>
            </a:endParaRPr>
          </a:p>
        </p:txBody>
      </p:sp>
    </p:spTree>
    <p:extLst>
      <p:ext uri="{BB962C8B-B14F-4D97-AF65-F5344CB8AC3E}">
        <p14:creationId xmlns:p14="http://schemas.microsoft.com/office/powerpoint/2010/main" val="371517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5">
            <a:extLst>
              <a:ext uri="{FF2B5EF4-FFF2-40B4-BE49-F238E27FC236}">
                <a16:creationId xmlns:a16="http://schemas.microsoft.com/office/drawing/2014/main" xmlns="" id="{0B902401-C5B3-1B47-81E9-10D28F9DD1CB}"/>
              </a:ext>
            </a:extLst>
          </p:cNvPr>
          <p:cNvSpPr>
            <a:spLocks noGrp="1"/>
          </p:cNvSpPr>
          <p:nvPr>
            <p:ph type="title"/>
          </p:nvPr>
        </p:nvSpPr>
        <p:spPr>
          <a:xfrm>
            <a:off x="1981200" y="0"/>
            <a:ext cx="8229600" cy="1143000"/>
          </a:xfrm>
        </p:spPr>
        <p:txBody>
          <a:bodyPr/>
          <a:lstStyle/>
          <a:p>
            <a:r>
              <a:rPr lang="en-US" altLang="en-US" b="1" i="1" u="sng">
                <a:ea typeface="ＭＳ Ｐゴシック" panose="020B0600070205080204" pitchFamily="34" charset="-128"/>
              </a:rPr>
              <a:t>LOBBYING</a:t>
            </a:r>
          </a:p>
        </p:txBody>
      </p:sp>
      <p:sp>
        <p:nvSpPr>
          <p:cNvPr id="53250" name="Text Placeholder 6">
            <a:extLst>
              <a:ext uri="{FF2B5EF4-FFF2-40B4-BE49-F238E27FC236}">
                <a16:creationId xmlns:a16="http://schemas.microsoft.com/office/drawing/2014/main" xmlns="" id="{C8C9DBC6-A0D3-1F4F-9E43-5BADD2D3B04F}"/>
              </a:ext>
            </a:extLst>
          </p:cNvPr>
          <p:cNvSpPr>
            <a:spLocks noGrp="1"/>
          </p:cNvSpPr>
          <p:nvPr>
            <p:ph type="body" idx="1"/>
          </p:nvPr>
        </p:nvSpPr>
        <p:spPr>
          <a:xfrm>
            <a:off x="1981200" y="1855788"/>
            <a:ext cx="4040188" cy="658812"/>
          </a:xfrm>
        </p:spPr>
        <p:txBody>
          <a:bodyPr/>
          <a:lstStyle/>
          <a:p>
            <a:r>
              <a:rPr lang="en-US" altLang="en-US">
                <a:ea typeface="ＭＳ Ｐゴシック" panose="020B0600070205080204" pitchFamily="34" charset="-128"/>
              </a:rPr>
              <a:t>STEREOTYPE</a:t>
            </a:r>
          </a:p>
        </p:txBody>
      </p:sp>
      <p:sp>
        <p:nvSpPr>
          <p:cNvPr id="53251" name="Text Placeholder 8">
            <a:extLst>
              <a:ext uri="{FF2B5EF4-FFF2-40B4-BE49-F238E27FC236}">
                <a16:creationId xmlns:a16="http://schemas.microsoft.com/office/drawing/2014/main" xmlns="" id="{8D6F5DA0-1CBC-0D4D-8745-AF3F80C12CC1}"/>
              </a:ext>
            </a:extLst>
          </p:cNvPr>
          <p:cNvSpPr>
            <a:spLocks noGrp="1"/>
          </p:cNvSpPr>
          <p:nvPr>
            <p:ph type="body" sz="half" idx="3"/>
          </p:nvPr>
        </p:nvSpPr>
        <p:spPr>
          <a:xfrm>
            <a:off x="7769226" y="1828800"/>
            <a:ext cx="4041775" cy="654050"/>
          </a:xfrm>
        </p:spPr>
        <p:txBody>
          <a:bodyPr/>
          <a:lstStyle/>
          <a:p>
            <a:r>
              <a:rPr lang="en-US" altLang="en-US">
                <a:ea typeface="ＭＳ Ｐゴシック" panose="020B0600070205080204" pitchFamily="34" charset="-128"/>
              </a:rPr>
              <a:t>REALITY</a:t>
            </a:r>
          </a:p>
        </p:txBody>
      </p:sp>
      <p:sp>
        <p:nvSpPr>
          <p:cNvPr id="53252" name="Content Placeholder 7">
            <a:extLst>
              <a:ext uri="{FF2B5EF4-FFF2-40B4-BE49-F238E27FC236}">
                <a16:creationId xmlns:a16="http://schemas.microsoft.com/office/drawing/2014/main" xmlns="" id="{074062D9-6EDC-D14C-A05E-210141971330}"/>
              </a:ext>
            </a:extLst>
          </p:cNvPr>
          <p:cNvSpPr>
            <a:spLocks noGrp="1"/>
          </p:cNvSpPr>
          <p:nvPr>
            <p:ph sz="quarter" idx="2"/>
          </p:nvPr>
        </p:nvSpPr>
        <p:spPr>
          <a:xfrm>
            <a:off x="380999" y="2482850"/>
            <a:ext cx="2590800" cy="3846513"/>
          </a:xfrm>
        </p:spPr>
        <p:txBody>
          <a:bodyPr/>
          <a:lstStyle/>
          <a:p>
            <a:r>
              <a:rPr lang="en-US" altLang="en-US" dirty="0">
                <a:ea typeface="ＭＳ Ｐゴシック" panose="020B0600070205080204" pitchFamily="34" charset="-128"/>
              </a:rPr>
              <a:t>Arm twisting, bribery, hand out campaign contributions, dubious ethics</a:t>
            </a:r>
          </a:p>
        </p:txBody>
      </p:sp>
      <p:sp>
        <p:nvSpPr>
          <p:cNvPr id="53253" name="Content Placeholder 9">
            <a:extLst>
              <a:ext uri="{FF2B5EF4-FFF2-40B4-BE49-F238E27FC236}">
                <a16:creationId xmlns:a16="http://schemas.microsoft.com/office/drawing/2014/main" xmlns="" id="{271A8861-792B-6844-9596-D7DC29F9CD2E}"/>
              </a:ext>
            </a:extLst>
          </p:cNvPr>
          <p:cNvSpPr>
            <a:spLocks noGrp="1"/>
          </p:cNvSpPr>
          <p:nvPr>
            <p:ph sz="quarter" idx="4"/>
          </p:nvPr>
        </p:nvSpPr>
        <p:spPr>
          <a:xfrm>
            <a:off x="9063040" y="2438400"/>
            <a:ext cx="2667000" cy="3846513"/>
          </a:xfrm>
        </p:spPr>
        <p:txBody>
          <a:bodyPr/>
          <a:lstStyle/>
          <a:p>
            <a:r>
              <a:rPr lang="en-US" altLang="en-US" dirty="0">
                <a:ea typeface="ＭＳ Ｐゴシック" panose="020B0600070205080204" pitchFamily="34" charset="-128"/>
              </a:rPr>
              <a:t>Provide </a:t>
            </a:r>
            <a:r>
              <a:rPr lang="en-US" altLang="en-US" b="1" dirty="0">
                <a:ea typeface="ＭＳ Ｐゴシック" panose="020B0600070205080204" pitchFamily="34" charset="-128"/>
              </a:rPr>
              <a:t>INFO</a:t>
            </a:r>
            <a:r>
              <a:rPr lang="en-US" altLang="en-US" dirty="0">
                <a:ea typeface="ＭＳ Ｐゴシック" panose="020B0600070205080204" pitchFamily="34" charset="-128"/>
              </a:rPr>
              <a:t>. - Constant flow of data that support their organization – </a:t>
            </a:r>
            <a:r>
              <a:rPr lang="ja-JP" altLang="en-US">
                <a:ea typeface="ＭＳ Ｐゴシック" panose="020B0600070205080204" pitchFamily="34" charset="-128"/>
              </a:rPr>
              <a:t>“</a:t>
            </a:r>
            <a:r>
              <a:rPr lang="en-US" altLang="ja-JP" dirty="0">
                <a:ea typeface="ＭＳ Ｐゴシック" panose="020B0600070205080204" pitchFamily="34" charset="-128"/>
              </a:rPr>
              <a:t>facts dictate change in policy</a:t>
            </a:r>
            <a:r>
              <a:rPr lang="ja-JP" altLang="en-US">
                <a:ea typeface="ＭＳ Ｐゴシック" panose="020B0600070205080204" pitchFamily="34" charset="-128"/>
              </a:rPr>
              <a:t>”</a:t>
            </a:r>
            <a:endParaRPr lang="en-US" altLang="ja-JP" dirty="0">
              <a:ea typeface="ＭＳ Ｐゴシック" panose="020B0600070205080204" pitchFamily="34" charset="-128"/>
            </a:endParaRPr>
          </a:p>
          <a:p>
            <a:endParaRPr lang="en-US" altLang="en-US" dirty="0">
              <a:ea typeface="ＭＳ Ｐゴシック" panose="020B0600070205080204" pitchFamily="34" charset="-128"/>
            </a:endParaRPr>
          </a:p>
        </p:txBody>
      </p:sp>
      <p:pic>
        <p:nvPicPr>
          <p:cNvPr id="53256" name="Picture 10">
            <a:extLst>
              <a:ext uri="{FF2B5EF4-FFF2-40B4-BE49-F238E27FC236}">
                <a16:creationId xmlns:a16="http://schemas.microsoft.com/office/drawing/2014/main" xmlns="" id="{99E1F387-10B7-C649-B581-3B5D5B111D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1219200"/>
            <a:ext cx="34385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1">
            <a:extLst>
              <a:ext uri="{FF2B5EF4-FFF2-40B4-BE49-F238E27FC236}">
                <a16:creationId xmlns:a16="http://schemas.microsoft.com/office/drawing/2014/main" xmlns="" id="{AFAF4BBE-90B5-1F47-B252-CF0B87EC6D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752850"/>
            <a:ext cx="4186238"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185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247B49CA-66E7-1648-AF23-FD337A7EECA9}"/>
              </a:ext>
            </a:extLst>
          </p:cNvPr>
          <p:cNvSpPr>
            <a:spLocks noGrp="1" noChangeArrowheads="1"/>
          </p:cNvSpPr>
          <p:nvPr>
            <p:ph type="title"/>
          </p:nvPr>
        </p:nvSpPr>
        <p:spPr>
          <a:xfrm>
            <a:off x="1854200" y="495300"/>
            <a:ext cx="8229600" cy="1143000"/>
          </a:xfrm>
        </p:spPr>
        <p:txBody>
          <a:bodyPr>
            <a:normAutofit fontScale="90000"/>
          </a:bodyPr>
          <a:lstStyle/>
          <a:p>
            <a:pPr eaLnBrk="1" hangingPunct="1"/>
            <a:r>
              <a:rPr lang="en-US" altLang="en-US" dirty="0">
                <a:effectLst>
                  <a:outerShdw blurRad="38100" dist="38100" dir="2700000" algn="tl">
                    <a:srgbClr val="FFFFFF"/>
                  </a:outerShdw>
                </a:effectLst>
                <a:latin typeface="Palatino Linotype" panose="02040502050505030304" pitchFamily="18" charset="0"/>
                <a:ea typeface="ＭＳ Ｐゴシック" panose="020B0600070205080204" pitchFamily="34" charset="-128"/>
              </a:rPr>
              <a:t>How Groups Try to Shape Policy</a:t>
            </a:r>
          </a:p>
        </p:txBody>
      </p:sp>
      <p:sp>
        <p:nvSpPr>
          <p:cNvPr id="23555" name="Rectangle 3">
            <a:extLst>
              <a:ext uri="{FF2B5EF4-FFF2-40B4-BE49-F238E27FC236}">
                <a16:creationId xmlns:a16="http://schemas.microsoft.com/office/drawing/2014/main" xmlns="" id="{16AE5BDD-F9C7-3847-B00B-2E468BEDCA5E}"/>
              </a:ext>
            </a:extLst>
          </p:cNvPr>
          <p:cNvSpPr>
            <a:spLocks noGrp="1" noChangeArrowheads="1"/>
          </p:cNvSpPr>
          <p:nvPr>
            <p:ph idx="1"/>
          </p:nvPr>
        </p:nvSpPr>
        <p:spPr>
          <a:xfrm>
            <a:off x="635000" y="1905000"/>
            <a:ext cx="10617200" cy="4495800"/>
          </a:xfrm>
        </p:spPr>
        <p:txBody>
          <a:bodyPr>
            <a:normAutofit/>
          </a:bodyPr>
          <a:lstStyle/>
          <a:p>
            <a:pPr eaLnBrk="1" hangingPunct="1">
              <a:lnSpc>
                <a:spcPct val="90000"/>
              </a:lnSpc>
            </a:pPr>
            <a:r>
              <a:rPr lang="en-US" altLang="en-US" b="1" dirty="0">
                <a:latin typeface="Century Gothic" panose="020B0502020202020204" pitchFamily="34" charset="0"/>
                <a:ea typeface="ＭＳ Ｐゴシック" panose="020B0600070205080204" pitchFamily="34" charset="-128"/>
              </a:rPr>
              <a:t>Litigation</a:t>
            </a:r>
          </a:p>
          <a:p>
            <a:pPr lvl="1" eaLnBrk="1" hangingPunct="1">
              <a:lnSpc>
                <a:spcPct val="90000"/>
              </a:lnSpc>
            </a:pPr>
            <a:r>
              <a:rPr lang="en-US" altLang="en-US" sz="2800" dirty="0">
                <a:latin typeface="Century Gothic" panose="020B0502020202020204" pitchFamily="34" charset="0"/>
                <a:ea typeface="ＭＳ Ｐゴシック" panose="020B0600070205080204" pitchFamily="34" charset="-128"/>
              </a:rPr>
              <a:t>If an interest group fails in one area, </a:t>
            </a:r>
            <a:r>
              <a:rPr lang="en-US" altLang="en-US" sz="2800" b="1" i="1" u="sng" dirty="0">
                <a:latin typeface="Century Gothic" panose="020B0502020202020204" pitchFamily="34" charset="0"/>
                <a:ea typeface="ＭＳ Ｐゴシック" panose="020B0600070205080204" pitchFamily="34" charset="-128"/>
              </a:rPr>
              <a:t>courts may be able to provide remedy</a:t>
            </a:r>
            <a:r>
              <a:rPr lang="en-US" altLang="en-US" sz="2800" dirty="0">
                <a:latin typeface="Century Gothic" panose="020B0502020202020204" pitchFamily="34" charset="0"/>
                <a:ea typeface="ＭＳ Ｐゴシック" panose="020B0600070205080204" pitchFamily="34" charset="-128"/>
              </a:rPr>
              <a:t>.</a:t>
            </a:r>
          </a:p>
          <a:p>
            <a:pPr lvl="1" eaLnBrk="1" hangingPunct="1">
              <a:lnSpc>
                <a:spcPct val="90000"/>
              </a:lnSpc>
            </a:pPr>
            <a:r>
              <a:rPr lang="en-US" altLang="en-US" sz="2800" dirty="0">
                <a:latin typeface="Century Gothic" panose="020B0502020202020204" pitchFamily="34" charset="0"/>
                <a:ea typeface="ＭＳ Ｐゴシック" panose="020B0600070205080204" pitchFamily="34" charset="-128"/>
              </a:rPr>
              <a:t>Interest groups can file </a:t>
            </a:r>
            <a:r>
              <a:rPr lang="en-US" altLang="en-US" sz="2800" b="1" i="1" dirty="0">
                <a:latin typeface="Century Gothic" panose="020B0502020202020204" pitchFamily="34" charset="0"/>
                <a:ea typeface="ＭＳ Ｐゴシック" panose="020B0600070205080204" pitchFamily="34" charset="-128"/>
              </a:rPr>
              <a:t>amicus curiae </a:t>
            </a:r>
            <a:r>
              <a:rPr lang="en-US" altLang="en-US" sz="2800" dirty="0">
                <a:latin typeface="Century Gothic" panose="020B0502020202020204" pitchFamily="34" charset="0"/>
                <a:ea typeface="ＭＳ Ｐゴシック" panose="020B0600070205080204" pitchFamily="34" charset="-128"/>
              </a:rPr>
              <a:t>briefs in court cases to support position.</a:t>
            </a:r>
          </a:p>
          <a:p>
            <a:pPr lvl="1" eaLnBrk="1" hangingPunct="1">
              <a:lnSpc>
                <a:spcPct val="90000"/>
              </a:lnSpc>
            </a:pPr>
            <a:r>
              <a:rPr lang="en-US" altLang="en-US" sz="2800" dirty="0">
                <a:latin typeface="Century Gothic" panose="020B0502020202020204" pitchFamily="34" charset="0"/>
                <a:ea typeface="ＭＳ Ｐゴシック" panose="020B0600070205080204" pitchFamily="34" charset="-128"/>
              </a:rPr>
              <a:t>Class Action lawsuits permit small groups file on behalf of a much larger group.</a:t>
            </a:r>
          </a:p>
        </p:txBody>
      </p:sp>
    </p:spTree>
    <p:extLst>
      <p:ext uri="{BB962C8B-B14F-4D97-AF65-F5344CB8AC3E}">
        <p14:creationId xmlns:p14="http://schemas.microsoft.com/office/powerpoint/2010/main" val="2106359317"/>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AE0C3C80-1982-7C43-8760-4A75CEBCDC3B}"/>
              </a:ext>
            </a:extLst>
          </p:cNvPr>
          <p:cNvSpPr>
            <a:spLocks noGrp="1" noChangeArrowheads="1"/>
          </p:cNvSpPr>
          <p:nvPr>
            <p:ph type="title"/>
          </p:nvPr>
        </p:nvSpPr>
        <p:spPr/>
        <p:txBody>
          <a:bodyPr/>
          <a:lstStyle/>
          <a:p>
            <a:pPr eaLnBrk="1" hangingPunct="1"/>
            <a:r>
              <a:rPr lang="en-US" altLang="en-US">
                <a:effectLst>
                  <a:outerShdw blurRad="38100" dist="38100" dir="2700000" algn="tl">
                    <a:srgbClr val="FFFFFF"/>
                  </a:outerShdw>
                </a:effectLst>
                <a:latin typeface="Palatino Linotype" panose="02040502050505030304" pitchFamily="18" charset="0"/>
                <a:ea typeface="ＭＳ Ｐゴシック" panose="020B0600070205080204" pitchFamily="34" charset="-128"/>
              </a:rPr>
              <a:t>How Groups Try to Shape Policy</a:t>
            </a:r>
          </a:p>
        </p:txBody>
      </p:sp>
      <p:sp>
        <p:nvSpPr>
          <p:cNvPr id="24579" name="Rectangle 3">
            <a:extLst>
              <a:ext uri="{FF2B5EF4-FFF2-40B4-BE49-F238E27FC236}">
                <a16:creationId xmlns:a16="http://schemas.microsoft.com/office/drawing/2014/main" xmlns="" id="{42A43A56-FD72-FE45-88D4-01045D7CC4BF}"/>
              </a:ext>
            </a:extLst>
          </p:cNvPr>
          <p:cNvSpPr>
            <a:spLocks noGrp="1" noChangeArrowheads="1"/>
          </p:cNvSpPr>
          <p:nvPr>
            <p:ph idx="1"/>
          </p:nvPr>
        </p:nvSpPr>
        <p:spPr/>
        <p:txBody>
          <a:bodyPr/>
          <a:lstStyle/>
          <a:p>
            <a:pPr eaLnBrk="1" hangingPunct="1">
              <a:lnSpc>
                <a:spcPct val="90000"/>
              </a:lnSpc>
            </a:pPr>
            <a:r>
              <a:rPr lang="en-US" altLang="en-US" b="1" dirty="0">
                <a:latin typeface="Century Gothic" panose="020B0502020202020204" pitchFamily="34" charset="0"/>
                <a:ea typeface="ＭＳ Ｐゴシック" panose="020B0600070205080204" pitchFamily="34" charset="-128"/>
              </a:rPr>
              <a:t>Going Public</a:t>
            </a:r>
          </a:p>
          <a:p>
            <a:pPr lvl="1" eaLnBrk="1" hangingPunct="1">
              <a:lnSpc>
                <a:spcPct val="90000"/>
              </a:lnSpc>
            </a:pPr>
            <a:r>
              <a:rPr lang="en-US" altLang="en-US" dirty="0">
                <a:latin typeface="Century Gothic" panose="020B0502020202020204" pitchFamily="34" charset="0"/>
                <a:ea typeface="ＭＳ Ｐゴシック" panose="020B0600070205080204" pitchFamily="34" charset="-128"/>
              </a:rPr>
              <a:t>Groups try and cultivate good public image.</a:t>
            </a:r>
          </a:p>
          <a:p>
            <a:pPr lvl="1" eaLnBrk="1" hangingPunct="1">
              <a:lnSpc>
                <a:spcPct val="90000"/>
              </a:lnSpc>
            </a:pPr>
            <a:r>
              <a:rPr lang="en-US" altLang="en-US" dirty="0">
                <a:latin typeface="Century Gothic" panose="020B0502020202020204" pitchFamily="34" charset="0"/>
                <a:ea typeface="ＭＳ Ｐゴシック" panose="020B0600070205080204" pitchFamily="34" charset="-128"/>
              </a:rPr>
              <a:t>Groups use </a:t>
            </a:r>
            <a:r>
              <a:rPr lang="en-US" altLang="en-US" i="1" u="sng" dirty="0">
                <a:latin typeface="Century Gothic" panose="020B0502020202020204" pitchFamily="34" charset="0"/>
                <a:ea typeface="ＭＳ Ｐゴシック" panose="020B0600070205080204" pitchFamily="34" charset="-128"/>
              </a:rPr>
              <a:t>marketing strategies </a:t>
            </a:r>
            <a:r>
              <a:rPr lang="en-US" altLang="en-US" dirty="0">
                <a:latin typeface="Century Gothic" panose="020B0502020202020204" pitchFamily="34" charset="0"/>
                <a:ea typeface="ＭＳ Ｐゴシック" panose="020B0600070205080204" pitchFamily="34" charset="-128"/>
              </a:rPr>
              <a:t>to influence public opinion of group and its issues.</a:t>
            </a:r>
          </a:p>
          <a:p>
            <a:pPr lvl="1" eaLnBrk="1" hangingPunct="1">
              <a:lnSpc>
                <a:spcPct val="90000"/>
              </a:lnSpc>
            </a:pPr>
            <a:r>
              <a:rPr lang="en-US" altLang="en-US" dirty="0">
                <a:latin typeface="Century Gothic" panose="020B0502020202020204" pitchFamily="34" charset="0"/>
                <a:ea typeface="ＭＳ Ｐゴシック" panose="020B0600070205080204" pitchFamily="34" charset="-128"/>
              </a:rPr>
              <a:t>Groups will purchase advertising to motivate the public about an issue.</a:t>
            </a:r>
          </a:p>
          <a:p>
            <a:pPr lvl="1" eaLnBrk="1" hangingPunct="1">
              <a:lnSpc>
                <a:spcPct val="90000"/>
              </a:lnSpc>
            </a:pPr>
            <a:r>
              <a:rPr lang="en-US" altLang="en-US" dirty="0">
                <a:latin typeface="Century Gothic" panose="020B0502020202020204" pitchFamily="34" charset="0"/>
                <a:ea typeface="ＭＳ Ｐゴシック" panose="020B0600070205080204" pitchFamily="34" charset="-128"/>
              </a:rPr>
              <a:t>Groups use grassroots lobbying to get members to advocate on behalf of their interest.    </a:t>
            </a:r>
            <a:endParaRPr lang="en-US" altLang="en-US" dirty="0" smtClean="0">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57190460"/>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E0386AF-FA72-A840-AB71-5902E28A3E52}"/>
              </a:ext>
            </a:extLst>
          </p:cNvPr>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defRPr/>
            </a:pPr>
            <a:r>
              <a:rPr lang="en-US" dirty="0"/>
              <a:t>GOING PUBLIC</a:t>
            </a:r>
          </a:p>
        </p:txBody>
      </p:sp>
      <p:pic>
        <p:nvPicPr>
          <p:cNvPr id="59396" name="Picture 6">
            <a:extLst>
              <a:ext uri="{FF2B5EF4-FFF2-40B4-BE49-F238E27FC236}">
                <a16:creationId xmlns:a16="http://schemas.microsoft.com/office/drawing/2014/main" xmlns="" id="{2B3EDF69-27B0-2A4E-BF74-7ECA722AB9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7514" y="2032000"/>
            <a:ext cx="5411787"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7">
            <a:extLst>
              <a:ext uri="{FF2B5EF4-FFF2-40B4-BE49-F238E27FC236}">
                <a16:creationId xmlns:a16="http://schemas.microsoft.com/office/drawing/2014/main" xmlns="" id="{A403A6C3-00E2-5849-98D5-1CC61459CB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316038"/>
            <a:ext cx="3429000"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478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4D06DB56-F77C-D843-B4D0-C864D2AB3930}"/>
              </a:ext>
            </a:extLst>
          </p:cNvPr>
          <p:cNvSpPr>
            <a:spLocks noGrp="1" noChangeArrowheads="1"/>
          </p:cNvSpPr>
          <p:nvPr>
            <p:ph type="title"/>
          </p:nvPr>
        </p:nvSpPr>
        <p:spPr/>
        <p:txBody>
          <a:bodyPr/>
          <a:lstStyle/>
          <a:p>
            <a:pPr eaLnBrk="1" hangingPunct="1"/>
            <a:r>
              <a:rPr lang="en-US" altLang="en-US">
                <a:effectLst>
                  <a:outerShdw blurRad="38100" dist="38100" dir="2700000" algn="tl">
                    <a:srgbClr val="FFFFFF"/>
                  </a:outerShdw>
                </a:effectLst>
                <a:latin typeface="Palatino Linotype" panose="02040502050505030304" pitchFamily="18" charset="0"/>
                <a:ea typeface="ＭＳ Ｐゴシック" panose="020B0600070205080204" pitchFamily="34" charset="-128"/>
              </a:rPr>
              <a:t>How Groups Try to Shape Policy</a:t>
            </a:r>
          </a:p>
        </p:txBody>
      </p:sp>
      <p:sp>
        <p:nvSpPr>
          <p:cNvPr id="22531" name="Rectangle 3">
            <a:extLst>
              <a:ext uri="{FF2B5EF4-FFF2-40B4-BE49-F238E27FC236}">
                <a16:creationId xmlns:a16="http://schemas.microsoft.com/office/drawing/2014/main" xmlns="" id="{608F810A-B6C1-E640-8626-8F2ADDFB796C}"/>
              </a:ext>
            </a:extLst>
          </p:cNvPr>
          <p:cNvSpPr>
            <a:spLocks noGrp="1" noChangeArrowheads="1"/>
          </p:cNvSpPr>
          <p:nvPr>
            <p:ph idx="1"/>
          </p:nvPr>
        </p:nvSpPr>
        <p:spPr>
          <a:xfrm>
            <a:off x="580292" y="1690688"/>
            <a:ext cx="10773508" cy="4862512"/>
          </a:xfrm>
        </p:spPr>
        <p:txBody>
          <a:bodyPr/>
          <a:lstStyle/>
          <a:p>
            <a:pPr eaLnBrk="1" hangingPunct="1">
              <a:lnSpc>
                <a:spcPct val="70000"/>
              </a:lnSpc>
            </a:pPr>
            <a:r>
              <a:rPr lang="en-US" altLang="en-US" b="1" dirty="0" smtClean="0">
                <a:latin typeface="Century Gothic" panose="020B0502020202020204" pitchFamily="34" charset="0"/>
                <a:ea typeface="ＭＳ Ｐゴシック" panose="020B0600070205080204" pitchFamily="34" charset="-128"/>
              </a:rPr>
              <a:t>Electioneering</a:t>
            </a:r>
          </a:p>
          <a:p>
            <a:pPr marL="0" indent="0" eaLnBrk="1" hangingPunct="1">
              <a:lnSpc>
                <a:spcPct val="70000"/>
              </a:lnSpc>
              <a:buNone/>
            </a:pPr>
            <a:endParaRPr lang="en-US" altLang="en-US" b="1" dirty="0">
              <a:latin typeface="Century Gothic" panose="020B0502020202020204" pitchFamily="34" charset="0"/>
              <a:ea typeface="ＭＳ Ｐゴシック" panose="020B0600070205080204" pitchFamily="34" charset="-128"/>
            </a:endParaRPr>
          </a:p>
          <a:p>
            <a:pPr lvl="1" eaLnBrk="1" hangingPunct="1">
              <a:lnSpc>
                <a:spcPct val="70000"/>
              </a:lnSpc>
            </a:pPr>
            <a:r>
              <a:rPr lang="en-US" altLang="en-US" sz="2800" dirty="0">
                <a:latin typeface="Century Gothic" panose="020B0502020202020204" pitchFamily="34" charset="0"/>
                <a:ea typeface="ＭＳ Ｐゴシック" panose="020B0600070205080204" pitchFamily="34" charset="-128"/>
              </a:rPr>
              <a:t>Direct group involvement in election process.</a:t>
            </a:r>
          </a:p>
          <a:p>
            <a:pPr lvl="1" eaLnBrk="1" hangingPunct="1">
              <a:lnSpc>
                <a:spcPct val="70000"/>
              </a:lnSpc>
            </a:pPr>
            <a:r>
              <a:rPr lang="en-US" altLang="en-US" sz="2800" i="1" u="sng" dirty="0">
                <a:latin typeface="Century Gothic" panose="020B0502020202020204" pitchFamily="34" charset="0"/>
                <a:ea typeface="ＭＳ Ｐゴシック" panose="020B0600070205080204" pitchFamily="34" charset="-128"/>
              </a:rPr>
              <a:t>Umbrella term for election activity to get like-minded politicians seats in gov</a:t>
            </a:r>
          </a:p>
          <a:p>
            <a:pPr lvl="1" eaLnBrk="1" hangingPunct="1">
              <a:lnSpc>
                <a:spcPct val="70000"/>
              </a:lnSpc>
            </a:pPr>
            <a:r>
              <a:rPr lang="en-US" altLang="en-US" sz="2800" dirty="0">
                <a:latin typeface="Century Gothic" panose="020B0502020202020204" pitchFamily="34" charset="0"/>
                <a:ea typeface="ＭＳ Ｐゴシック" panose="020B0600070205080204" pitchFamily="34" charset="-128"/>
              </a:rPr>
              <a:t>Political Action Committee (PAC): Used by corporations and unions to donate money directly to candidates. </a:t>
            </a:r>
          </a:p>
          <a:p>
            <a:pPr lvl="1" eaLnBrk="1" hangingPunct="1">
              <a:lnSpc>
                <a:spcPct val="70000"/>
              </a:lnSpc>
            </a:pPr>
            <a:r>
              <a:rPr lang="en-US" altLang="en-US" sz="2800" dirty="0">
                <a:latin typeface="Century Gothic" panose="020B0502020202020204" pitchFamily="34" charset="0"/>
                <a:ea typeface="ＭＳ Ｐゴシック" panose="020B0600070205080204" pitchFamily="34" charset="-128"/>
              </a:rPr>
              <a:t>527s and 501(C)(3)s are used to generate independent expenditures.</a:t>
            </a:r>
          </a:p>
          <a:p>
            <a:pPr lvl="1" eaLnBrk="1" hangingPunct="1">
              <a:lnSpc>
                <a:spcPct val="70000"/>
              </a:lnSpc>
            </a:pPr>
            <a:r>
              <a:rPr lang="en-US" altLang="en-US" sz="2800" dirty="0">
                <a:latin typeface="Century Gothic" panose="020B0502020202020204" pitchFamily="34" charset="0"/>
                <a:ea typeface="ＭＳ Ｐゴシック" panose="020B0600070205080204" pitchFamily="34" charset="-128"/>
              </a:rPr>
              <a:t>Groups may give to both sides.</a:t>
            </a:r>
          </a:p>
          <a:p>
            <a:pPr lvl="1" eaLnBrk="1" hangingPunct="1">
              <a:lnSpc>
                <a:spcPct val="70000"/>
              </a:lnSpc>
            </a:pPr>
            <a:r>
              <a:rPr lang="en-US" altLang="en-US" sz="2800" dirty="0">
                <a:latin typeface="Century Gothic" panose="020B0502020202020204" pitchFamily="34" charset="0"/>
                <a:ea typeface="ＭＳ Ｐゴシック" panose="020B0600070205080204" pitchFamily="34" charset="-128"/>
              </a:rPr>
              <a:t>Groups can help with campaigns</a:t>
            </a:r>
            <a:r>
              <a:rPr lang="en-US" altLang="en-US" sz="2800" dirty="0" smtClean="0">
                <a:latin typeface="Century Gothic" panose="020B0502020202020204" pitchFamily="34" charset="0"/>
                <a:ea typeface="ＭＳ Ｐゴシック" panose="020B0600070205080204" pitchFamily="34" charset="-128"/>
              </a:rPr>
              <a:t>.</a:t>
            </a:r>
          </a:p>
          <a:p>
            <a:pPr lvl="1" eaLnBrk="1" hangingPunct="1">
              <a:lnSpc>
                <a:spcPct val="70000"/>
              </a:lnSpc>
            </a:pPr>
            <a:r>
              <a:rPr lang="en-US" altLang="en-US" sz="2800" dirty="0" smtClean="0">
                <a:latin typeface="Century Gothic" panose="020B0502020202020204" pitchFamily="34" charset="0"/>
                <a:ea typeface="ＭＳ Ｐゴシック" panose="020B0600070205080204" pitchFamily="34" charset="-128"/>
              </a:rPr>
              <a:t>Issue advocacy ads</a:t>
            </a:r>
            <a:endParaRPr lang="en-US" altLang="en-US" sz="2800" dirty="0">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4015374"/>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53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5">
            <a:extLst>
              <a:ext uri="{FF2B5EF4-FFF2-40B4-BE49-F238E27FC236}">
                <a16:creationId xmlns:a16="http://schemas.microsoft.com/office/drawing/2014/main" xmlns="" id="{B4CA17D7-5F42-E54D-9D8F-2BC4A3FD4B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381000"/>
            <a:ext cx="86645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798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5">
            <a:extLst>
              <a:ext uri="{FF2B5EF4-FFF2-40B4-BE49-F238E27FC236}">
                <a16:creationId xmlns:a16="http://schemas.microsoft.com/office/drawing/2014/main" xmlns="" id="{EC99FC07-EA5C-C74F-ABDF-A3EAE1D916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381001"/>
            <a:ext cx="76454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323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xmlns="" id="{3919AD58-51A1-8F43-8323-4FD7C6B93985}"/>
              </a:ext>
            </a:extLst>
          </p:cNvPr>
          <p:cNvSpPr>
            <a:spLocks noGrp="1" noChangeArrowheads="1"/>
          </p:cNvSpPr>
          <p:nvPr>
            <p:ph type="title"/>
          </p:nvPr>
        </p:nvSpPr>
        <p:spPr>
          <a:xfrm>
            <a:off x="2209800" y="381000"/>
            <a:ext cx="7772400" cy="1143000"/>
          </a:xfrm>
        </p:spPr>
        <p:txBody>
          <a:bodyPr/>
          <a:lstStyle/>
          <a:p>
            <a:pPr eaLnBrk="1" hangingPunct="1"/>
            <a:r>
              <a:rPr lang="en-US" altLang="en-US" b="1" u="sng">
                <a:ea typeface="ＭＳ Ｐゴシック" panose="020B0600070205080204" pitchFamily="34" charset="-128"/>
              </a:rPr>
              <a:t>Definition</a:t>
            </a:r>
            <a:endParaRPr lang="en-US" altLang="en-US">
              <a:ea typeface="ＭＳ Ｐゴシック" panose="020B0600070205080204" pitchFamily="34" charset="-128"/>
            </a:endParaRPr>
          </a:p>
        </p:txBody>
      </p:sp>
      <p:sp>
        <p:nvSpPr>
          <p:cNvPr id="6147" name="Rectangle 3">
            <a:extLst>
              <a:ext uri="{FF2B5EF4-FFF2-40B4-BE49-F238E27FC236}">
                <a16:creationId xmlns:a16="http://schemas.microsoft.com/office/drawing/2014/main" xmlns="" id="{6D8DC7C5-87E0-2B48-992E-8ECC30AE8E27}"/>
              </a:ext>
            </a:extLst>
          </p:cNvPr>
          <p:cNvSpPr>
            <a:spLocks noGrp="1" noChangeArrowheads="1"/>
          </p:cNvSpPr>
          <p:nvPr>
            <p:ph idx="1"/>
          </p:nvPr>
        </p:nvSpPr>
        <p:spPr>
          <a:xfrm>
            <a:off x="1524000" y="1752600"/>
            <a:ext cx="9144000" cy="5486400"/>
          </a:xfrm>
        </p:spPr>
        <p:txBody>
          <a:bodyPr/>
          <a:lstStyle/>
          <a:p>
            <a:pPr eaLnBrk="1" hangingPunct="1"/>
            <a:r>
              <a:rPr lang="en-US" altLang="en-US" dirty="0">
                <a:ea typeface="ＭＳ Ｐゴシック" panose="020B0600070205080204" pitchFamily="34" charset="-128"/>
              </a:rPr>
              <a:t>An </a:t>
            </a:r>
            <a:r>
              <a:rPr lang="en-US" altLang="en-US" b="1" dirty="0">
                <a:ea typeface="ＭＳ Ｐゴシック" panose="020B0600070205080204" pitchFamily="34" charset="-128"/>
              </a:rPr>
              <a:t>interest group</a:t>
            </a:r>
            <a:r>
              <a:rPr lang="en-US" altLang="en-US" dirty="0">
                <a:ea typeface="ＭＳ Ｐゴシック" panose="020B0600070205080204" pitchFamily="34" charset="-128"/>
              </a:rPr>
              <a:t> is an organized body of individuals who share some political goals and try to influence public policy</a:t>
            </a:r>
          </a:p>
          <a:p>
            <a:pPr eaLnBrk="1" hangingPunct="1"/>
            <a:r>
              <a:rPr lang="en-US" altLang="en-US" dirty="0">
                <a:ea typeface="ＭＳ Ｐゴシック" panose="020B0600070205080204" pitchFamily="34" charset="-128"/>
              </a:rPr>
              <a:t>To </a:t>
            </a:r>
            <a:r>
              <a:rPr lang="en-US" altLang="en-US" b="1" dirty="0">
                <a:ea typeface="ＭＳ Ｐゴシック" panose="020B0600070205080204" pitchFamily="34" charset="-128"/>
              </a:rPr>
              <a:t>lobby</a:t>
            </a:r>
            <a:r>
              <a:rPr lang="en-US" altLang="en-US" dirty="0">
                <a:ea typeface="ＭＳ Ｐゴシック" panose="020B0600070205080204" pitchFamily="34" charset="-128"/>
              </a:rPr>
              <a:t> is to try to influence gov</a:t>
            </a:r>
            <a:r>
              <a:rPr lang="ja-JP" altLang="en-US">
                <a:ea typeface="ＭＳ Ｐゴシック" panose="020B0600070205080204" pitchFamily="34" charset="-128"/>
              </a:rPr>
              <a:t>’</a:t>
            </a:r>
            <a:r>
              <a:rPr lang="en-US" altLang="ja-JP" dirty="0">
                <a:ea typeface="ＭＳ Ｐゴシック" panose="020B0600070205080204" pitchFamily="34" charset="-128"/>
              </a:rPr>
              <a:t>t decisions through petitions or </a:t>
            </a:r>
            <a:r>
              <a:rPr lang="en-US" altLang="ja-JP" i="1" dirty="0">
                <a:ea typeface="ＭＳ Ｐゴシック" panose="020B0600070205080204" pitchFamily="34" charset="-128"/>
              </a:rPr>
              <a:t>other means</a:t>
            </a:r>
          </a:p>
          <a:p>
            <a:pPr eaLnBrk="1" hangingPunct="1"/>
            <a:endParaRPr lang="en-US" altLang="en-US" dirty="0">
              <a:ea typeface="ＭＳ Ｐゴシック" panose="020B0600070205080204" pitchFamily="34" charset="-128"/>
            </a:endParaRPr>
          </a:p>
        </p:txBody>
      </p:sp>
      <p:sp>
        <p:nvSpPr>
          <p:cNvPr id="18435" name="Date Placeholder 3">
            <a:extLst>
              <a:ext uri="{FF2B5EF4-FFF2-40B4-BE49-F238E27FC236}">
                <a16:creationId xmlns:a16="http://schemas.microsoft.com/office/drawing/2014/main" xmlns="" id="{28C455F6-BCE6-AE4F-A305-A7E6015CE54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endParaRPr lang="en-US" altLang="en-US" sz="1200">
              <a:solidFill>
                <a:srgbClr val="D1EAEE"/>
              </a:solidFill>
            </a:endParaRPr>
          </a:p>
        </p:txBody>
      </p:sp>
      <p:sp>
        <p:nvSpPr>
          <p:cNvPr id="18436" name="Footer Placeholder 4">
            <a:extLst>
              <a:ext uri="{FF2B5EF4-FFF2-40B4-BE49-F238E27FC236}">
                <a16:creationId xmlns:a16="http://schemas.microsoft.com/office/drawing/2014/main" xmlns="" id="{D2EB84B1-0B90-1547-804F-95A38F28422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endParaRPr lang="en-US" altLang="en-US" sz="1200">
              <a:solidFill>
                <a:srgbClr val="D1EAEE"/>
              </a:solidFill>
            </a:endParaRPr>
          </a:p>
        </p:txBody>
      </p:sp>
    </p:spTree>
    <p:extLst>
      <p:ext uri="{BB962C8B-B14F-4D97-AF65-F5344CB8AC3E}">
        <p14:creationId xmlns:p14="http://schemas.microsoft.com/office/powerpoint/2010/main" val="4076405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xmlns="" id="{0D6CAF95-2D8B-0E47-9C71-11E8FEE76888}"/>
              </a:ext>
            </a:extLst>
          </p:cNvPr>
          <p:cNvSpPr>
            <a:spLocks noGrp="1"/>
          </p:cNvSpPr>
          <p:nvPr>
            <p:ph type="title"/>
          </p:nvPr>
        </p:nvSpPr>
        <p:spPr>
          <a:xfrm>
            <a:off x="2895600" y="228600"/>
            <a:ext cx="7772400" cy="1143000"/>
          </a:xfrm>
        </p:spPr>
        <p:txBody>
          <a:bodyPr/>
          <a:lstStyle/>
          <a:p>
            <a:r>
              <a:rPr lang="en-US" altLang="en-US" b="1" u="sng" dirty="0">
                <a:ea typeface="ＭＳ Ｐゴシック" panose="020B0600070205080204" pitchFamily="34" charset="-128"/>
              </a:rPr>
              <a:t>THE REVOLVING DOOR</a:t>
            </a:r>
          </a:p>
        </p:txBody>
      </p:sp>
      <p:sp>
        <p:nvSpPr>
          <p:cNvPr id="73732" name="Content Placeholder 6">
            <a:extLst>
              <a:ext uri="{FF2B5EF4-FFF2-40B4-BE49-F238E27FC236}">
                <a16:creationId xmlns:a16="http://schemas.microsoft.com/office/drawing/2014/main" xmlns="" id="{656B4AF1-01D2-E548-984B-F8C661997A45}"/>
              </a:ext>
            </a:extLst>
          </p:cNvPr>
          <p:cNvSpPr>
            <a:spLocks noGrp="1"/>
          </p:cNvSpPr>
          <p:nvPr>
            <p:ph idx="1"/>
          </p:nvPr>
        </p:nvSpPr>
        <p:spPr>
          <a:xfrm>
            <a:off x="1828800" y="1600200"/>
            <a:ext cx="9220200" cy="4389438"/>
          </a:xfrm>
        </p:spPr>
        <p:txBody>
          <a:bodyPr/>
          <a:lstStyle/>
          <a:p>
            <a:pPr eaLnBrk="1" hangingPunct="1"/>
            <a:r>
              <a:rPr lang="en-US" altLang="en-US">
                <a:ea typeface="ＭＳ Ｐゴシック" panose="020B0600070205080204" pitchFamily="34" charset="-128"/>
              </a:rPr>
              <a:t>A criticism of interest groups</a:t>
            </a:r>
          </a:p>
          <a:p>
            <a:pPr eaLnBrk="1" hangingPunct="1"/>
            <a:r>
              <a:rPr lang="en-US" altLang="en-US">
                <a:ea typeface="ＭＳ Ｐゴシック" panose="020B0600070205080204" pitchFamily="34" charset="-128"/>
              </a:rPr>
              <a:t>Government officials quit their jobs or don</a:t>
            </a:r>
            <a:r>
              <a:rPr lang="ja-JP" altLang="en-US">
                <a:ea typeface="ＭＳ Ｐゴシック" panose="020B0600070205080204" pitchFamily="34" charset="-128"/>
              </a:rPr>
              <a:t>’</a:t>
            </a:r>
            <a:r>
              <a:rPr lang="en-US" altLang="ja-JP">
                <a:ea typeface="ＭＳ Ｐゴシック" panose="020B0600070205080204" pitchFamily="34" charset="-128"/>
              </a:rPr>
              <a:t>t get reelected</a:t>
            </a:r>
          </a:p>
          <a:p>
            <a:pPr eaLnBrk="1" hangingPunct="1"/>
            <a:r>
              <a:rPr lang="en-US" altLang="en-US">
                <a:ea typeface="ＭＳ Ｐゴシック" panose="020B0600070205080204" pitchFamily="34" charset="-128"/>
              </a:rPr>
              <a:t>Then take government jobs for a certain lobbying agency</a:t>
            </a:r>
          </a:p>
          <a:p>
            <a:pPr eaLnBrk="1" hangingPunct="1"/>
            <a:r>
              <a:rPr lang="en-US" altLang="en-US">
                <a:ea typeface="ＭＳ Ｐゴシック" panose="020B0600070205080204" pitchFamily="34" charset="-128"/>
              </a:rPr>
              <a:t>Fear that private interests by business have an unfair influence on gov decisions</a:t>
            </a:r>
          </a:p>
          <a:p>
            <a:pPr eaLnBrk="1" hangingPunct="1"/>
            <a:r>
              <a:rPr lang="en-US" altLang="en-US">
                <a:ea typeface="ＭＳ Ｐゴシック" panose="020B0600070205080204" pitchFamily="34" charset="-128"/>
              </a:rPr>
              <a:t>Ex- official does favor in return for later job</a:t>
            </a: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3087648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xmlns="" id="{2A6B5253-DDBB-8A4C-9287-AAF29B179DFE}"/>
              </a:ext>
            </a:extLst>
          </p:cNvPr>
          <p:cNvSpPr>
            <a:spLocks noGrp="1"/>
          </p:cNvSpPr>
          <p:nvPr>
            <p:ph type="title"/>
          </p:nvPr>
        </p:nvSpPr>
        <p:spPr>
          <a:xfrm>
            <a:off x="1981200" y="704850"/>
            <a:ext cx="8229600" cy="1143000"/>
          </a:xfrm>
        </p:spPr>
        <p:txBody>
          <a:bodyPr/>
          <a:lstStyle/>
          <a:p>
            <a:r>
              <a:rPr lang="en-US" altLang="en-US" b="1">
                <a:ea typeface="ＭＳ Ｐゴシック" panose="020B0600070205080204" pitchFamily="34" charset="-128"/>
              </a:rPr>
              <a:t>EXAMPLES</a:t>
            </a:r>
          </a:p>
        </p:txBody>
      </p:sp>
      <p:sp>
        <p:nvSpPr>
          <p:cNvPr id="19458" name="Content Placeholder 2">
            <a:extLst>
              <a:ext uri="{FF2B5EF4-FFF2-40B4-BE49-F238E27FC236}">
                <a16:creationId xmlns:a16="http://schemas.microsoft.com/office/drawing/2014/main" xmlns="" id="{63C6196B-967E-3E41-8B12-F5D6CB4E1D88}"/>
              </a:ext>
            </a:extLst>
          </p:cNvPr>
          <p:cNvSpPr>
            <a:spLocks noGrp="1"/>
          </p:cNvSpPr>
          <p:nvPr>
            <p:ph sz="half" idx="1"/>
          </p:nvPr>
        </p:nvSpPr>
        <p:spPr>
          <a:xfrm>
            <a:off x="1981200" y="1920875"/>
            <a:ext cx="4038600" cy="4433888"/>
          </a:xfrm>
        </p:spPr>
        <p:txBody>
          <a:bodyPr/>
          <a:lstStyle/>
          <a:p>
            <a:pPr eaLnBrk="1" hangingPunct="1">
              <a:lnSpc>
                <a:spcPct val="80000"/>
              </a:lnSpc>
            </a:pPr>
            <a:r>
              <a:rPr lang="en-US" altLang="en-US" sz="1800">
                <a:ea typeface="ＭＳ Ｐゴシック" panose="020B0600070205080204" pitchFamily="34" charset="-128"/>
              </a:rPr>
              <a:t>AARP (American Association of Retired People) *nation’s largest IG</a:t>
            </a:r>
          </a:p>
          <a:p>
            <a:pPr lvl="1" eaLnBrk="1" hangingPunct="1">
              <a:lnSpc>
                <a:spcPct val="80000"/>
              </a:lnSpc>
            </a:pPr>
            <a:r>
              <a:rPr lang="en-US" altLang="en-US" sz="1800">
                <a:ea typeface="ＭＳ Ｐゴシック" panose="020B0600070205080204" pitchFamily="34" charset="-128"/>
              </a:rPr>
              <a:t>Single-issue IG</a:t>
            </a:r>
          </a:p>
          <a:p>
            <a:pPr eaLnBrk="1" hangingPunct="1">
              <a:lnSpc>
                <a:spcPct val="80000"/>
              </a:lnSpc>
            </a:pPr>
            <a:r>
              <a:rPr lang="en-US" altLang="en-US" sz="1800">
                <a:ea typeface="ＭＳ Ｐゴシック" panose="020B0600070205080204" pitchFamily="34" charset="-128"/>
              </a:rPr>
              <a:t>Sierra Club (Environment)</a:t>
            </a:r>
          </a:p>
          <a:p>
            <a:pPr lvl="1" eaLnBrk="1" hangingPunct="1">
              <a:lnSpc>
                <a:spcPct val="80000"/>
              </a:lnSpc>
            </a:pPr>
            <a:r>
              <a:rPr lang="en-US" altLang="en-US" sz="1800">
                <a:ea typeface="ＭＳ Ｐゴシック" panose="020B0600070205080204" pitchFamily="34" charset="-128"/>
              </a:rPr>
              <a:t>Environmental IG</a:t>
            </a:r>
          </a:p>
          <a:p>
            <a:pPr eaLnBrk="1" hangingPunct="1">
              <a:lnSpc>
                <a:spcPct val="80000"/>
              </a:lnSpc>
            </a:pPr>
            <a:r>
              <a:rPr lang="en-US" altLang="en-US" sz="1800">
                <a:ea typeface="ＭＳ Ｐゴシック" panose="020B0600070205080204" pitchFamily="34" charset="-128"/>
              </a:rPr>
              <a:t>NAACP (National Association for the Advancement of Colored People)</a:t>
            </a:r>
          </a:p>
          <a:p>
            <a:pPr lvl="1" eaLnBrk="1" hangingPunct="1">
              <a:lnSpc>
                <a:spcPct val="80000"/>
              </a:lnSpc>
            </a:pPr>
            <a:r>
              <a:rPr lang="en-US" altLang="en-US" sz="1800">
                <a:ea typeface="ＭＳ Ｐゴシック" panose="020B0600070205080204" pitchFamily="34" charset="-128"/>
              </a:rPr>
              <a:t>Social movement group</a:t>
            </a:r>
          </a:p>
          <a:p>
            <a:pPr eaLnBrk="1" hangingPunct="1">
              <a:lnSpc>
                <a:spcPct val="80000"/>
              </a:lnSpc>
            </a:pPr>
            <a:r>
              <a:rPr lang="en-US" altLang="en-US" sz="1800">
                <a:ea typeface="ＭＳ Ｐゴシック" panose="020B0600070205080204" pitchFamily="34" charset="-128"/>
              </a:rPr>
              <a:t>American Farm Bureau Federation</a:t>
            </a:r>
          </a:p>
          <a:p>
            <a:pPr lvl="1" eaLnBrk="1" hangingPunct="1">
              <a:lnSpc>
                <a:spcPct val="80000"/>
              </a:lnSpc>
            </a:pPr>
            <a:r>
              <a:rPr lang="en-US" altLang="en-US" sz="1800">
                <a:ea typeface="ＭＳ Ｐゴシック" panose="020B0600070205080204" pitchFamily="34" charset="-128"/>
              </a:rPr>
              <a:t>Agricultural IG</a:t>
            </a:r>
          </a:p>
          <a:p>
            <a:pPr eaLnBrk="1" hangingPunct="1">
              <a:lnSpc>
                <a:spcPct val="80000"/>
              </a:lnSpc>
            </a:pPr>
            <a:r>
              <a:rPr lang="en-US" altLang="en-US" sz="1800">
                <a:ea typeface="ＭＳ Ｐゴシック" panose="020B0600070205080204" pitchFamily="34" charset="-128"/>
              </a:rPr>
              <a:t>NOW (National Organization of Women)</a:t>
            </a:r>
          </a:p>
          <a:p>
            <a:pPr eaLnBrk="1" hangingPunct="1">
              <a:lnSpc>
                <a:spcPct val="80000"/>
              </a:lnSpc>
            </a:pPr>
            <a:r>
              <a:rPr lang="en-US" altLang="en-US" sz="1800">
                <a:ea typeface="ＭＳ Ｐゴシック" panose="020B0600070205080204" pitchFamily="34" charset="-128"/>
              </a:rPr>
              <a:t>Pharmaceutical Research Manufacturers of America (PhRMA)</a:t>
            </a:r>
            <a:endParaRPr lang="en-US" altLang="en-US" sz="1600">
              <a:ea typeface="ＭＳ Ｐゴシック" panose="020B0600070205080204" pitchFamily="34" charset="-128"/>
            </a:endParaRPr>
          </a:p>
          <a:p>
            <a:pPr>
              <a:buFont typeface="Wingdings 2" pitchFamily="2" charset="2"/>
              <a:buNone/>
            </a:pPr>
            <a:endParaRPr lang="en-US" altLang="en-US" sz="1800">
              <a:ea typeface="ＭＳ Ｐゴシック" panose="020B0600070205080204" pitchFamily="34" charset="-128"/>
            </a:endParaRPr>
          </a:p>
        </p:txBody>
      </p:sp>
      <p:sp>
        <p:nvSpPr>
          <p:cNvPr id="20483" name="Content Placeholder 1">
            <a:extLst>
              <a:ext uri="{FF2B5EF4-FFF2-40B4-BE49-F238E27FC236}">
                <a16:creationId xmlns:a16="http://schemas.microsoft.com/office/drawing/2014/main" xmlns="" id="{6CFE6C89-6124-1540-9687-B1F5B4E1273E}"/>
              </a:ext>
            </a:extLst>
          </p:cNvPr>
          <p:cNvSpPr>
            <a:spLocks noGrp="1"/>
          </p:cNvSpPr>
          <p:nvPr>
            <p:ph sz="half" idx="2"/>
          </p:nvPr>
        </p:nvSpPr>
        <p:spPr>
          <a:xfrm>
            <a:off x="6172200" y="1920875"/>
            <a:ext cx="4038600" cy="4433888"/>
          </a:xfrm>
        </p:spPr>
        <p:txBody>
          <a:bodyPr/>
          <a:lstStyle/>
          <a:p>
            <a:pPr eaLnBrk="1" hangingPunct="1">
              <a:lnSpc>
                <a:spcPct val="80000"/>
              </a:lnSpc>
            </a:pPr>
            <a:r>
              <a:rPr lang="en-US" altLang="en-US" sz="1800">
                <a:ea typeface="ＭＳ Ｐゴシック" panose="020B0600070205080204" pitchFamily="34" charset="-128"/>
              </a:rPr>
              <a:t>AIPAC (American Israeli Public Affairs Committee)</a:t>
            </a:r>
          </a:p>
          <a:p>
            <a:pPr lvl="1" eaLnBrk="1" hangingPunct="1">
              <a:lnSpc>
                <a:spcPct val="80000"/>
              </a:lnSpc>
            </a:pPr>
            <a:r>
              <a:rPr lang="en-US" altLang="en-US" sz="1600">
                <a:ea typeface="ＭＳ Ｐゴシック" panose="020B0600070205080204" pitchFamily="34" charset="-128"/>
              </a:rPr>
              <a:t>Single-issue IG</a:t>
            </a:r>
          </a:p>
          <a:p>
            <a:pPr eaLnBrk="1" hangingPunct="1">
              <a:lnSpc>
                <a:spcPct val="80000"/>
              </a:lnSpc>
            </a:pPr>
            <a:r>
              <a:rPr lang="en-US" altLang="en-US" sz="1800">
                <a:ea typeface="ＭＳ Ｐゴシック" panose="020B0600070205080204" pitchFamily="34" charset="-128"/>
              </a:rPr>
              <a:t>National Rifle Association (NRA)</a:t>
            </a:r>
          </a:p>
          <a:p>
            <a:pPr lvl="1" eaLnBrk="1" hangingPunct="1">
              <a:lnSpc>
                <a:spcPct val="80000"/>
              </a:lnSpc>
            </a:pPr>
            <a:r>
              <a:rPr lang="en-US" altLang="en-US" sz="1600">
                <a:ea typeface="ＭＳ Ｐゴシック" panose="020B0600070205080204" pitchFamily="34" charset="-128"/>
              </a:rPr>
              <a:t>Single-issue IG</a:t>
            </a:r>
          </a:p>
          <a:p>
            <a:pPr eaLnBrk="1" hangingPunct="1">
              <a:lnSpc>
                <a:spcPct val="80000"/>
              </a:lnSpc>
            </a:pPr>
            <a:r>
              <a:rPr lang="en-US" altLang="en-US" sz="1800">
                <a:ea typeface="ＭＳ Ｐゴシック" panose="020B0600070205080204" pitchFamily="34" charset="-128"/>
              </a:rPr>
              <a:t>NEA (National Education Association)</a:t>
            </a:r>
          </a:p>
          <a:p>
            <a:pPr lvl="1" eaLnBrk="1" hangingPunct="1">
              <a:lnSpc>
                <a:spcPct val="80000"/>
              </a:lnSpc>
            </a:pPr>
            <a:r>
              <a:rPr lang="en-US" altLang="en-US" sz="1800">
                <a:ea typeface="ＭＳ Ｐゴシック" panose="020B0600070205080204" pitchFamily="34" charset="-128"/>
              </a:rPr>
              <a:t>Professional IG</a:t>
            </a:r>
          </a:p>
          <a:p>
            <a:pPr eaLnBrk="1" hangingPunct="1">
              <a:lnSpc>
                <a:spcPct val="80000"/>
              </a:lnSpc>
            </a:pPr>
            <a:r>
              <a:rPr lang="en-US" altLang="en-US" sz="1800">
                <a:ea typeface="ＭＳ Ｐゴシック" panose="020B0600070205080204" pitchFamily="34" charset="-128"/>
              </a:rPr>
              <a:t>AMA (American Medical Association)</a:t>
            </a:r>
          </a:p>
          <a:p>
            <a:pPr lvl="1" eaLnBrk="1" hangingPunct="1">
              <a:lnSpc>
                <a:spcPct val="80000"/>
              </a:lnSpc>
            </a:pPr>
            <a:r>
              <a:rPr lang="en-US" altLang="en-US" sz="1600">
                <a:ea typeface="ＭＳ Ｐゴシック" panose="020B0600070205080204" pitchFamily="34" charset="-128"/>
              </a:rPr>
              <a:t>Professional IG</a:t>
            </a:r>
          </a:p>
          <a:p>
            <a:pPr eaLnBrk="1" hangingPunct="1">
              <a:lnSpc>
                <a:spcPct val="80000"/>
              </a:lnSpc>
            </a:pPr>
            <a:r>
              <a:rPr lang="en-US" altLang="en-US" sz="1800">
                <a:ea typeface="ＭＳ Ｐゴシック" panose="020B0600070205080204" pitchFamily="34" charset="-128"/>
              </a:rPr>
              <a:t>US Chamber of Commerce</a:t>
            </a:r>
          </a:p>
          <a:p>
            <a:pPr lvl="1" eaLnBrk="1" hangingPunct="1">
              <a:lnSpc>
                <a:spcPct val="80000"/>
              </a:lnSpc>
            </a:pPr>
            <a:r>
              <a:rPr lang="en-US" altLang="en-US" sz="1800">
                <a:ea typeface="ＭＳ Ｐゴシック" panose="020B0600070205080204" pitchFamily="34" charset="-128"/>
              </a:rPr>
              <a:t>Business IG</a:t>
            </a:r>
          </a:p>
          <a:p>
            <a:pPr eaLnBrk="1" hangingPunct="1">
              <a:lnSpc>
                <a:spcPct val="80000"/>
              </a:lnSpc>
            </a:pPr>
            <a:r>
              <a:rPr lang="en-US" altLang="en-US" sz="1800">
                <a:ea typeface="ＭＳ Ｐゴシック" panose="020B0600070205080204" pitchFamily="34" charset="-128"/>
              </a:rPr>
              <a:t>AFL-CIO (American Federation of Labor – Congress of Industrial Organizations</a:t>
            </a:r>
          </a:p>
          <a:p>
            <a:pPr lvl="1" eaLnBrk="1" hangingPunct="1">
              <a:lnSpc>
                <a:spcPct val="80000"/>
              </a:lnSpc>
            </a:pPr>
            <a:r>
              <a:rPr lang="en-US" altLang="en-US" sz="1800">
                <a:ea typeface="ＭＳ Ｐゴシック" panose="020B0600070205080204" pitchFamily="34" charset="-128"/>
              </a:rPr>
              <a:t>Labor IG</a:t>
            </a: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191138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xmlns="" id="{8F9E2CC6-2B3D-2E49-A9FF-04E5F09F8BA0}"/>
              </a:ext>
            </a:extLst>
          </p:cNvPr>
          <p:cNvSpPr>
            <a:spLocks noGrp="1" noChangeArrowheads="1"/>
          </p:cNvSpPr>
          <p:nvPr>
            <p:ph type="title"/>
          </p:nvPr>
        </p:nvSpPr>
        <p:spPr/>
        <p:txBody>
          <a:bodyPr/>
          <a:lstStyle/>
          <a:p>
            <a:pPr eaLnBrk="1" hangingPunct="1"/>
            <a:r>
              <a:rPr lang="en-US" altLang="en-US" b="1" u="sng">
                <a:ea typeface="ＭＳ Ｐゴシック" panose="020B0600070205080204" pitchFamily="34" charset="-128"/>
              </a:rPr>
              <a:t>NOT Political Parties</a:t>
            </a:r>
            <a:endParaRPr lang="en-US" altLang="en-US">
              <a:ea typeface="ＭＳ Ｐゴシック" panose="020B0600070205080204" pitchFamily="34" charset="-128"/>
            </a:endParaRPr>
          </a:p>
        </p:txBody>
      </p:sp>
      <p:sp>
        <p:nvSpPr>
          <p:cNvPr id="36867" name="Rectangle 3">
            <a:extLst>
              <a:ext uri="{FF2B5EF4-FFF2-40B4-BE49-F238E27FC236}">
                <a16:creationId xmlns:a16="http://schemas.microsoft.com/office/drawing/2014/main" xmlns="" id="{A890F876-A79E-7F43-A526-19D2C9723C40}"/>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Do </a:t>
            </a:r>
            <a:r>
              <a:rPr lang="en-US" altLang="en-US" b="1" u="sng">
                <a:ea typeface="ＭＳ Ｐゴシック" panose="020B0600070205080204" pitchFamily="34" charset="-128"/>
              </a:rPr>
              <a:t>NOT</a:t>
            </a:r>
            <a:r>
              <a:rPr lang="en-US" altLang="en-US">
                <a:ea typeface="ＭＳ Ｐゴシック" panose="020B0600070205080204" pitchFamily="34" charset="-128"/>
              </a:rPr>
              <a:t> nominate people for office</a:t>
            </a:r>
          </a:p>
          <a:p>
            <a:pPr lvl="1" eaLnBrk="1" hangingPunct="1"/>
            <a:r>
              <a:rPr lang="en-US" altLang="en-US" b="1">
                <a:ea typeface="ＭＳ Ｐゴシック" panose="020B0600070205080204" pitchFamily="34" charset="-128"/>
              </a:rPr>
              <a:t>Support candidates publicly and monetarily (PAC)</a:t>
            </a:r>
          </a:p>
          <a:p>
            <a:pPr eaLnBrk="1" hangingPunct="1"/>
            <a:r>
              <a:rPr lang="en-US" altLang="en-US">
                <a:ea typeface="ＭＳ Ｐゴシック" panose="020B0600070205080204" pitchFamily="34" charset="-128"/>
              </a:rPr>
              <a:t>Do </a:t>
            </a:r>
            <a:r>
              <a:rPr lang="en-US" altLang="en-US" b="1" u="sng">
                <a:ea typeface="ＭＳ Ｐゴシック" panose="020B0600070205080204" pitchFamily="34" charset="-128"/>
              </a:rPr>
              <a:t>NOT</a:t>
            </a:r>
            <a:r>
              <a:rPr lang="en-US" altLang="en-US">
                <a:ea typeface="ＭＳ Ｐゴシック" panose="020B0600070205080204" pitchFamily="34" charset="-128"/>
              </a:rPr>
              <a:t> win elections</a:t>
            </a:r>
          </a:p>
          <a:p>
            <a:pPr lvl="1" eaLnBrk="1" hangingPunct="1"/>
            <a:r>
              <a:rPr lang="en-US" altLang="en-US">
                <a:ea typeface="ＭＳ Ｐゴシック" panose="020B0600070205080204" pitchFamily="34" charset="-128"/>
              </a:rPr>
              <a:t>Control or influence </a:t>
            </a:r>
            <a:r>
              <a:rPr lang="en-US" altLang="en-US" b="1">
                <a:ea typeface="ＭＳ Ｐゴシック" panose="020B0600070205080204" pitchFamily="34" charset="-128"/>
              </a:rPr>
              <a:t>policies</a:t>
            </a:r>
            <a:r>
              <a:rPr lang="en-US" altLang="en-US">
                <a:ea typeface="ＭＳ Ｐゴシック" panose="020B0600070205080204" pitchFamily="34" charset="-128"/>
              </a:rPr>
              <a:t> of government (</a:t>
            </a:r>
            <a:r>
              <a:rPr lang="en-US" altLang="en-US" b="1">
                <a:ea typeface="ＭＳ Ｐゴシック" panose="020B0600070205080204" pitchFamily="34" charset="-128"/>
              </a:rPr>
              <a:t>Issue Networks</a:t>
            </a:r>
            <a:r>
              <a:rPr lang="en-US" altLang="en-US">
                <a:ea typeface="ＭＳ Ｐゴシック" panose="020B0600070205080204" pitchFamily="34" charset="-128"/>
              </a:rPr>
              <a:t>)</a:t>
            </a:r>
          </a:p>
          <a:p>
            <a:pPr eaLnBrk="1" hangingPunct="1"/>
            <a:r>
              <a:rPr lang="en-US" altLang="en-US">
                <a:ea typeface="ＭＳ Ｐゴシック" panose="020B0600070205080204" pitchFamily="34" charset="-128"/>
              </a:rPr>
              <a:t>Do </a:t>
            </a:r>
            <a:r>
              <a:rPr lang="en-US" altLang="en-US" b="1" u="sng">
                <a:ea typeface="ＭＳ Ｐゴシック" panose="020B0600070205080204" pitchFamily="34" charset="-128"/>
              </a:rPr>
              <a:t>NOT</a:t>
            </a:r>
            <a:r>
              <a:rPr lang="en-US" altLang="en-US">
                <a:ea typeface="ＭＳ Ｐゴシック" panose="020B0600070205080204" pitchFamily="34" charset="-128"/>
              </a:rPr>
              <a:t> focus on every issue</a:t>
            </a:r>
          </a:p>
          <a:p>
            <a:pPr lvl="1" eaLnBrk="1" hangingPunct="1"/>
            <a:r>
              <a:rPr lang="en-US" altLang="en-US" b="1">
                <a:ea typeface="ＭＳ Ｐゴシック" panose="020B0600070205080204" pitchFamily="34" charset="-128"/>
              </a:rPr>
              <a:t>Specialize</a:t>
            </a:r>
            <a:r>
              <a:rPr lang="en-US" altLang="en-US">
                <a:ea typeface="ＭＳ Ｐゴシック" panose="020B0600070205080204" pitchFamily="34" charset="-128"/>
              </a:rPr>
              <a:t>d in the interest</a:t>
            </a:r>
          </a:p>
        </p:txBody>
      </p:sp>
    </p:spTree>
    <p:extLst>
      <p:ext uri="{BB962C8B-B14F-4D97-AF65-F5344CB8AC3E}">
        <p14:creationId xmlns:p14="http://schemas.microsoft.com/office/powerpoint/2010/main" val="2783203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68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68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68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xmlns="" id="{62A1BECE-AA71-094F-8282-6F0BE5BADC55}"/>
              </a:ext>
            </a:extLst>
          </p:cNvPr>
          <p:cNvSpPr>
            <a:spLocks noGrp="1"/>
          </p:cNvSpPr>
          <p:nvPr>
            <p:ph type="title"/>
          </p:nvPr>
        </p:nvSpPr>
        <p:spPr>
          <a:xfrm>
            <a:off x="889000" y="486508"/>
            <a:ext cx="10414000" cy="1143000"/>
          </a:xfrm>
        </p:spPr>
        <p:txBody>
          <a:bodyPr>
            <a:normAutofit fontScale="90000"/>
          </a:bodyPr>
          <a:lstStyle/>
          <a:p>
            <a:r>
              <a:rPr lang="en-US" altLang="en-US" sz="5400" b="1" dirty="0">
                <a:ea typeface="ＭＳ Ｐゴシック" panose="020B0600070205080204" pitchFamily="34" charset="-128"/>
              </a:rPr>
              <a:t>Are interest groups good or bad for Americans politics?</a:t>
            </a:r>
            <a:br>
              <a:rPr lang="en-US" altLang="en-US" sz="5400" b="1" dirty="0">
                <a:ea typeface="ＭＳ Ｐゴシック" panose="020B0600070205080204" pitchFamily="34" charset="-128"/>
              </a:rPr>
            </a:br>
            <a:endParaRPr lang="en-US" altLang="en-US"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xmlns="" id="{560AF3A8-F7E5-AE4E-B707-8EB0E34D763C}"/>
              </a:ext>
            </a:extLst>
          </p:cNvPr>
          <p:cNvSpPr>
            <a:spLocks noGrp="1"/>
          </p:cNvSpPr>
          <p:nvPr>
            <p:ph idx="1"/>
          </p:nvPr>
        </p:nvSpPr>
        <p:spPr>
          <a:xfrm>
            <a:off x="558800" y="1654908"/>
            <a:ext cx="10998200" cy="4724400"/>
          </a:xfrm>
        </p:spPr>
        <p:txBody>
          <a:bodyPr/>
          <a:lstStyle/>
          <a:p>
            <a:pPr eaLnBrk="1" hangingPunct="1"/>
            <a:r>
              <a:rPr lang="en-US" altLang="en-US" b="1" i="1" dirty="0">
                <a:ea typeface="ＭＳ Ｐゴシック" panose="020B0600070205080204" pitchFamily="34" charset="-128"/>
              </a:rPr>
              <a:t>PLURALISM</a:t>
            </a:r>
            <a:r>
              <a:rPr lang="en-US" altLang="en-US" dirty="0">
                <a:ea typeface="ＭＳ Ｐゴシック" panose="020B0600070205080204" pitchFamily="34" charset="-128"/>
              </a:rPr>
              <a:t>: Many interests and groups prevents one from being too powerful</a:t>
            </a:r>
          </a:p>
          <a:p>
            <a:pPr lvl="1" eaLnBrk="1" hangingPunct="1"/>
            <a:r>
              <a:rPr lang="en-US" altLang="en-US" b="1" u="sng" dirty="0">
                <a:ea typeface="ＭＳ Ｐゴシック" panose="020B0600070205080204" pitchFamily="34" charset="-128"/>
              </a:rPr>
              <a:t>Linkage Institution</a:t>
            </a:r>
            <a:r>
              <a:rPr lang="en-US" altLang="en-US" b="1" dirty="0">
                <a:ea typeface="ＭＳ Ｐゴシック" panose="020B0600070205080204" pitchFamily="34" charset="-128"/>
              </a:rPr>
              <a:t> </a:t>
            </a:r>
            <a:r>
              <a:rPr lang="en-US" altLang="en-US" dirty="0">
                <a:ea typeface="ＭＳ Ｐゴシック" panose="020B0600070205080204" pitchFamily="34" charset="-128"/>
              </a:rPr>
              <a:t>– links people and government, gives voice to people</a:t>
            </a:r>
          </a:p>
          <a:p>
            <a:pPr lvl="1" eaLnBrk="1" hangingPunct="1"/>
            <a:r>
              <a:rPr lang="en-US" altLang="en-US" b="1" i="1" dirty="0">
                <a:ea typeface="ＭＳ Ｐゴシック" panose="020B0600070205080204" pitchFamily="34" charset="-128"/>
              </a:rPr>
              <a:t>Federalist 10 – factions are bad, but a necessary evil</a:t>
            </a:r>
          </a:p>
          <a:p>
            <a:pPr lvl="1" eaLnBrk="1" hangingPunct="1">
              <a:buClr>
                <a:srgbClr val="0BD0D9"/>
              </a:buClr>
              <a:buSzPct val="95000"/>
            </a:pPr>
            <a:r>
              <a:rPr lang="en-US" altLang="en-US" b="1" i="1" dirty="0">
                <a:ea typeface="ＭＳ Ｐゴシック" panose="020B0600070205080204" pitchFamily="34" charset="-128"/>
              </a:rPr>
              <a:t>ELITE AND CLASS</a:t>
            </a:r>
            <a:r>
              <a:rPr lang="en-US" altLang="en-US" dirty="0">
                <a:ea typeface="ＭＳ Ｐゴシック" panose="020B0600070205080204" pitchFamily="34" charset="-128"/>
              </a:rPr>
              <a:t>: Most interest groups have no power</a:t>
            </a:r>
          </a:p>
          <a:p>
            <a:pPr lvl="1" eaLnBrk="1" hangingPunct="1"/>
            <a:r>
              <a:rPr lang="en-US" altLang="en-US" dirty="0">
                <a:ea typeface="ＭＳ Ｐゴシック" panose="020B0600070205080204" pitchFamily="34" charset="-128"/>
              </a:rPr>
              <a:t>Power held by business groups – MONEY</a:t>
            </a:r>
          </a:p>
          <a:p>
            <a:pPr eaLnBrk="1" hangingPunct="1"/>
            <a:r>
              <a:rPr lang="en-US" altLang="en-US" b="1" i="1" dirty="0">
                <a:ea typeface="ＭＳ Ｐゴシック" panose="020B0600070205080204" pitchFamily="34" charset="-128"/>
              </a:rPr>
              <a:t>HYPERPLURALISM</a:t>
            </a:r>
            <a:r>
              <a:rPr lang="en-US" altLang="en-US" dirty="0">
                <a:ea typeface="ＭＳ Ｐゴシック" panose="020B0600070205080204" pitchFamily="34" charset="-128"/>
              </a:rPr>
              <a:t>: TOO MANY GROUPS</a:t>
            </a:r>
          </a:p>
          <a:p>
            <a:pPr lvl="1" eaLnBrk="1" hangingPunct="1"/>
            <a:r>
              <a:rPr lang="en-US" altLang="en-US" dirty="0">
                <a:ea typeface="ＭＳ Ｐゴシック" panose="020B0600070205080204" pitchFamily="34" charset="-128"/>
              </a:rPr>
              <a:t>Government trying to please everyone, resulting policies are haphazard and ill-conceived</a:t>
            </a:r>
          </a:p>
          <a:p>
            <a:pPr lvl="1" eaLnBrk="1" hangingPunct="1"/>
            <a:r>
              <a:rPr lang="en-US" altLang="en-US" dirty="0">
                <a:ea typeface="ＭＳ Ｐゴシック" panose="020B0600070205080204" pitchFamily="34" charset="-128"/>
              </a:rPr>
              <a:t>Ex. – support removing business regulations and support environment protection???</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045759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FD61C347-6BA9-C54A-8CEF-761EC3E636B9}"/>
              </a:ext>
            </a:extLst>
          </p:cNvPr>
          <p:cNvSpPr>
            <a:spLocks noGrp="1" noChangeArrowheads="1"/>
          </p:cNvSpPr>
          <p:nvPr>
            <p:ph type="title"/>
          </p:nvPr>
        </p:nvSpPr>
        <p:spPr>
          <a:xfrm>
            <a:off x="228600" y="365125"/>
            <a:ext cx="11506200" cy="1325563"/>
          </a:xfrm>
        </p:spPr>
        <p:txBody>
          <a:bodyPr/>
          <a:lstStyle/>
          <a:p>
            <a:pPr eaLnBrk="1" hangingPunct="1"/>
            <a:r>
              <a:rPr lang="en-US" altLang="en-US" dirty="0">
                <a:effectLst>
                  <a:outerShdw blurRad="38100" dist="38100" dir="2700000" algn="tl">
                    <a:srgbClr val="FFFFFF"/>
                  </a:outerShdw>
                </a:effectLst>
                <a:latin typeface="Palatino Linotype" panose="02040502050505030304" pitchFamily="18" charset="0"/>
                <a:ea typeface="ＭＳ Ｐゴシック" panose="020B0600070205080204" pitchFamily="34" charset="-128"/>
              </a:rPr>
              <a:t>Theories of Interest Group </a:t>
            </a:r>
            <a:r>
              <a:rPr lang="en-US" altLang="en-US" dirty="0" smtClean="0">
                <a:effectLst>
                  <a:outerShdw blurRad="38100" dist="38100" dir="2700000" algn="tl">
                    <a:srgbClr val="FFFFFF"/>
                  </a:outerShdw>
                </a:effectLst>
                <a:latin typeface="Palatino Linotype" panose="02040502050505030304" pitchFamily="18" charset="0"/>
                <a:ea typeface="ＭＳ Ｐゴシック" panose="020B0600070205080204" pitchFamily="34" charset="-128"/>
              </a:rPr>
              <a:t>Politics -Pluralism</a:t>
            </a:r>
            <a:endParaRPr lang="en-US" altLang="en-US" dirty="0">
              <a:effectLst>
                <a:outerShdw blurRad="38100" dist="38100" dir="2700000" algn="tl">
                  <a:srgbClr val="FFFFFF"/>
                </a:outerShdw>
              </a:effectLst>
              <a:latin typeface="Palatino Linotype" panose="02040502050505030304" pitchFamily="18" charset="0"/>
              <a:ea typeface="ＭＳ Ｐゴシック" panose="020B0600070205080204" pitchFamily="34" charset="-128"/>
            </a:endParaRPr>
          </a:p>
        </p:txBody>
      </p:sp>
      <p:sp>
        <p:nvSpPr>
          <p:cNvPr id="11267" name="Rectangle 3">
            <a:extLst>
              <a:ext uri="{FF2B5EF4-FFF2-40B4-BE49-F238E27FC236}">
                <a16:creationId xmlns:a16="http://schemas.microsoft.com/office/drawing/2014/main" xmlns="" id="{C2891E6E-F2B1-2A43-8234-8401DB134454}"/>
              </a:ext>
            </a:extLst>
          </p:cNvPr>
          <p:cNvSpPr>
            <a:spLocks noGrp="1" noChangeArrowheads="1"/>
          </p:cNvSpPr>
          <p:nvPr>
            <p:ph idx="1"/>
          </p:nvPr>
        </p:nvSpPr>
        <p:spPr>
          <a:xfrm>
            <a:off x="635000" y="1981200"/>
            <a:ext cx="9855200" cy="4114800"/>
          </a:xfrm>
        </p:spPr>
        <p:txBody>
          <a:bodyPr>
            <a:normAutofit/>
          </a:bodyPr>
          <a:lstStyle/>
          <a:p>
            <a:pPr lvl="1" eaLnBrk="1" hangingPunct="1">
              <a:lnSpc>
                <a:spcPct val="90000"/>
              </a:lnSpc>
            </a:pPr>
            <a:r>
              <a:rPr lang="en-US" altLang="en-US" sz="2200" dirty="0">
                <a:latin typeface="Century Gothic" panose="020B0502020202020204" pitchFamily="34" charset="0"/>
                <a:ea typeface="ＭＳ Ｐゴシック" panose="020B0600070205080204" pitchFamily="34" charset="-128"/>
              </a:rPr>
              <a:t>Groups compete</a:t>
            </a:r>
          </a:p>
          <a:p>
            <a:pPr lvl="1" eaLnBrk="1" hangingPunct="1">
              <a:lnSpc>
                <a:spcPct val="90000"/>
              </a:lnSpc>
            </a:pPr>
            <a:r>
              <a:rPr lang="en-US" altLang="en-US" sz="2200" dirty="0">
                <a:latin typeface="Century Gothic" panose="020B0502020202020204" pitchFamily="34" charset="0"/>
                <a:ea typeface="ＭＳ Ｐゴシック" panose="020B0600070205080204" pitchFamily="34" charset="-128"/>
              </a:rPr>
              <a:t>No group becomes too dominant</a:t>
            </a:r>
          </a:p>
          <a:p>
            <a:pPr lvl="1" eaLnBrk="1" hangingPunct="1">
              <a:lnSpc>
                <a:spcPct val="90000"/>
              </a:lnSpc>
            </a:pPr>
            <a:r>
              <a:rPr lang="en-US" altLang="en-US" sz="2200" dirty="0">
                <a:latin typeface="Century Gothic" panose="020B0502020202020204" pitchFamily="34" charset="0"/>
                <a:ea typeface="ＭＳ Ｐゴシック" panose="020B0600070205080204" pitchFamily="34" charset="-128"/>
              </a:rPr>
              <a:t>Groups play by rules</a:t>
            </a:r>
          </a:p>
          <a:p>
            <a:pPr lvl="1" eaLnBrk="1" hangingPunct="1">
              <a:lnSpc>
                <a:spcPct val="90000"/>
              </a:lnSpc>
            </a:pPr>
            <a:r>
              <a:rPr lang="en-US" altLang="en-US" sz="2200" dirty="0">
                <a:latin typeface="Century Gothic" panose="020B0502020202020204" pitchFamily="34" charset="0"/>
                <a:ea typeface="ＭＳ Ｐゴシック" panose="020B0600070205080204" pitchFamily="34" charset="-128"/>
              </a:rPr>
              <a:t>Groups weak in one resource can rely on another resource.</a:t>
            </a:r>
          </a:p>
          <a:p>
            <a:pPr lvl="1" eaLnBrk="1" hangingPunct="1">
              <a:lnSpc>
                <a:spcPct val="90000"/>
              </a:lnSpc>
            </a:pPr>
            <a:r>
              <a:rPr lang="en-US" altLang="en-US" sz="2200" dirty="0">
                <a:latin typeface="Century Gothic" panose="020B0502020202020204" pitchFamily="34" charset="0"/>
                <a:ea typeface="ＭＳ Ｐゴシック" panose="020B0600070205080204" pitchFamily="34" charset="-128"/>
              </a:rPr>
              <a:t>Lobbying is open to all, not just those groups with the most resources.</a:t>
            </a:r>
          </a:p>
          <a:p>
            <a:pPr lvl="1" eaLnBrk="1" hangingPunct="1">
              <a:lnSpc>
                <a:spcPct val="90000"/>
              </a:lnSpc>
            </a:pPr>
            <a:r>
              <a:rPr lang="en-US" altLang="en-US" sz="2200" dirty="0">
                <a:latin typeface="Century Gothic" panose="020B0502020202020204" pitchFamily="34" charset="0"/>
                <a:ea typeface="ＭＳ Ｐゴシック" panose="020B0600070205080204" pitchFamily="34" charset="-128"/>
              </a:rPr>
              <a:t>Theory: Prevents tyranny of the majority</a:t>
            </a:r>
          </a:p>
        </p:txBody>
      </p:sp>
    </p:spTree>
    <p:extLst>
      <p:ext uri="{BB962C8B-B14F-4D97-AF65-F5344CB8AC3E}">
        <p14:creationId xmlns:p14="http://schemas.microsoft.com/office/powerpoint/2010/main" val="51192270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D3686F08-117A-0E43-AE17-4495A12FB601}"/>
              </a:ext>
            </a:extLst>
          </p:cNvPr>
          <p:cNvSpPr>
            <a:spLocks noGrp="1" noChangeArrowheads="1"/>
          </p:cNvSpPr>
          <p:nvPr>
            <p:ph type="title"/>
          </p:nvPr>
        </p:nvSpPr>
        <p:spPr/>
        <p:txBody>
          <a:bodyPr/>
          <a:lstStyle/>
          <a:p>
            <a:pPr eaLnBrk="1" hangingPunct="1"/>
            <a:r>
              <a:rPr lang="en-US" altLang="en-US">
                <a:effectLst>
                  <a:outerShdw blurRad="38100" dist="38100" dir="2700000" algn="tl">
                    <a:srgbClr val="FFFFFF"/>
                  </a:outerShdw>
                </a:effectLst>
                <a:latin typeface="Palatino Linotype" panose="02040502050505030304" pitchFamily="18" charset="0"/>
                <a:ea typeface="ＭＳ Ｐゴシック" panose="020B0600070205080204" pitchFamily="34" charset="-128"/>
              </a:rPr>
              <a:t>The Role and Reputation of Interest Groups</a:t>
            </a:r>
          </a:p>
        </p:txBody>
      </p:sp>
      <p:sp>
        <p:nvSpPr>
          <p:cNvPr id="1027" name="Rectangle 3">
            <a:extLst>
              <a:ext uri="{FF2B5EF4-FFF2-40B4-BE49-F238E27FC236}">
                <a16:creationId xmlns:a16="http://schemas.microsoft.com/office/drawing/2014/main" xmlns="" id="{D9944B50-868B-164B-9C7E-7840E68B6D59}"/>
              </a:ext>
            </a:extLst>
          </p:cNvPr>
          <p:cNvSpPr>
            <a:spLocks noGrp="1" noChangeArrowheads="1"/>
          </p:cNvSpPr>
          <p:nvPr>
            <p:ph idx="1"/>
          </p:nvPr>
        </p:nvSpPr>
        <p:spPr>
          <a:xfrm>
            <a:off x="1107831" y="2057400"/>
            <a:ext cx="8983907" cy="4800600"/>
          </a:xfrm>
        </p:spPr>
        <p:txBody>
          <a:bodyPr/>
          <a:lstStyle/>
          <a:p>
            <a:pPr eaLnBrk="1" hangingPunct="1">
              <a:lnSpc>
                <a:spcPct val="80000"/>
              </a:lnSpc>
            </a:pPr>
            <a:r>
              <a:rPr lang="en-US" altLang="en-US" sz="2400" dirty="0">
                <a:latin typeface="Century Gothic" panose="020B0502020202020204" pitchFamily="34" charset="0"/>
                <a:ea typeface="ＭＳ Ｐゴシック" panose="020B0600070205080204" pitchFamily="34" charset="-128"/>
              </a:rPr>
              <a:t>Why Interest Groups Get Bad Press</a:t>
            </a:r>
          </a:p>
          <a:p>
            <a:pPr lvl="1" eaLnBrk="1" hangingPunct="1">
              <a:lnSpc>
                <a:spcPct val="80000"/>
              </a:lnSpc>
            </a:pPr>
            <a:r>
              <a:rPr lang="en-US" altLang="en-US" dirty="0">
                <a:latin typeface="Century Gothic" panose="020B0502020202020204" pitchFamily="34" charset="0"/>
                <a:ea typeface="ＭＳ Ｐゴシック" panose="020B0600070205080204" pitchFamily="34" charset="-128"/>
              </a:rPr>
              <a:t>Dishonest lobbyists get more press than honest ones- even though there are far more honest lobbyists.</a:t>
            </a:r>
          </a:p>
          <a:p>
            <a:pPr lvl="1" eaLnBrk="1" hangingPunct="1">
              <a:lnSpc>
                <a:spcPct val="80000"/>
              </a:lnSpc>
            </a:pPr>
            <a:r>
              <a:rPr lang="en-US" altLang="en-US" dirty="0">
                <a:latin typeface="Century Gothic" panose="020B0502020202020204" pitchFamily="34" charset="0"/>
                <a:ea typeface="ＭＳ Ｐゴシック" panose="020B0600070205080204" pitchFamily="34" charset="-128"/>
              </a:rPr>
              <a:t>Term </a:t>
            </a:r>
            <a:r>
              <a:rPr lang="ja-JP" altLang="en-US">
                <a:latin typeface="Arial" panose="020B0604020202020204" pitchFamily="34" charset="0"/>
                <a:ea typeface="HGS明朝E" panose="02020900000000000000" pitchFamily="18" charset="-128"/>
              </a:rPr>
              <a:t>“</a:t>
            </a:r>
            <a:r>
              <a:rPr lang="en-US" altLang="ja-JP" dirty="0">
                <a:latin typeface="Century Gothic" panose="020B0502020202020204" pitchFamily="34" charset="0"/>
                <a:ea typeface="ＭＳ Ｐゴシック" panose="020B0600070205080204" pitchFamily="34" charset="-128"/>
              </a:rPr>
              <a:t>lobbying</a:t>
            </a:r>
            <a:r>
              <a:rPr lang="ja-JP" altLang="en-US">
                <a:latin typeface="Arial" panose="020B0604020202020204" pitchFamily="34" charset="0"/>
                <a:ea typeface="HGS明朝E" panose="02020900000000000000" pitchFamily="18" charset="-128"/>
              </a:rPr>
              <a:t>”</a:t>
            </a:r>
            <a:r>
              <a:rPr lang="en-US" altLang="ja-JP" dirty="0">
                <a:latin typeface="Century Gothic" panose="020B0502020202020204" pitchFamily="34" charset="0"/>
                <a:ea typeface="ＭＳ Ｐゴシック" panose="020B0600070205080204" pitchFamily="34" charset="-128"/>
              </a:rPr>
              <a:t> in general has negative connotations.</a:t>
            </a:r>
            <a:endParaRPr lang="en-US" altLang="en-US" dirty="0">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99698606"/>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DF3833CA-0DD3-544D-8760-1FA9898D3330}"/>
              </a:ext>
            </a:extLst>
          </p:cNvPr>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ctr">
              <a:defRPr/>
            </a:pPr>
            <a:r>
              <a:rPr lang="en-US" dirty="0"/>
              <a:t>ELITE AND CLASS</a:t>
            </a:r>
          </a:p>
        </p:txBody>
      </p:sp>
      <p:sp>
        <p:nvSpPr>
          <p:cNvPr id="34819" name="Footer Placeholder 4">
            <a:extLst>
              <a:ext uri="{FF2B5EF4-FFF2-40B4-BE49-F238E27FC236}">
                <a16:creationId xmlns:a16="http://schemas.microsoft.com/office/drawing/2014/main" xmlns="" id="{725F8891-A6F2-544E-B806-7107C8444B8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endParaRPr lang="en-US" altLang="en-US" sz="1200">
              <a:solidFill>
                <a:srgbClr val="D1EAEE"/>
              </a:solidFill>
            </a:endParaRPr>
          </a:p>
        </p:txBody>
      </p:sp>
      <p:pic>
        <p:nvPicPr>
          <p:cNvPr id="34820" name="Picture 4" descr="RexBabin16">
            <a:extLst>
              <a:ext uri="{FF2B5EF4-FFF2-40B4-BE49-F238E27FC236}">
                <a16:creationId xmlns:a16="http://schemas.microsoft.com/office/drawing/2014/main" xmlns="" id="{546AC0A7-BB1A-3B40-9CAA-ADCDCBF99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754" y="1406165"/>
            <a:ext cx="7514492" cy="531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419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1424</Words>
  <Application>Microsoft Macintosh PowerPoint</Application>
  <PresentationFormat>Custom</PresentationFormat>
  <Paragraphs>157</Paragraphs>
  <Slides>30</Slides>
  <Notes>15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INTEREST GROUPS</vt:lpstr>
      <vt:lpstr>DEFINITION</vt:lpstr>
      <vt:lpstr>Definition</vt:lpstr>
      <vt:lpstr>EXAMPLES</vt:lpstr>
      <vt:lpstr>NOT Political Parties</vt:lpstr>
      <vt:lpstr>Are interest groups good or bad for Americans politics? </vt:lpstr>
      <vt:lpstr>Theories of Interest Group Politics -Pluralism</vt:lpstr>
      <vt:lpstr>The Role and Reputation of Interest Groups</vt:lpstr>
      <vt:lpstr>ELITE AND CLASS</vt:lpstr>
      <vt:lpstr>PowerPoint Presentation</vt:lpstr>
      <vt:lpstr>PowerPoint Presentation</vt:lpstr>
      <vt:lpstr>PowerPoint Presentation</vt:lpstr>
      <vt:lpstr>Theories of Interest Group Politics- Elitism</vt:lpstr>
      <vt:lpstr>PowerPoint Presentation</vt:lpstr>
      <vt:lpstr>PowerPoint Presentation</vt:lpstr>
      <vt:lpstr>What makes an interest group powerful?</vt:lpstr>
      <vt:lpstr>What Makes an Interest Group Successful?</vt:lpstr>
      <vt:lpstr>What Makes an Interest Group Successful?</vt:lpstr>
      <vt:lpstr>HOW GROUPS SHAPE POLICY- know this!  ***these are the tactics interest use to achieve their goal </vt:lpstr>
      <vt:lpstr>How Groups Try to Shape Policy</vt:lpstr>
      <vt:lpstr>Activities lobbyists engage in</vt:lpstr>
      <vt:lpstr>LOBBYISTS!!!</vt:lpstr>
      <vt:lpstr>LOBBYING</vt:lpstr>
      <vt:lpstr>How Groups Try to Shape Policy</vt:lpstr>
      <vt:lpstr>How Groups Try to Shape Policy</vt:lpstr>
      <vt:lpstr>GOING PUBLIC</vt:lpstr>
      <vt:lpstr>How Groups Try to Shape Policy</vt:lpstr>
      <vt:lpstr>PowerPoint Presentation</vt:lpstr>
      <vt:lpstr>PowerPoint Presentation</vt:lpstr>
      <vt:lpstr>THE REVOLVING DOOR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 GROUPS</dc:title>
  <dc:creator>Erica S. Bookman</dc:creator>
  <cp:lastModifiedBy>SBBC Teacher</cp:lastModifiedBy>
  <cp:revision>4</cp:revision>
  <dcterms:created xsi:type="dcterms:W3CDTF">2019-10-11T16:43:09Z</dcterms:created>
  <dcterms:modified xsi:type="dcterms:W3CDTF">2019-10-13T14:08:51Z</dcterms:modified>
</cp:coreProperties>
</file>