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audio1.bin" ContentType="audio/unknown"/>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58" r:id="rId3"/>
    <p:sldId id="259" r:id="rId4"/>
    <p:sldId id="260" r:id="rId5"/>
    <p:sldId id="263" r:id="rId6"/>
    <p:sldId id="264" r:id="rId7"/>
    <p:sldId id="265" r:id="rId8"/>
    <p:sldId id="266" r:id="rId9"/>
    <p:sldId id="268" r:id="rId10"/>
    <p:sldId id="270" r:id="rId11"/>
    <p:sldId id="271" r:id="rId12"/>
    <p:sldId id="272" r:id="rId13"/>
    <p:sldId id="274" r:id="rId14"/>
    <p:sldId id="286" r:id="rId15"/>
    <p:sldId id="289" r:id="rId16"/>
    <p:sldId id="291" r:id="rId17"/>
    <p:sldId id="292" r:id="rId18"/>
    <p:sldId id="290" r:id="rId19"/>
    <p:sldId id="293" r:id="rId20"/>
    <p:sldId id="294" r:id="rId21"/>
    <p:sldId id="295" r:id="rId22"/>
    <p:sldId id="297" r:id="rId23"/>
    <p:sldId id="298" r:id="rId24"/>
    <p:sldId id="299" r:id="rId25"/>
    <p:sldId id="300" r:id="rId26"/>
    <p:sldId id="301" r:id="rId27"/>
    <p:sldId id="302" r:id="rId28"/>
    <p:sldId id="303" r:id="rId29"/>
    <p:sldId id="30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399" autoAdjust="0"/>
  </p:normalViewPr>
  <p:slideViewPr>
    <p:cSldViewPr snapToGrid="0" snapToObjects="1">
      <p:cViewPr varScale="1">
        <p:scale>
          <a:sx n="40" d="100"/>
          <a:sy n="40" d="100"/>
        </p:scale>
        <p:origin x="-16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930313-B13A-1D45-AFFD-EDC4ECC327FC}" type="datetimeFigureOut">
              <a:rPr lang="en-US" smtClean="0"/>
              <a:t>10/21/19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321EC-1D85-0043-B2A8-E1AB63EC460F}" type="slidenum">
              <a:rPr lang="en-US" smtClean="0"/>
              <a:t>‹#›</a:t>
            </a:fld>
            <a:endParaRPr lang="en-US"/>
          </a:p>
        </p:txBody>
      </p:sp>
    </p:spTree>
    <p:extLst>
      <p:ext uri="{BB962C8B-B14F-4D97-AF65-F5344CB8AC3E}">
        <p14:creationId xmlns:p14="http://schemas.microsoft.com/office/powerpoint/2010/main" val="26327886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eaLnBrk="1" hangingPunct="1"/>
            <a:fld id="{CB2018BD-501D-6744-8191-591D94004F55}" type="slidenum">
              <a:rPr lang="en-US" sz="1200">
                <a:latin typeface="Times New Roman" charset="0"/>
              </a:rPr>
              <a:pPr eaLnBrk="1" hangingPunct="1"/>
              <a:t>3</a:t>
            </a:fld>
            <a:endParaRPr lang="en-US" sz="1200">
              <a:latin typeface="Times New Roman" charset="0"/>
            </a:endParaRPr>
          </a:p>
        </p:txBody>
      </p:sp>
      <p:sp>
        <p:nvSpPr>
          <p:cNvPr id="19458" name="Rectangle 2"/>
          <p:cNvSpPr>
            <a:spLocks noGrp="1" noRot="1" noChangeAspect="1" noChangeArrowheads="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5529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spcBef>
                <a:spcPct val="0"/>
              </a:spcBef>
              <a:defRPr/>
            </a:pPr>
            <a:endParaRPr lang="en-US" sz="2400" smtClean="0">
              <a:ea typeface="ＭＳ Ｐゴシック" charset="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Google Shape;96;p3:note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1425" tIns="91425" rIns="91425" bIns="91425" numCol="1" anchor="t" anchorCtr="0" compatLnSpc="1">
            <a:prstTxWarp prst="textNoShape">
              <a:avLst/>
            </a:prstTxWarp>
          </a:bodyPr>
          <a:lstStyle/>
          <a:p>
            <a:pPr eaLnBrk="1" hangingPunct="1">
              <a:spcBef>
                <a:spcPct val="0"/>
              </a:spcBef>
            </a:pPr>
            <a:endParaRPr lang="en-US" dirty="0">
              <a:latin typeface="Calibri" charset="0"/>
            </a:endParaRPr>
          </a:p>
        </p:txBody>
      </p:sp>
      <p:sp>
        <p:nvSpPr>
          <p:cNvPr id="21506" name="Google Shape;97;p3:notes"/>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4572000 w 120000"/>
              <a:gd name="T3" fmla="*/ 0 h 120000"/>
              <a:gd name="T4" fmla="*/ 4572000 w 120000"/>
              <a:gd name="T5" fmla="*/ 3429000 h 120000"/>
              <a:gd name="T6" fmla="*/ 0 w 120000"/>
              <a:gd name="T7" fmla="*/ 3429000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extLst>
      <p:ext uri="{BB962C8B-B14F-4D97-AF65-F5344CB8AC3E}">
        <p14:creationId xmlns:p14="http://schemas.microsoft.com/office/powerpoint/2010/main" val="1477974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2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Calibri" charset="0"/>
              <a:ea typeface="ＭＳ Ｐゴシック" charset="0"/>
              <a:cs typeface="ＭＳ Ｐゴシック" charset="0"/>
            </a:endParaRPr>
          </a:p>
        </p:txBody>
      </p:sp>
      <p:sp>
        <p:nvSpPr>
          <p:cNvPr id="552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727F8162-6224-BA48-B36B-BD7AF27D16D0}" type="slidenum">
              <a:rPr lang="en-US" sz="1200"/>
              <a:pPr/>
              <a:t>19</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dirty="0">
              <a:latin typeface="Calibri" charset="0"/>
              <a:ea typeface="ＭＳ Ｐゴシック" charset="0"/>
              <a:cs typeface="ＭＳ Ｐゴシック" charset="0"/>
            </a:endParaRPr>
          </a:p>
        </p:txBody>
      </p:sp>
      <p:sp>
        <p:nvSpPr>
          <p:cNvPr id="696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1F0C93EB-5862-2F4F-A71A-EF65D2C0E116}" type="slidenum">
              <a:rPr lang="en-US" sz="1200"/>
              <a:pPr/>
              <a:t>24</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78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dirty="0">
              <a:latin typeface="Calibri" charset="0"/>
              <a:ea typeface="ＭＳ Ｐゴシック" charset="0"/>
              <a:cs typeface="ＭＳ Ｐゴシック" charset="0"/>
            </a:endParaRPr>
          </a:p>
        </p:txBody>
      </p:sp>
      <p:sp>
        <p:nvSpPr>
          <p:cNvPr id="778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2A922EA-107C-F442-BDCD-EABFB2C81183}" type="slidenum">
              <a:rPr lang="en-US" sz="1200"/>
              <a:pPr/>
              <a:t>25</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98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ea typeface="ＭＳ Ｐゴシック" charset="0"/>
                <a:cs typeface="ＭＳ Ｐゴシック" charset="0"/>
              </a:rPr>
              <a:t>March 1 2016</a:t>
            </a:r>
          </a:p>
        </p:txBody>
      </p:sp>
      <p:sp>
        <p:nvSpPr>
          <p:cNvPr id="798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136D5CA0-67AE-D84A-8516-A57F9E1C4717}" type="slidenum">
              <a:rPr lang="en-US" sz="1200"/>
              <a:pPr/>
              <a:t>26</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eaLnBrk="1" hangingPunct="1"/>
            <a:fld id="{7F45AF92-7E44-5649-AC84-AE92AC1A3E06}" type="slidenum">
              <a:rPr lang="en-US" sz="1200">
                <a:latin typeface="Times New Roman" charset="0"/>
              </a:rPr>
              <a:pPr eaLnBrk="1" hangingPunct="1"/>
              <a:t>4</a:t>
            </a:fld>
            <a:endParaRPr lang="en-US" sz="1200">
              <a:latin typeface="Times New Roman" charset="0"/>
            </a:endParaRPr>
          </a:p>
        </p:txBody>
      </p:sp>
      <p:sp>
        <p:nvSpPr>
          <p:cNvPr id="21506" name="Rectangle 2"/>
          <p:cNvSpPr>
            <a:spLocks noGrp="1" noRot="1" noChangeAspect="1" noChangeArrowheads="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168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spcBef>
                <a:spcPct val="0"/>
              </a:spcBef>
              <a:defRPr/>
            </a:pPr>
            <a:endParaRPr lang="en-US" sz="2400" dirty="0" smtClean="0">
              <a:ea typeface="ＭＳ Ｐゴシック"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Calibri" charset="0"/>
              <a:ea typeface="ＭＳ Ｐゴシック" charset="0"/>
              <a:cs typeface="ＭＳ Ｐゴシック"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9918B550-A2FF-D747-9637-9934116E3677}" type="slidenum">
              <a:rPr lang="en-US" sz="1200"/>
              <a:pPr/>
              <a:t>5</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Calibri" charset="0"/>
              <a:ea typeface="ＭＳ Ｐゴシック" charset="0"/>
              <a:cs typeface="ＭＳ Ｐゴシック" charset="0"/>
            </a:endParaRP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7785E35D-139E-E946-BDFC-4F551676B57B}" type="slidenum">
              <a:rPr lang="en-US" sz="1200"/>
              <a:pPr/>
              <a:t>6</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Calibri" charset="0"/>
              <a:ea typeface="ＭＳ Ｐゴシック" charset="0"/>
              <a:cs typeface="ＭＳ Ｐゴシック"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0571570C-31D8-1141-A628-AD3BE5D49AB8}" type="slidenum">
              <a:rPr lang="en-US" sz="1200"/>
              <a:pPr/>
              <a:t>10</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112F131-0A6D-2F4C-92C2-B674650CBAB1}" type="slidenum">
              <a:rPr lang="en-US" smtClean="0"/>
              <a:pPr>
                <a:defRPr/>
              </a:pPr>
              <a:t>13</a:t>
            </a:fld>
            <a:endParaRPr lang="en-US"/>
          </a:p>
        </p:txBody>
      </p:sp>
    </p:spTree>
    <p:extLst>
      <p:ext uri="{BB962C8B-B14F-4D97-AF65-F5344CB8AC3E}">
        <p14:creationId xmlns:p14="http://schemas.microsoft.com/office/powerpoint/2010/main" val="1593120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Calibri" charset="0"/>
              <a:ea typeface="ＭＳ Ｐゴシック" charset="0"/>
              <a:cs typeface="ＭＳ Ｐゴシック" charset="0"/>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AA0FF3C2-3F8C-C449-9BFB-70E76F793A6D}" type="slidenum">
              <a:rPr lang="en-US" sz="1200"/>
              <a:pPr/>
              <a:t>15</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Google Shape;96;p3:note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atin typeface="Calibri" charset="0"/>
            </a:endParaRPr>
          </a:p>
        </p:txBody>
      </p:sp>
      <p:sp>
        <p:nvSpPr>
          <p:cNvPr id="19458" name="Google Shape;97;p3:notes"/>
          <p:cNvSpPr>
            <a:spLocks noGrp="1" noRot="1" noChangeAspect="1" noTextEdit="1"/>
          </p:cNvSpPr>
          <p:nvPr>
            <p:ph type="sldImg" idx="2"/>
          </p:nvPr>
        </p:nvSpPr>
        <p:spPr bwMode="auto">
          <a:xfrm>
            <a:off x="1143000" y="685800"/>
            <a:ext cx="4572000" cy="3429000"/>
          </a:xfrm>
          <a:custGeom>
            <a:avLst/>
            <a:gdLst>
              <a:gd name="T0" fmla="*/ 0 w 120000"/>
              <a:gd name="T1" fmla="*/ 0 h 120000"/>
              <a:gd name="T2" fmla="*/ 4572000 w 120000"/>
              <a:gd name="T3" fmla="*/ 0 h 120000"/>
              <a:gd name="T4" fmla="*/ 4572000 w 120000"/>
              <a:gd name="T5" fmla="*/ 3429000 h 120000"/>
              <a:gd name="T6" fmla="*/ 0 w 120000"/>
              <a:gd name="T7" fmla="*/ 3429000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Tree>
    <p:extLst>
      <p:ext uri="{BB962C8B-B14F-4D97-AF65-F5344CB8AC3E}">
        <p14:creationId xmlns:p14="http://schemas.microsoft.com/office/powerpoint/2010/main" val="1010398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dirty="0">
              <a:latin typeface="Calibri" charset="0"/>
              <a:ea typeface="ＭＳ Ｐゴシック" charset="0"/>
              <a:cs typeface="ＭＳ Ｐゴシック" charset="0"/>
            </a:endParaRPr>
          </a:p>
        </p:txBody>
      </p:sp>
      <p:sp>
        <p:nvSpPr>
          <p:cNvPr id="481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E19B5819-707E-584A-8343-68DAAC41BFA2}" type="slidenum">
              <a:rPr lang="en-US" sz="1200"/>
              <a:pPr/>
              <a:t>17</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3D8A2E-AC6F-D44C-BE3D-C349D63E955F}" type="datetimeFigureOut">
              <a:rPr lang="en-US" smtClean="0"/>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3AA7-16CB-354C-B4F0-10F698FD1B42}" type="slidenum">
              <a:rPr lang="en-US" smtClean="0"/>
              <a:t>‹#›</a:t>
            </a:fld>
            <a:endParaRPr lang="en-US"/>
          </a:p>
        </p:txBody>
      </p:sp>
    </p:spTree>
    <p:extLst>
      <p:ext uri="{BB962C8B-B14F-4D97-AF65-F5344CB8AC3E}">
        <p14:creationId xmlns:p14="http://schemas.microsoft.com/office/powerpoint/2010/main" val="246764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3D8A2E-AC6F-D44C-BE3D-C349D63E955F}" type="datetimeFigureOut">
              <a:rPr lang="en-US" smtClean="0"/>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3AA7-16CB-354C-B4F0-10F698FD1B42}" type="slidenum">
              <a:rPr lang="en-US" smtClean="0"/>
              <a:t>‹#›</a:t>
            </a:fld>
            <a:endParaRPr lang="en-US"/>
          </a:p>
        </p:txBody>
      </p:sp>
    </p:spTree>
    <p:extLst>
      <p:ext uri="{BB962C8B-B14F-4D97-AF65-F5344CB8AC3E}">
        <p14:creationId xmlns:p14="http://schemas.microsoft.com/office/powerpoint/2010/main" val="2674504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3D8A2E-AC6F-D44C-BE3D-C349D63E955F}" type="datetimeFigureOut">
              <a:rPr lang="en-US" smtClean="0"/>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3AA7-16CB-354C-B4F0-10F698FD1B42}" type="slidenum">
              <a:rPr lang="en-US" smtClean="0"/>
              <a:t>‹#›</a:t>
            </a:fld>
            <a:endParaRPr lang="en-US"/>
          </a:p>
        </p:txBody>
      </p:sp>
    </p:spTree>
    <p:extLst>
      <p:ext uri="{BB962C8B-B14F-4D97-AF65-F5344CB8AC3E}">
        <p14:creationId xmlns:p14="http://schemas.microsoft.com/office/powerpoint/2010/main" val="117383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3D8A2E-AC6F-D44C-BE3D-C349D63E955F}" type="datetimeFigureOut">
              <a:rPr lang="en-US" smtClean="0"/>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3AA7-16CB-354C-B4F0-10F698FD1B42}" type="slidenum">
              <a:rPr lang="en-US" smtClean="0"/>
              <a:t>‹#›</a:t>
            </a:fld>
            <a:endParaRPr lang="en-US"/>
          </a:p>
        </p:txBody>
      </p:sp>
    </p:spTree>
    <p:extLst>
      <p:ext uri="{BB962C8B-B14F-4D97-AF65-F5344CB8AC3E}">
        <p14:creationId xmlns:p14="http://schemas.microsoft.com/office/powerpoint/2010/main" val="363218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3D8A2E-AC6F-D44C-BE3D-C349D63E955F}" type="datetimeFigureOut">
              <a:rPr lang="en-US" smtClean="0"/>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3AA7-16CB-354C-B4F0-10F698FD1B42}" type="slidenum">
              <a:rPr lang="en-US" smtClean="0"/>
              <a:t>‹#›</a:t>
            </a:fld>
            <a:endParaRPr lang="en-US"/>
          </a:p>
        </p:txBody>
      </p:sp>
    </p:spTree>
    <p:extLst>
      <p:ext uri="{BB962C8B-B14F-4D97-AF65-F5344CB8AC3E}">
        <p14:creationId xmlns:p14="http://schemas.microsoft.com/office/powerpoint/2010/main" val="298118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3D8A2E-AC6F-D44C-BE3D-C349D63E955F}" type="datetimeFigureOut">
              <a:rPr lang="en-US" smtClean="0"/>
              <a:t>10/21/19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3AA7-16CB-354C-B4F0-10F698FD1B42}" type="slidenum">
              <a:rPr lang="en-US" smtClean="0"/>
              <a:t>‹#›</a:t>
            </a:fld>
            <a:endParaRPr lang="en-US"/>
          </a:p>
        </p:txBody>
      </p:sp>
    </p:spTree>
    <p:extLst>
      <p:ext uri="{BB962C8B-B14F-4D97-AF65-F5344CB8AC3E}">
        <p14:creationId xmlns:p14="http://schemas.microsoft.com/office/powerpoint/2010/main" val="213350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3D8A2E-AC6F-D44C-BE3D-C349D63E955F}" type="datetimeFigureOut">
              <a:rPr lang="en-US" smtClean="0"/>
              <a:t>10/21/19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AF3AA7-16CB-354C-B4F0-10F698FD1B42}" type="slidenum">
              <a:rPr lang="en-US" smtClean="0"/>
              <a:t>‹#›</a:t>
            </a:fld>
            <a:endParaRPr lang="en-US"/>
          </a:p>
        </p:txBody>
      </p:sp>
    </p:spTree>
    <p:extLst>
      <p:ext uri="{BB962C8B-B14F-4D97-AF65-F5344CB8AC3E}">
        <p14:creationId xmlns:p14="http://schemas.microsoft.com/office/powerpoint/2010/main" val="2644874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3D8A2E-AC6F-D44C-BE3D-C349D63E955F}" type="datetimeFigureOut">
              <a:rPr lang="en-US" smtClean="0"/>
              <a:t>10/21/19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AF3AA7-16CB-354C-B4F0-10F698FD1B42}" type="slidenum">
              <a:rPr lang="en-US" smtClean="0"/>
              <a:t>‹#›</a:t>
            </a:fld>
            <a:endParaRPr lang="en-US"/>
          </a:p>
        </p:txBody>
      </p:sp>
    </p:spTree>
    <p:extLst>
      <p:ext uri="{BB962C8B-B14F-4D97-AF65-F5344CB8AC3E}">
        <p14:creationId xmlns:p14="http://schemas.microsoft.com/office/powerpoint/2010/main" val="3617056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D8A2E-AC6F-D44C-BE3D-C349D63E955F}" type="datetimeFigureOut">
              <a:rPr lang="en-US" smtClean="0"/>
              <a:t>10/21/19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AF3AA7-16CB-354C-B4F0-10F698FD1B42}" type="slidenum">
              <a:rPr lang="en-US" smtClean="0"/>
              <a:t>‹#›</a:t>
            </a:fld>
            <a:endParaRPr lang="en-US"/>
          </a:p>
        </p:txBody>
      </p:sp>
    </p:spTree>
    <p:extLst>
      <p:ext uri="{BB962C8B-B14F-4D97-AF65-F5344CB8AC3E}">
        <p14:creationId xmlns:p14="http://schemas.microsoft.com/office/powerpoint/2010/main" val="2849387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D8A2E-AC6F-D44C-BE3D-C349D63E955F}" type="datetimeFigureOut">
              <a:rPr lang="en-US" smtClean="0"/>
              <a:t>10/21/19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3AA7-16CB-354C-B4F0-10F698FD1B42}" type="slidenum">
              <a:rPr lang="en-US" smtClean="0"/>
              <a:t>‹#›</a:t>
            </a:fld>
            <a:endParaRPr lang="en-US"/>
          </a:p>
        </p:txBody>
      </p:sp>
    </p:spTree>
    <p:extLst>
      <p:ext uri="{BB962C8B-B14F-4D97-AF65-F5344CB8AC3E}">
        <p14:creationId xmlns:p14="http://schemas.microsoft.com/office/powerpoint/2010/main" val="2589152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D8A2E-AC6F-D44C-BE3D-C349D63E955F}" type="datetimeFigureOut">
              <a:rPr lang="en-US" smtClean="0"/>
              <a:t>10/21/19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3AA7-16CB-354C-B4F0-10F698FD1B42}" type="slidenum">
              <a:rPr lang="en-US" smtClean="0"/>
              <a:t>‹#›</a:t>
            </a:fld>
            <a:endParaRPr lang="en-US"/>
          </a:p>
        </p:txBody>
      </p:sp>
    </p:spTree>
    <p:extLst>
      <p:ext uri="{BB962C8B-B14F-4D97-AF65-F5344CB8AC3E}">
        <p14:creationId xmlns:p14="http://schemas.microsoft.com/office/powerpoint/2010/main" val="6347626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3D8A2E-AC6F-D44C-BE3D-C349D63E955F}" type="datetimeFigureOut">
              <a:rPr lang="en-US" smtClean="0"/>
              <a:t>10/21/19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F3AA7-16CB-354C-B4F0-10F698FD1B42}" type="slidenum">
              <a:rPr lang="en-US" smtClean="0"/>
              <a:t>‹#›</a:t>
            </a:fld>
            <a:endParaRPr lang="en-US"/>
          </a:p>
        </p:txBody>
      </p:sp>
    </p:spTree>
    <p:extLst>
      <p:ext uri="{BB962C8B-B14F-4D97-AF65-F5344CB8AC3E}">
        <p14:creationId xmlns:p14="http://schemas.microsoft.com/office/powerpoint/2010/main" val="1405995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audio" Target="../media/audio1.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audio" Target="../media/audio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audio" Target="../media/audio1.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audio" Target="../media/audio1.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audio" Target="../media/audio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14 CAMPAIGNS &amp; ELECTIONS</a:t>
            </a:r>
            <a:endParaRPr lang="en-US" dirty="0"/>
          </a:p>
        </p:txBody>
      </p:sp>
      <p:sp>
        <p:nvSpPr>
          <p:cNvPr id="3" name="Subtitle 2"/>
          <p:cNvSpPr>
            <a:spLocks noGrp="1"/>
          </p:cNvSpPr>
          <p:nvPr>
            <p:ph type="subTitle" idx="1"/>
          </p:nvPr>
        </p:nvSpPr>
        <p:spPr/>
        <p:txBody>
          <a:bodyPr/>
          <a:lstStyle/>
          <a:p>
            <a:r>
              <a:rPr lang="en-US" dirty="0" smtClean="0"/>
              <a:t>STUDENT NOTES 1</a:t>
            </a:r>
            <a:endParaRPr lang="en-US" dirty="0"/>
          </a:p>
        </p:txBody>
      </p:sp>
    </p:spTree>
    <p:extLst>
      <p:ext uri="{BB962C8B-B14F-4D97-AF65-F5344CB8AC3E}">
        <p14:creationId xmlns:p14="http://schemas.microsoft.com/office/powerpoint/2010/main" val="2395010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0" y="457200"/>
            <a:ext cx="9144000" cy="1447800"/>
          </a:xfrm>
        </p:spPr>
        <p:txBody>
          <a:bodyPr/>
          <a:lstStyle/>
          <a:p>
            <a:pPr algn="ctr"/>
            <a:r>
              <a:rPr lang="en-US">
                <a:latin typeface="Arial Black" charset="0"/>
                <a:ea typeface="ＭＳ Ｐゴシック" charset="0"/>
                <a:cs typeface="ＭＳ Ｐゴシック" charset="0"/>
              </a:rPr>
              <a:t>CONGRESSIONAL V. PRESIDENTIAL</a:t>
            </a:r>
          </a:p>
        </p:txBody>
      </p:sp>
      <p:sp>
        <p:nvSpPr>
          <p:cNvPr id="3" name="Content Placeholder 2"/>
          <p:cNvSpPr>
            <a:spLocks noGrp="1"/>
          </p:cNvSpPr>
          <p:nvPr>
            <p:ph idx="1"/>
          </p:nvPr>
        </p:nvSpPr>
        <p:spPr>
          <a:xfrm>
            <a:off x="457200" y="2324563"/>
            <a:ext cx="8229600" cy="3801600"/>
          </a:xfrm>
        </p:spPr>
        <p:txBody>
          <a:bodyPr>
            <a:normAutofit lnSpcReduction="10000"/>
          </a:bodyPr>
          <a:lstStyle/>
          <a:p>
            <a:pPr>
              <a:lnSpc>
                <a:spcPct val="90000"/>
              </a:lnSpc>
            </a:pPr>
            <a:r>
              <a:rPr lang="en-US" dirty="0">
                <a:solidFill>
                  <a:srgbClr val="000000"/>
                </a:solidFill>
                <a:latin typeface="Times New Roman" charset="0"/>
                <a:ea typeface="ＭＳ Ｐゴシック" charset="0"/>
                <a:cs typeface="ＭＳ Ｐゴシック" charset="0"/>
              </a:rPr>
              <a:t>Congress – </a:t>
            </a:r>
            <a:r>
              <a:rPr lang="en-US" i="1" dirty="0">
                <a:solidFill>
                  <a:srgbClr val="000000"/>
                </a:solidFill>
                <a:latin typeface="Times New Roman" charset="0"/>
                <a:ea typeface="ＭＳ Ｐゴシック" charset="0"/>
                <a:cs typeface="ＭＳ Ｐゴシック" charset="0"/>
              </a:rPr>
              <a:t>regional</a:t>
            </a:r>
          </a:p>
          <a:p>
            <a:pPr lvl="1">
              <a:lnSpc>
                <a:spcPct val="90000"/>
              </a:lnSpc>
            </a:pPr>
            <a:r>
              <a:rPr lang="en-US" dirty="0">
                <a:solidFill>
                  <a:srgbClr val="000000"/>
                </a:solidFill>
                <a:latin typeface="Arial Black" charset="0"/>
                <a:ea typeface="ＭＳ Ｐゴシック" charset="0"/>
              </a:rPr>
              <a:t>Senate by state; House by district</a:t>
            </a:r>
          </a:p>
          <a:p>
            <a:pPr lvl="2">
              <a:lnSpc>
                <a:spcPct val="90000"/>
              </a:lnSpc>
            </a:pPr>
            <a:r>
              <a:rPr lang="en-US" dirty="0">
                <a:solidFill>
                  <a:srgbClr val="000000"/>
                </a:solidFill>
                <a:latin typeface="Arial Black" charset="0"/>
                <a:ea typeface="ＭＳ Ｐゴシック" charset="0"/>
              </a:rPr>
              <a:t>Single-member districts</a:t>
            </a:r>
          </a:p>
          <a:p>
            <a:pPr>
              <a:lnSpc>
                <a:spcPct val="90000"/>
              </a:lnSpc>
            </a:pPr>
            <a:r>
              <a:rPr lang="en-US" dirty="0">
                <a:solidFill>
                  <a:srgbClr val="000000"/>
                </a:solidFill>
                <a:latin typeface="Times New Roman" charset="0"/>
                <a:ea typeface="ＭＳ Ｐゴシック" charset="0"/>
                <a:cs typeface="ＭＳ Ｐゴシック" charset="0"/>
              </a:rPr>
              <a:t>House elections are </a:t>
            </a:r>
            <a:r>
              <a:rPr lang="en-US" i="1" dirty="0">
                <a:solidFill>
                  <a:srgbClr val="000000"/>
                </a:solidFill>
                <a:latin typeface="Times New Roman" charset="0"/>
                <a:ea typeface="ＭＳ Ｐゴシック" charset="0"/>
                <a:cs typeface="ＭＳ Ｐゴシック" charset="0"/>
              </a:rPr>
              <a:t>less competitive</a:t>
            </a:r>
            <a:r>
              <a:rPr lang="en-US" dirty="0">
                <a:solidFill>
                  <a:srgbClr val="000000"/>
                </a:solidFill>
                <a:latin typeface="Times New Roman" charset="0"/>
                <a:ea typeface="ＭＳ Ｐゴシック" charset="0"/>
                <a:cs typeface="ＭＳ Ｐゴシック" charset="0"/>
              </a:rPr>
              <a:t> than Senate or President</a:t>
            </a:r>
          </a:p>
          <a:p>
            <a:pPr>
              <a:lnSpc>
                <a:spcPct val="90000"/>
              </a:lnSpc>
            </a:pPr>
            <a:r>
              <a:rPr lang="en-US" b="1" dirty="0">
                <a:solidFill>
                  <a:srgbClr val="000000"/>
                </a:solidFill>
                <a:latin typeface="Times New Roman" charset="0"/>
                <a:ea typeface="ＭＳ Ｐゴシック" charset="0"/>
                <a:cs typeface="ＭＳ Ｐゴシック" charset="0"/>
              </a:rPr>
              <a:t>Incumbents v. challenger</a:t>
            </a:r>
            <a:endParaRPr lang="en-US" dirty="0">
              <a:solidFill>
                <a:srgbClr val="000000"/>
              </a:solidFill>
              <a:latin typeface="Times New Roman" charset="0"/>
              <a:ea typeface="ＭＳ Ｐゴシック" charset="0"/>
              <a:cs typeface="ＭＳ Ｐゴシック" charset="0"/>
            </a:endParaRPr>
          </a:p>
          <a:p>
            <a:pPr>
              <a:lnSpc>
                <a:spcPct val="90000"/>
              </a:lnSpc>
            </a:pPr>
            <a:r>
              <a:rPr lang="en-US" dirty="0">
                <a:solidFill>
                  <a:srgbClr val="000000"/>
                </a:solidFill>
                <a:latin typeface="Times New Roman" charset="0"/>
                <a:ea typeface="ＭＳ Ｐゴシック" charset="0"/>
                <a:cs typeface="ＭＳ Ｐゴシック" charset="0"/>
              </a:rPr>
              <a:t>Congressional elections </a:t>
            </a:r>
            <a:r>
              <a:rPr lang="en-US" i="1" dirty="0">
                <a:solidFill>
                  <a:srgbClr val="000000"/>
                </a:solidFill>
                <a:latin typeface="Times New Roman" charset="0"/>
                <a:ea typeface="ＭＳ Ｐゴシック" charset="0"/>
                <a:cs typeface="ＭＳ Ｐゴシック" charset="0"/>
              </a:rPr>
              <a:t>every two years</a:t>
            </a:r>
            <a:r>
              <a:rPr lang="en-US" dirty="0">
                <a:solidFill>
                  <a:srgbClr val="000000"/>
                </a:solidFill>
                <a:latin typeface="Times New Roman" charset="0"/>
                <a:ea typeface="ＭＳ Ｐゴシック" charset="0"/>
                <a:cs typeface="ＭＳ Ｐゴシック" charset="0"/>
              </a:rPr>
              <a:t> – </a:t>
            </a:r>
            <a:r>
              <a:rPr lang="ja-JP" altLang="en-US" b="1" dirty="0">
                <a:solidFill>
                  <a:srgbClr val="000000"/>
                </a:solidFill>
                <a:latin typeface="Times New Roman" charset="0"/>
                <a:ea typeface="ＭＳ Ｐゴシック" charset="0"/>
                <a:cs typeface="ＭＳ Ｐゴシック" charset="0"/>
              </a:rPr>
              <a:t>“</a:t>
            </a:r>
            <a:r>
              <a:rPr lang="en-US" altLang="ja-JP" b="1" dirty="0">
                <a:solidFill>
                  <a:srgbClr val="000000"/>
                </a:solidFill>
                <a:latin typeface="Times New Roman" charset="0"/>
                <a:ea typeface="ＭＳ Ｐゴシック" charset="0"/>
                <a:cs typeface="ＭＳ Ｐゴシック" charset="0"/>
              </a:rPr>
              <a:t>off-year</a:t>
            </a:r>
            <a:r>
              <a:rPr lang="ja-JP" altLang="en-US" b="1" dirty="0">
                <a:solidFill>
                  <a:srgbClr val="000000"/>
                </a:solidFill>
                <a:latin typeface="Times New Roman" charset="0"/>
                <a:ea typeface="ＭＳ Ｐゴシック" charset="0"/>
                <a:cs typeface="ＭＳ Ｐゴシック" charset="0"/>
              </a:rPr>
              <a:t>”</a:t>
            </a:r>
            <a:r>
              <a:rPr lang="en-US" altLang="ja-JP" b="1" dirty="0">
                <a:solidFill>
                  <a:srgbClr val="000000"/>
                </a:solidFill>
                <a:latin typeface="Times New Roman" charset="0"/>
                <a:ea typeface="ＭＳ Ｐゴシック" charset="0"/>
                <a:cs typeface="ＭＳ Ｐゴシック" charset="0"/>
              </a:rPr>
              <a:t> </a:t>
            </a:r>
            <a:r>
              <a:rPr lang="en-US" altLang="ja-JP" dirty="0">
                <a:solidFill>
                  <a:srgbClr val="000000"/>
                </a:solidFill>
                <a:latin typeface="Times New Roman" charset="0"/>
                <a:ea typeface="ＭＳ Ｐゴシック" charset="0"/>
                <a:cs typeface="ＭＳ Ｐゴシック" charset="0"/>
              </a:rPr>
              <a:t>or </a:t>
            </a:r>
            <a:r>
              <a:rPr lang="ja-JP" altLang="en-US" b="1" dirty="0">
                <a:solidFill>
                  <a:srgbClr val="000000"/>
                </a:solidFill>
                <a:latin typeface="Times New Roman" charset="0"/>
                <a:ea typeface="ＭＳ Ｐゴシック" charset="0"/>
                <a:cs typeface="ＭＳ Ｐゴシック" charset="0"/>
              </a:rPr>
              <a:t>“</a:t>
            </a:r>
            <a:r>
              <a:rPr lang="en-US" altLang="ja-JP" b="1" dirty="0">
                <a:solidFill>
                  <a:srgbClr val="000000"/>
                </a:solidFill>
                <a:latin typeface="Times New Roman" charset="0"/>
                <a:ea typeface="ＭＳ Ｐゴシック" charset="0"/>
                <a:cs typeface="ＭＳ Ｐゴシック" charset="0"/>
              </a:rPr>
              <a:t>midterm year</a:t>
            </a:r>
            <a:r>
              <a:rPr lang="ja-JP" altLang="en-US" b="1" dirty="0">
                <a:solidFill>
                  <a:srgbClr val="000000"/>
                </a:solidFill>
                <a:latin typeface="Times New Roman" charset="0"/>
                <a:ea typeface="ＭＳ Ｐゴシック" charset="0"/>
                <a:cs typeface="ＭＳ Ｐゴシック" charset="0"/>
              </a:rPr>
              <a:t>”</a:t>
            </a:r>
            <a:r>
              <a:rPr lang="en-US" altLang="ja-JP" b="1" dirty="0">
                <a:solidFill>
                  <a:srgbClr val="000000"/>
                </a:solidFill>
                <a:latin typeface="Times New Roman" charset="0"/>
                <a:ea typeface="ＭＳ Ｐゴシック" charset="0"/>
                <a:cs typeface="ＭＳ Ｐゴシック" charset="0"/>
              </a:rPr>
              <a:t> </a:t>
            </a:r>
            <a:r>
              <a:rPr lang="en-US" altLang="ja-JP" dirty="0">
                <a:latin typeface="Times New Roman" charset="0"/>
                <a:ea typeface="ＭＳ Ｐゴシック" charset="0"/>
                <a:cs typeface="ＭＳ Ｐゴシック" charset="0"/>
              </a:rPr>
              <a:t>(~36% vote)</a:t>
            </a:r>
          </a:p>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82255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10-21 at 8.09.2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777" y="310444"/>
            <a:ext cx="7507111" cy="6358916"/>
          </a:xfrm>
          <a:prstGeom prst="rect">
            <a:avLst/>
          </a:prstGeom>
        </p:spPr>
      </p:pic>
    </p:spTree>
    <p:extLst>
      <p:ext uri="{BB962C8B-B14F-4D97-AF65-F5344CB8AC3E}">
        <p14:creationId xmlns:p14="http://schemas.microsoft.com/office/powerpoint/2010/main" val="2091258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953000"/>
          </a:xfrm>
        </p:spPr>
        <p:txBody>
          <a:bodyPr/>
          <a:lstStyle/>
          <a:p>
            <a:r>
              <a:rPr lang="en-US" dirty="0">
                <a:solidFill>
                  <a:srgbClr val="000000"/>
                </a:solidFill>
                <a:latin typeface="Times New Roman" charset="0"/>
                <a:ea typeface="ＭＳ Ｐゴシック" charset="0"/>
                <a:cs typeface="ＭＳ Ｐゴシック" charset="0"/>
              </a:rPr>
              <a:t>Which one of the following is a </a:t>
            </a:r>
            <a:r>
              <a:rPr lang="en-US" b="1" dirty="0">
                <a:solidFill>
                  <a:srgbClr val="000000"/>
                </a:solidFill>
                <a:latin typeface="Times New Roman" charset="0"/>
                <a:ea typeface="ＭＳ Ｐゴシック" charset="0"/>
                <a:cs typeface="ＭＳ Ｐゴシック" charset="0"/>
              </a:rPr>
              <a:t>midterm election</a:t>
            </a:r>
            <a:r>
              <a:rPr lang="en-US" dirty="0">
                <a:solidFill>
                  <a:srgbClr val="000000"/>
                </a:solidFill>
                <a:latin typeface="Times New Roman" charset="0"/>
                <a:ea typeface="ＭＳ Ｐゴシック" charset="0"/>
                <a:cs typeface="ＭＳ Ｐゴシック" charset="0"/>
              </a:rPr>
              <a:t>?</a:t>
            </a:r>
          </a:p>
          <a:p>
            <a:pPr lvl="1"/>
            <a:r>
              <a:rPr lang="en-US" dirty="0">
                <a:solidFill>
                  <a:srgbClr val="000000"/>
                </a:solidFill>
                <a:latin typeface="Arial Black" charset="0"/>
                <a:ea typeface="ＭＳ Ｐゴシック" charset="0"/>
              </a:rPr>
              <a:t>1992, 1994, 1996, 2000, 2004</a:t>
            </a:r>
          </a:p>
          <a:p>
            <a:r>
              <a:rPr lang="en-US" dirty="0">
                <a:solidFill>
                  <a:srgbClr val="000000"/>
                </a:solidFill>
                <a:latin typeface="Times New Roman" charset="0"/>
                <a:ea typeface="ＭＳ Ｐゴシック" charset="0"/>
                <a:cs typeface="ＭＳ Ｐゴシック" charset="0"/>
              </a:rPr>
              <a:t>Which one of the following is an </a:t>
            </a:r>
            <a:r>
              <a:rPr lang="en-US" b="1" dirty="0">
                <a:solidFill>
                  <a:srgbClr val="000000"/>
                </a:solidFill>
                <a:latin typeface="Times New Roman" charset="0"/>
                <a:ea typeface="ＭＳ Ｐゴシック" charset="0"/>
                <a:cs typeface="ＭＳ Ｐゴシック" charset="0"/>
              </a:rPr>
              <a:t>off-year election</a:t>
            </a:r>
            <a:r>
              <a:rPr lang="en-US" dirty="0">
                <a:solidFill>
                  <a:srgbClr val="000000"/>
                </a:solidFill>
                <a:latin typeface="Times New Roman" charset="0"/>
                <a:ea typeface="ＭＳ Ｐゴシック" charset="0"/>
                <a:cs typeface="ＭＳ Ｐゴシック" charset="0"/>
              </a:rPr>
              <a:t>?</a:t>
            </a:r>
          </a:p>
          <a:p>
            <a:pPr lvl="1"/>
            <a:r>
              <a:rPr lang="en-US" dirty="0">
                <a:solidFill>
                  <a:srgbClr val="000000"/>
                </a:solidFill>
                <a:latin typeface="Arial Black" charset="0"/>
                <a:ea typeface="ＭＳ Ｐゴシック" charset="0"/>
              </a:rPr>
              <a:t>1960, 1964, 1966, 1968, 1972</a:t>
            </a:r>
          </a:p>
          <a:p>
            <a:r>
              <a:rPr lang="en-US" dirty="0">
                <a:solidFill>
                  <a:srgbClr val="000000"/>
                </a:solidFill>
                <a:latin typeface="Times New Roman" charset="0"/>
                <a:ea typeface="ＭＳ Ｐゴシック" charset="0"/>
                <a:cs typeface="ＭＳ Ｐゴシック" charset="0"/>
              </a:rPr>
              <a:t>Which one of the following is a </a:t>
            </a:r>
            <a:r>
              <a:rPr lang="en-US" b="1" dirty="0">
                <a:solidFill>
                  <a:srgbClr val="000000"/>
                </a:solidFill>
                <a:latin typeface="Times New Roman" charset="0"/>
                <a:ea typeface="ＭＳ Ｐゴシック" charset="0"/>
                <a:cs typeface="ＭＳ Ｐゴシック" charset="0"/>
              </a:rPr>
              <a:t>general election</a:t>
            </a:r>
            <a:r>
              <a:rPr lang="en-US" dirty="0">
                <a:solidFill>
                  <a:srgbClr val="000000"/>
                </a:solidFill>
                <a:latin typeface="Times New Roman" charset="0"/>
                <a:ea typeface="ＭＳ Ｐゴシック" charset="0"/>
                <a:cs typeface="ＭＳ Ｐゴシック" charset="0"/>
              </a:rPr>
              <a:t>?</a:t>
            </a:r>
          </a:p>
          <a:p>
            <a:pPr lvl="1"/>
            <a:r>
              <a:rPr lang="en-US" dirty="0">
                <a:solidFill>
                  <a:srgbClr val="000000"/>
                </a:solidFill>
                <a:latin typeface="Arial Black" charset="0"/>
                <a:ea typeface="ＭＳ Ｐゴシック" charset="0"/>
              </a:rPr>
              <a:t>1980, 1982, 1986, 1990, 1994</a:t>
            </a:r>
          </a:p>
        </p:txBody>
      </p:sp>
    </p:spTree>
    <p:extLst>
      <p:ext uri="{BB962C8B-B14F-4D97-AF65-F5344CB8AC3E}">
        <p14:creationId xmlns:p14="http://schemas.microsoft.com/office/powerpoint/2010/main" val="257407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accel="50000" decel="500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accel="50000" decel="5000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accel="50000" decel="500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accel="50000" decel="5000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10-21 at 8.11.1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40" y="1196752"/>
            <a:ext cx="7704856" cy="5535614"/>
          </a:xfrm>
          <a:prstGeom prst="rect">
            <a:avLst/>
          </a:prstGeom>
        </p:spPr>
      </p:pic>
      <p:sp>
        <p:nvSpPr>
          <p:cNvPr id="5" name="Title 4"/>
          <p:cNvSpPr>
            <a:spLocks noGrp="1"/>
          </p:cNvSpPr>
          <p:nvPr>
            <p:ph type="title"/>
          </p:nvPr>
        </p:nvSpPr>
        <p:spPr>
          <a:xfrm>
            <a:off x="467544" y="13435"/>
            <a:ext cx="8229600" cy="1143000"/>
          </a:xfrm>
        </p:spPr>
        <p:txBody>
          <a:bodyPr/>
          <a:lstStyle/>
          <a:p>
            <a:r>
              <a:rPr lang="en-US" sz="2200" dirty="0"/>
              <a:t>S</a:t>
            </a:r>
            <a:r>
              <a:rPr lang="en-US" sz="2200" dirty="0" smtClean="0"/>
              <a:t>ince the Roosevelt era, the President’s Party has only gained seats in the House and Senate during the midterm elections twice — in 1934 and 2002</a:t>
            </a:r>
            <a:endParaRPr lang="en-US" sz="2200" dirty="0"/>
          </a:p>
        </p:txBody>
      </p:sp>
    </p:spTree>
    <p:extLst>
      <p:ext uri="{BB962C8B-B14F-4D97-AF65-F5344CB8AC3E}">
        <p14:creationId xmlns:p14="http://schemas.microsoft.com/office/powerpoint/2010/main" val="3327263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MIDTERM ELECTIONS HURT INCUMBENT PRESIDENT’S PARTY</a:t>
            </a:r>
            <a:endParaRPr lang="en-US" dirty="0"/>
          </a:p>
        </p:txBody>
      </p:sp>
      <p:pic>
        <p:nvPicPr>
          <p:cNvPr id="4" name="Picture 3" descr="Screen Shot 2018-10-21 at 8.22.1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659" y="1616363"/>
            <a:ext cx="7220652" cy="5149273"/>
          </a:xfrm>
          <a:prstGeom prst="rect">
            <a:avLst/>
          </a:prstGeom>
        </p:spPr>
      </p:pic>
    </p:spTree>
    <p:extLst>
      <p:ext uri="{BB962C8B-B14F-4D97-AF65-F5344CB8AC3E}">
        <p14:creationId xmlns:p14="http://schemas.microsoft.com/office/powerpoint/2010/main" val="3181884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26"/>
          <p:cNvSpPr>
            <a:spLocks noGrp="1" noChangeArrowheads="1"/>
          </p:cNvSpPr>
          <p:nvPr>
            <p:ph type="title"/>
          </p:nvPr>
        </p:nvSpPr>
        <p:spPr/>
        <p:txBody>
          <a:bodyPr>
            <a:normAutofit fontScale="90000"/>
          </a:bodyPr>
          <a:lstStyle/>
          <a:p>
            <a:pPr eaLnBrk="1" hangingPunct="1"/>
            <a:r>
              <a:rPr lang="en-US" u="sng" dirty="0">
                <a:latin typeface="Arial Black" charset="0"/>
                <a:ea typeface="ＭＳ Ｐゴシック" charset="0"/>
                <a:cs typeface="ＭＳ Ｐゴシック" charset="0"/>
              </a:rPr>
              <a:t>Road to Presidency</a:t>
            </a:r>
            <a:r>
              <a:rPr lang="en-US" dirty="0">
                <a:latin typeface="Arial Black" charset="0"/>
                <a:ea typeface="ＭＳ Ｐゴシック" charset="0"/>
                <a:cs typeface="ＭＳ Ｐゴシック" charset="0"/>
              </a:rPr>
              <a:t>: Running for Office</a:t>
            </a:r>
          </a:p>
        </p:txBody>
      </p:sp>
      <p:sp>
        <p:nvSpPr>
          <p:cNvPr id="19459" name="Rectangle 1027"/>
          <p:cNvSpPr>
            <a:spLocks noGrp="1" noChangeArrowheads="1"/>
          </p:cNvSpPr>
          <p:nvPr>
            <p:ph type="body" idx="1"/>
          </p:nvPr>
        </p:nvSpPr>
        <p:spPr>
          <a:xfrm>
            <a:off x="457200" y="1507949"/>
            <a:ext cx="8229600" cy="4876800"/>
          </a:xfrm>
        </p:spPr>
        <p:txBody>
          <a:bodyPr>
            <a:normAutofit/>
          </a:bodyPr>
          <a:lstStyle/>
          <a:p>
            <a:pPr eaLnBrk="1" hangingPunct="1"/>
            <a:r>
              <a:rPr lang="en-US" sz="3600" b="1" u="sng" dirty="0">
                <a:latin typeface="Times New Roman" charset="0"/>
                <a:ea typeface="ＭＳ Ｐゴシック" charset="0"/>
                <a:cs typeface="ＭＳ Ｐゴシック" charset="0"/>
              </a:rPr>
              <a:t>4 steps</a:t>
            </a:r>
            <a:r>
              <a:rPr lang="en-US" sz="3600" dirty="0">
                <a:latin typeface="Times New Roman" charset="0"/>
                <a:ea typeface="ＭＳ Ｐゴシック" charset="0"/>
                <a:cs typeface="ＭＳ Ｐゴシック" charset="0"/>
              </a:rPr>
              <a:t>:</a:t>
            </a:r>
          </a:p>
          <a:p>
            <a:pPr eaLnBrk="1" hangingPunct="1"/>
            <a:r>
              <a:rPr lang="en-US" sz="3600" dirty="0">
                <a:latin typeface="Times New Roman" charset="0"/>
                <a:ea typeface="ＭＳ Ｐゴシック" charset="0"/>
                <a:cs typeface="ＭＳ Ｐゴシック" charset="0"/>
              </a:rPr>
              <a:t>1. Deciding to Announce</a:t>
            </a:r>
          </a:p>
          <a:p>
            <a:pPr eaLnBrk="1" hangingPunct="1"/>
            <a:r>
              <a:rPr lang="en-US" sz="3600" dirty="0">
                <a:latin typeface="Times New Roman" charset="0"/>
                <a:ea typeface="ＭＳ Ｐゴシック" charset="0"/>
                <a:cs typeface="ＭＳ Ｐゴシック" charset="0"/>
              </a:rPr>
              <a:t>2. The Presidential Primaries/Caucuses</a:t>
            </a:r>
          </a:p>
          <a:p>
            <a:pPr eaLnBrk="1" hangingPunct="1"/>
            <a:r>
              <a:rPr lang="en-US" sz="3600" dirty="0">
                <a:latin typeface="Times New Roman" charset="0"/>
                <a:ea typeface="ＭＳ Ｐゴシック" charset="0"/>
                <a:cs typeface="ＭＳ Ｐゴシック" charset="0"/>
              </a:rPr>
              <a:t>3. Conventions</a:t>
            </a:r>
          </a:p>
          <a:p>
            <a:pPr eaLnBrk="1" hangingPunct="1"/>
            <a:r>
              <a:rPr lang="en-US" sz="3600" dirty="0">
                <a:latin typeface="Times New Roman" charset="0"/>
                <a:ea typeface="ＭＳ Ｐゴシック" charset="0"/>
                <a:cs typeface="ＭＳ Ｐゴシック" charset="0"/>
              </a:rPr>
              <a:t>4. Campaigning for General Election</a:t>
            </a:r>
          </a:p>
        </p:txBody>
      </p:sp>
    </p:spTree>
    <p:extLst>
      <p:ext uri="{BB962C8B-B14F-4D97-AF65-F5344CB8AC3E}">
        <p14:creationId xmlns:p14="http://schemas.microsoft.com/office/powerpoint/2010/main" val="101453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Google Shape;99;p15"/>
          <p:cNvSpPr>
            <a:spLocks noGrp="1"/>
          </p:cNvSpPr>
          <p:nvPr>
            <p:ph type="title"/>
          </p:nvPr>
        </p:nvSpPr>
        <p:spPr>
          <a:xfrm>
            <a:off x="254000" y="365126"/>
            <a:ext cx="8889999" cy="1325563"/>
          </a:xfrm>
        </p:spPr>
        <p:txBody>
          <a:bodyPr vert="horz" lIns="91425" tIns="45700" rIns="91425" bIns="45700" rtlCol="0" anchor="ctr">
            <a:noAutofit/>
          </a:bodyPr>
          <a:lstStyle/>
          <a:p>
            <a:pPr algn="l" eaLnBrk="1" hangingPunct="1"/>
            <a:r>
              <a:rPr lang="en-US" b="1" dirty="0" smtClean="0"/>
              <a:t>Introduction – Running for President</a:t>
            </a:r>
            <a:endParaRPr lang="en-US" sz="3200" b="1" dirty="0">
              <a:solidFill>
                <a:srgbClr val="000000"/>
              </a:solidFill>
              <a:cs typeface="Calibri" charset="0"/>
              <a:sym typeface="Calibri" charset="0"/>
            </a:endParaRPr>
          </a:p>
        </p:txBody>
      </p:sp>
      <p:sp>
        <p:nvSpPr>
          <p:cNvPr id="18435" name="Google Shape;101;p15"/>
          <p:cNvSpPr>
            <a:spLocks noGrp="1"/>
          </p:cNvSpPr>
          <p:nvPr>
            <p:ph type="body" idx="2"/>
          </p:nvPr>
        </p:nvSpPr>
        <p:spPr>
          <a:xfrm>
            <a:off x="254000" y="1690689"/>
            <a:ext cx="8635999" cy="4872157"/>
          </a:xfrm>
        </p:spPr>
        <p:txBody>
          <a:bodyPr vert="horz" lIns="91425" tIns="45700" rIns="91425" bIns="45700" rtlCol="0">
            <a:normAutofit/>
          </a:bodyPr>
          <a:lstStyle/>
          <a:p>
            <a:pPr eaLnBrk="1" hangingPunct="1"/>
            <a:r>
              <a:rPr lang="en-US" dirty="0" smtClean="0">
                <a:latin typeface="Myriad Pro" panose="020B0503030403020204" pitchFamily="34" charset="0"/>
              </a:rPr>
              <a:t>Requirements to run for president: 35 years old, born in the United States, resided in the country for fourteen years</a:t>
            </a:r>
          </a:p>
          <a:p>
            <a:pPr eaLnBrk="1" hangingPunct="1"/>
            <a:r>
              <a:rPr lang="en-US" dirty="0" smtClean="0">
                <a:latin typeface="Myriad Pro" panose="020B0503030403020204" pitchFamily="34" charset="0"/>
              </a:rPr>
              <a:t>Selected through the Electoral College</a:t>
            </a:r>
          </a:p>
          <a:p>
            <a:pPr eaLnBrk="1" hangingPunct="1"/>
            <a:r>
              <a:rPr lang="en-US" dirty="0" smtClean="0">
                <a:latin typeface="Myriad Pro" panose="020B0503030403020204" pitchFamily="34" charset="0"/>
              </a:rPr>
              <a:t>Two official campaign phases:</a:t>
            </a:r>
          </a:p>
          <a:p>
            <a:pPr lvl="1"/>
            <a:r>
              <a:rPr lang="en-US" dirty="0" smtClean="0">
                <a:latin typeface="Myriad Pro" panose="020B0503030403020204" pitchFamily="34" charset="0"/>
              </a:rPr>
              <a:t>Nomination campaign</a:t>
            </a:r>
          </a:p>
          <a:p>
            <a:pPr lvl="1"/>
            <a:r>
              <a:rPr lang="en-US" dirty="0" smtClean="0">
                <a:latin typeface="Myriad Pro" panose="020B0503030403020204" pitchFamily="34" charset="0"/>
              </a:rPr>
              <a:t>General election campaign</a:t>
            </a:r>
          </a:p>
          <a:p>
            <a:pPr eaLnBrk="1" hangingPunct="1"/>
            <a:r>
              <a:rPr lang="en-US" dirty="0" smtClean="0">
                <a:latin typeface="Myriad Pro" panose="020B0503030403020204" pitchFamily="34" charset="0"/>
              </a:rPr>
              <a:t>Hopefuls lay a foundation years before by vetting their chances…AM I VIABLE???</a:t>
            </a:r>
          </a:p>
          <a:p>
            <a:pPr lvl="1"/>
            <a:r>
              <a:rPr lang="en-US" dirty="0" smtClean="0">
                <a:latin typeface="Myriad Pro" panose="020B0503030403020204" pitchFamily="34" charset="0"/>
              </a:rPr>
              <a:t>Exploratory committee</a:t>
            </a:r>
            <a:endParaRPr lang="en-US" dirty="0">
              <a:latin typeface="Myriad Pro" panose="020B0503030403020204" pitchFamily="34" charset="0"/>
            </a:endParaRPr>
          </a:p>
        </p:txBody>
      </p:sp>
    </p:spTree>
    <p:extLst>
      <p:ext uri="{BB962C8B-B14F-4D97-AF65-F5344CB8AC3E}">
        <p14:creationId xmlns:p14="http://schemas.microsoft.com/office/powerpoint/2010/main" val="30838971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u="sng">
                <a:latin typeface="Arial Black" charset="0"/>
                <a:ea typeface="ＭＳ Ｐゴシック" charset="0"/>
                <a:cs typeface="ＭＳ Ｐゴシック" charset="0"/>
              </a:rPr>
              <a:t>Step 1</a:t>
            </a:r>
            <a:r>
              <a:rPr lang="en-US">
                <a:latin typeface="Arial Black" charset="0"/>
                <a:ea typeface="ＭＳ Ｐゴシック" charset="0"/>
                <a:cs typeface="ＭＳ Ｐゴシック" charset="0"/>
              </a:rPr>
              <a:t>: Announcing</a:t>
            </a:r>
          </a:p>
        </p:txBody>
      </p:sp>
      <p:sp>
        <p:nvSpPr>
          <p:cNvPr id="36867" name="Rectangle 3"/>
          <p:cNvSpPr>
            <a:spLocks noGrp="1" noChangeArrowheads="1"/>
          </p:cNvSpPr>
          <p:nvPr>
            <p:ph type="body" idx="1"/>
          </p:nvPr>
        </p:nvSpPr>
        <p:spPr>
          <a:xfrm>
            <a:off x="457200" y="1981200"/>
            <a:ext cx="8229600" cy="4495800"/>
          </a:xfrm>
        </p:spPr>
        <p:txBody>
          <a:bodyPr>
            <a:normAutofit/>
          </a:bodyPr>
          <a:lstStyle/>
          <a:p>
            <a:pPr eaLnBrk="1" hangingPunct="1"/>
            <a:r>
              <a:rPr lang="en-US" sz="3600" dirty="0">
                <a:latin typeface="Times New Roman" charset="0"/>
                <a:ea typeface="ＭＳ Ｐゴシック" charset="0"/>
                <a:cs typeface="ＭＳ Ｐゴシック" charset="0"/>
              </a:rPr>
              <a:t>Campaign before you actually announce</a:t>
            </a:r>
          </a:p>
          <a:p>
            <a:pPr lvl="1" eaLnBrk="1" hangingPunct="1"/>
            <a:r>
              <a:rPr lang="en-US" sz="3600" dirty="0">
                <a:latin typeface="Times New Roman" charset="0"/>
                <a:ea typeface="ＭＳ Ｐゴシック" charset="0"/>
                <a:cs typeface="ＭＳ Ｐゴシック" charset="0"/>
              </a:rPr>
              <a:t>figure out </a:t>
            </a:r>
            <a:r>
              <a:rPr lang="en-US" sz="3600" dirty="0" smtClean="0">
                <a:latin typeface="Times New Roman" charset="0"/>
                <a:ea typeface="ＭＳ Ｐゴシック" charset="0"/>
                <a:cs typeface="ＭＳ Ｐゴシック" charset="0"/>
              </a:rPr>
              <a:t>if </a:t>
            </a:r>
            <a:r>
              <a:rPr lang="en-US" sz="3600" dirty="0">
                <a:latin typeface="Times New Roman" charset="0"/>
                <a:ea typeface="ＭＳ Ｐゴシック" charset="0"/>
                <a:cs typeface="ＭＳ Ｐゴシック" charset="0"/>
              </a:rPr>
              <a:t>candidacy is viable</a:t>
            </a:r>
          </a:p>
          <a:p>
            <a:pPr eaLnBrk="1" hangingPunct="1"/>
            <a:r>
              <a:rPr lang="en-US" sz="3600" dirty="0">
                <a:latin typeface="Times New Roman" charset="0"/>
                <a:ea typeface="ＭＳ Ｐゴシック" charset="0"/>
                <a:cs typeface="ＭＳ Ｐゴシック" charset="0"/>
              </a:rPr>
              <a:t>Approached by party leaders </a:t>
            </a:r>
          </a:p>
          <a:p>
            <a:pPr eaLnBrk="1" hangingPunct="1"/>
            <a:r>
              <a:rPr lang="en-US" sz="3600" dirty="0">
                <a:latin typeface="Times New Roman" charset="0"/>
                <a:ea typeface="ＭＳ Ｐゴシック" charset="0"/>
                <a:cs typeface="ＭＳ Ｐゴシック" charset="0"/>
              </a:rPr>
              <a:t>Announcement- formal beginning to campaign</a:t>
            </a:r>
          </a:p>
        </p:txBody>
      </p:sp>
    </p:spTree>
    <p:extLst>
      <p:ext uri="{BB962C8B-B14F-4D97-AF65-F5344CB8AC3E}">
        <p14:creationId xmlns:p14="http://schemas.microsoft.com/office/powerpoint/2010/main" val="1932456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par>
                                <p:cTn id="9" presetID="2" presetClass="entr" presetSubtype="8" fill="hold" grpId="0" nodeType="with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anim calcmode="lin" valueType="num">
                                      <p:cBhvr additive="base">
                                        <p:cTn id="11"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686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 calcmode="lin" valueType="num">
                                      <p:cBhvr additive="base">
                                        <p:cTn id="17"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686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Whoosh"/>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6867">
                                            <p:txEl>
                                              <p:pRg st="3" end="3"/>
                                            </p:txEl>
                                          </p:spTgt>
                                        </p:tgtEl>
                                        <p:attrNameLst>
                                          <p:attrName>style.visibility</p:attrName>
                                        </p:attrNameLst>
                                      </p:cBhvr>
                                      <p:to>
                                        <p:strVal val="visible"/>
                                      </p:to>
                                    </p:set>
                                    <p:anim calcmode="lin" valueType="num">
                                      <p:cBhvr additive="base">
                                        <p:cTn id="23"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686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Google Shape;99;p15"/>
          <p:cNvSpPr>
            <a:spLocks noGrp="1"/>
          </p:cNvSpPr>
          <p:nvPr>
            <p:ph type="title"/>
          </p:nvPr>
        </p:nvSpPr>
        <p:spPr>
          <a:xfrm>
            <a:off x="902494" y="349250"/>
            <a:ext cx="7717752" cy="1079501"/>
          </a:xfrm>
        </p:spPr>
        <p:txBody>
          <a:bodyPr vert="horz" lIns="91425" tIns="45700" rIns="91425" bIns="45700" rtlCol="0" anchor="ctr">
            <a:noAutofit/>
          </a:bodyPr>
          <a:lstStyle/>
          <a:p>
            <a:pPr eaLnBrk="1" hangingPunct="1"/>
            <a:r>
              <a:rPr lang="en-US" b="1" dirty="0" smtClean="0"/>
              <a:t>The </a:t>
            </a:r>
            <a:r>
              <a:rPr lang="en-US" b="1" dirty="0" smtClean="0"/>
              <a:t>Nomination Process</a:t>
            </a:r>
            <a:endParaRPr lang="en-US" sz="4000" b="1" dirty="0">
              <a:solidFill>
                <a:srgbClr val="000000"/>
              </a:solidFill>
              <a:cs typeface="Calibri" charset="0"/>
              <a:sym typeface="Calibri" charset="0"/>
            </a:endParaRPr>
          </a:p>
        </p:txBody>
      </p:sp>
      <p:sp>
        <p:nvSpPr>
          <p:cNvPr id="20483" name="Google Shape;101;p15"/>
          <p:cNvSpPr>
            <a:spLocks noGrp="1"/>
          </p:cNvSpPr>
          <p:nvPr>
            <p:ph type="body" idx="2"/>
          </p:nvPr>
        </p:nvSpPr>
        <p:spPr>
          <a:xfrm>
            <a:off x="254001" y="1428751"/>
            <a:ext cx="8667750" cy="5175250"/>
          </a:xfrm>
        </p:spPr>
        <p:txBody>
          <a:bodyPr vert="horz" lIns="91425" tIns="45700" rIns="91425" bIns="45700" rtlCol="0">
            <a:noAutofit/>
          </a:bodyPr>
          <a:lstStyle/>
          <a:p>
            <a:pPr eaLnBrk="1" hangingPunct="1"/>
            <a:r>
              <a:rPr lang="en-US" sz="2500" dirty="0" smtClean="0">
                <a:latin typeface="Myriad Pro" panose="020B0503030403020204" pitchFamily="34" charset="0"/>
              </a:rPr>
              <a:t>Candidates from the same party compete for the party’s nomination</a:t>
            </a:r>
          </a:p>
          <a:p>
            <a:pPr eaLnBrk="1" hangingPunct="1"/>
            <a:r>
              <a:rPr lang="en-US" sz="2500" i="1" u="sng" dirty="0" smtClean="0">
                <a:latin typeface="Myriad Pro" panose="020B0503030403020204" pitchFamily="34" charset="0"/>
              </a:rPr>
              <a:t>Most states hold primary elections</a:t>
            </a:r>
            <a:r>
              <a:rPr lang="en-US" sz="2500" dirty="0" smtClean="0">
                <a:latin typeface="Myriad Pro" panose="020B0503030403020204" pitchFamily="34" charset="0"/>
              </a:rPr>
              <a:t>, in which voters choose delegates </a:t>
            </a:r>
          </a:p>
          <a:p>
            <a:pPr lvl="1"/>
            <a:r>
              <a:rPr lang="en-US" sz="2500" b="1" dirty="0" smtClean="0">
                <a:latin typeface="Myriad Pro" panose="020B0503030403020204" pitchFamily="34" charset="0"/>
              </a:rPr>
              <a:t>Open</a:t>
            </a:r>
            <a:r>
              <a:rPr lang="en-US" sz="2500" dirty="0" smtClean="0">
                <a:latin typeface="Myriad Pro" panose="020B0503030403020204" pitchFamily="34" charset="0"/>
              </a:rPr>
              <a:t> </a:t>
            </a:r>
            <a:r>
              <a:rPr lang="mr-IN" sz="2500" dirty="0" smtClean="0">
                <a:latin typeface="Myriad Pro" panose="020B0503030403020204" pitchFamily="34" charset="0"/>
              </a:rPr>
              <a:t>–</a:t>
            </a:r>
            <a:r>
              <a:rPr lang="en-US" sz="2500" dirty="0" smtClean="0">
                <a:latin typeface="Myriad Pro" panose="020B0503030403020204" pitchFamily="34" charset="0"/>
              </a:rPr>
              <a:t> regardless of party affiliation, eligible voters can participate</a:t>
            </a:r>
          </a:p>
          <a:p>
            <a:pPr lvl="1"/>
            <a:r>
              <a:rPr lang="en-US" sz="2500" b="1" dirty="0" smtClean="0">
                <a:latin typeface="Myriad Pro" panose="020B0503030403020204" pitchFamily="34" charset="0"/>
              </a:rPr>
              <a:t>Closed</a:t>
            </a:r>
            <a:r>
              <a:rPr lang="en-US" sz="2500" dirty="0" smtClean="0">
                <a:latin typeface="Myriad Pro" panose="020B0503030403020204" pitchFamily="34" charset="0"/>
              </a:rPr>
              <a:t> </a:t>
            </a:r>
            <a:r>
              <a:rPr lang="mr-IN" sz="2500" dirty="0" smtClean="0">
                <a:latin typeface="Myriad Pro" panose="020B0503030403020204" pitchFamily="34" charset="0"/>
              </a:rPr>
              <a:t>–</a:t>
            </a:r>
            <a:r>
              <a:rPr lang="en-US" sz="2500" dirty="0" smtClean="0">
                <a:latin typeface="Myriad Pro" panose="020B0503030403020204" pitchFamily="34" charset="0"/>
              </a:rPr>
              <a:t> only those registered with the party can participate</a:t>
            </a:r>
          </a:p>
          <a:p>
            <a:pPr eaLnBrk="1" hangingPunct="1"/>
            <a:r>
              <a:rPr lang="en-US" sz="2500" b="1" dirty="0" smtClean="0">
                <a:latin typeface="Myriad Pro" panose="020B0503030403020204" pitchFamily="34" charset="0"/>
              </a:rPr>
              <a:t>Caucus </a:t>
            </a:r>
            <a:r>
              <a:rPr lang="mr-IN" sz="2500" dirty="0" smtClean="0">
                <a:latin typeface="Myriad Pro" panose="020B0503030403020204" pitchFamily="34" charset="0"/>
              </a:rPr>
              <a:t>–</a:t>
            </a:r>
            <a:r>
              <a:rPr lang="en-US" sz="2500" dirty="0" smtClean="0">
                <a:latin typeface="Myriad Pro" panose="020B0503030403020204" pitchFamily="34" charset="0"/>
              </a:rPr>
              <a:t> party members gather to discuss candidates and issues to select delegates</a:t>
            </a:r>
          </a:p>
          <a:p>
            <a:pPr eaLnBrk="1" hangingPunct="1"/>
            <a:r>
              <a:rPr lang="en-US" sz="2500" dirty="0" smtClean="0">
                <a:latin typeface="Myriad Pro" panose="020B0503030403020204" pitchFamily="34" charset="0"/>
              </a:rPr>
              <a:t>Primary elections and caucuses serve the same purpose</a:t>
            </a:r>
          </a:p>
        </p:txBody>
      </p:sp>
    </p:spTree>
    <p:extLst>
      <p:ext uri="{BB962C8B-B14F-4D97-AF65-F5344CB8AC3E}">
        <p14:creationId xmlns:p14="http://schemas.microsoft.com/office/powerpoint/2010/main" val="160337289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152400" y="70790"/>
            <a:ext cx="8229600" cy="1143000"/>
          </a:xfrm>
        </p:spPr>
        <p:txBody>
          <a:bodyPr>
            <a:normAutofit fontScale="90000"/>
          </a:bodyPr>
          <a:lstStyle/>
          <a:p>
            <a:pPr eaLnBrk="1" hangingPunct="1"/>
            <a:r>
              <a:rPr lang="en-US" u="sng" dirty="0">
                <a:latin typeface="Arial Black" charset="0"/>
                <a:ea typeface="ＭＳ Ｐゴシック" charset="0"/>
                <a:cs typeface="ＭＳ Ｐゴシック" charset="0"/>
              </a:rPr>
              <a:t>Step 2</a:t>
            </a:r>
            <a:r>
              <a:rPr lang="en-US" dirty="0">
                <a:latin typeface="Arial Black" charset="0"/>
                <a:ea typeface="ＭＳ Ｐゴシック" charset="0"/>
                <a:cs typeface="ＭＳ Ｐゴシック" charset="0"/>
              </a:rPr>
              <a:t>: </a:t>
            </a:r>
            <a:r>
              <a:rPr lang="en-US" dirty="0" smtClean="0">
                <a:latin typeface="Arial Black" charset="0"/>
                <a:ea typeface="ＭＳ Ｐゴシック" charset="0"/>
                <a:cs typeface="ＭＳ Ｐゴシック" charset="0"/>
              </a:rPr>
              <a:t>Presidential Primaries</a:t>
            </a:r>
            <a:endParaRPr lang="en-US" dirty="0">
              <a:latin typeface="Arial Black" charset="0"/>
              <a:ea typeface="ＭＳ Ｐゴシック" charset="0"/>
              <a:cs typeface="ＭＳ Ｐゴシック" charset="0"/>
            </a:endParaRPr>
          </a:p>
        </p:txBody>
      </p:sp>
      <p:sp>
        <p:nvSpPr>
          <p:cNvPr id="4099" name="Rectangle 3"/>
          <p:cNvSpPr>
            <a:spLocks noGrp="1" noChangeArrowheads="1"/>
          </p:cNvSpPr>
          <p:nvPr>
            <p:ph type="body" idx="1"/>
          </p:nvPr>
        </p:nvSpPr>
        <p:spPr>
          <a:xfrm>
            <a:off x="406400" y="1659230"/>
            <a:ext cx="8451850" cy="5142560"/>
          </a:xfrm>
        </p:spPr>
        <p:txBody>
          <a:bodyPr>
            <a:normAutofit fontScale="92500" lnSpcReduction="10000"/>
          </a:bodyPr>
          <a:lstStyle/>
          <a:p>
            <a:pPr eaLnBrk="1" hangingPunct="1"/>
            <a:r>
              <a:rPr lang="en-US" b="1" dirty="0">
                <a:solidFill>
                  <a:srgbClr val="000000"/>
                </a:solidFill>
                <a:latin typeface="Times New Roman" charset="0"/>
                <a:ea typeface="ＭＳ Ｐゴシック" charset="0"/>
                <a:cs typeface="ＭＳ Ｐゴシック" charset="0"/>
              </a:rPr>
              <a:t>Each state holds a PRIMARY or CAUCUS</a:t>
            </a:r>
          </a:p>
          <a:p>
            <a:pPr eaLnBrk="1" hangingPunct="1"/>
            <a:r>
              <a:rPr lang="en-US" b="1" dirty="0">
                <a:solidFill>
                  <a:srgbClr val="000000"/>
                </a:solidFill>
                <a:latin typeface="Times New Roman" charset="0"/>
                <a:ea typeface="ＭＳ Ｐゴシック" charset="0"/>
                <a:cs typeface="ＭＳ Ｐゴシック" charset="0"/>
              </a:rPr>
              <a:t>Caucus: </a:t>
            </a:r>
            <a:r>
              <a:rPr lang="en-US" dirty="0">
                <a:solidFill>
                  <a:srgbClr val="000000"/>
                </a:solidFill>
                <a:latin typeface="Times New Roman" charset="0"/>
                <a:ea typeface="ＭＳ Ｐゴシック" charset="0"/>
                <a:cs typeface="ＭＳ Ｐゴシック" charset="0"/>
              </a:rPr>
              <a:t>a </a:t>
            </a:r>
            <a:r>
              <a:rPr lang="en-US" b="1" i="1" u="sng" dirty="0">
                <a:solidFill>
                  <a:srgbClr val="000000"/>
                </a:solidFill>
                <a:latin typeface="Times New Roman" charset="0"/>
                <a:ea typeface="ＭＳ Ｐゴシック" charset="0"/>
                <a:cs typeface="ＭＳ Ｐゴシック" charset="0"/>
              </a:rPr>
              <a:t>meeting</a:t>
            </a:r>
            <a:r>
              <a:rPr lang="en-US" dirty="0">
                <a:solidFill>
                  <a:srgbClr val="000000"/>
                </a:solidFill>
                <a:latin typeface="Times New Roman" charset="0"/>
                <a:ea typeface="ＭＳ Ｐゴシック" charset="0"/>
                <a:cs typeface="ＭＳ Ｐゴシック" charset="0"/>
              </a:rPr>
              <a:t> or </a:t>
            </a:r>
            <a:r>
              <a:rPr lang="en-US" b="1" i="1" u="sng" dirty="0">
                <a:solidFill>
                  <a:srgbClr val="000000"/>
                </a:solidFill>
                <a:latin typeface="Times New Roman" charset="0"/>
                <a:ea typeface="ＭＳ Ｐゴシック" charset="0"/>
                <a:cs typeface="ＭＳ Ｐゴシック" charset="0"/>
              </a:rPr>
              <a:t>gathering</a:t>
            </a:r>
            <a:r>
              <a:rPr lang="en-US" dirty="0">
                <a:solidFill>
                  <a:srgbClr val="000000"/>
                </a:solidFill>
                <a:latin typeface="Times New Roman" charset="0"/>
                <a:ea typeface="ＭＳ Ｐゴシック" charset="0"/>
                <a:cs typeface="ＭＳ Ｐゴシック" charset="0"/>
              </a:rPr>
              <a:t> of members of a political party where members deliberate and choose from the list of those seeking the presidential nomination </a:t>
            </a:r>
            <a:endParaRPr lang="en-US" b="1" dirty="0">
              <a:solidFill>
                <a:srgbClr val="000000"/>
              </a:solidFill>
              <a:latin typeface="Times New Roman" charset="0"/>
              <a:ea typeface="ＭＳ Ｐゴシック" charset="0"/>
              <a:cs typeface="ＭＳ Ｐゴシック" charset="0"/>
            </a:endParaRPr>
          </a:p>
          <a:p>
            <a:pPr eaLnBrk="1" hangingPunct="1"/>
            <a:r>
              <a:rPr lang="en-US" b="1" dirty="0">
                <a:solidFill>
                  <a:srgbClr val="000000"/>
                </a:solidFill>
                <a:latin typeface="Times New Roman" charset="0"/>
                <a:ea typeface="ＭＳ Ｐゴシック" charset="0"/>
                <a:cs typeface="ＭＳ Ｐゴシック" charset="0"/>
              </a:rPr>
              <a:t>Primary Election:</a:t>
            </a:r>
            <a:r>
              <a:rPr lang="en-US" dirty="0">
                <a:solidFill>
                  <a:srgbClr val="000000"/>
                </a:solidFill>
                <a:latin typeface="Times New Roman" charset="0"/>
                <a:ea typeface="ＭＳ Ｐゴシック" charset="0"/>
                <a:cs typeface="ＭＳ Ｐゴシック" charset="0"/>
              </a:rPr>
              <a:t> statewide elections in which voters get to choose from among a political party</a:t>
            </a:r>
            <a:r>
              <a:rPr lang="ja-JP" altLang="en-US" dirty="0">
                <a:solidFill>
                  <a:srgbClr val="000000"/>
                </a:solidFill>
                <a:latin typeface="Times New Roman" charset="0"/>
                <a:ea typeface="ＭＳ Ｐゴシック" charset="0"/>
                <a:cs typeface="ＭＳ Ｐゴシック" charset="0"/>
              </a:rPr>
              <a:t>’</a:t>
            </a:r>
            <a:r>
              <a:rPr lang="en-US" altLang="ja-JP" dirty="0">
                <a:solidFill>
                  <a:srgbClr val="000000"/>
                </a:solidFill>
                <a:latin typeface="Times New Roman" charset="0"/>
                <a:ea typeface="ＭＳ Ｐゴシック" charset="0"/>
                <a:cs typeface="ＭＳ Ｐゴシック" charset="0"/>
              </a:rPr>
              <a:t>s candidates the one person they want as that party</a:t>
            </a:r>
            <a:r>
              <a:rPr lang="ja-JP" altLang="en-US" dirty="0">
                <a:solidFill>
                  <a:srgbClr val="000000"/>
                </a:solidFill>
                <a:latin typeface="Times New Roman" charset="0"/>
                <a:ea typeface="ＭＳ Ｐゴシック" charset="0"/>
                <a:cs typeface="ＭＳ Ｐゴシック" charset="0"/>
              </a:rPr>
              <a:t>’</a:t>
            </a:r>
            <a:r>
              <a:rPr lang="en-US" altLang="ja-JP" dirty="0">
                <a:solidFill>
                  <a:srgbClr val="000000"/>
                </a:solidFill>
                <a:latin typeface="Times New Roman" charset="0"/>
                <a:ea typeface="ＭＳ Ｐゴシック" charset="0"/>
                <a:cs typeface="ＭＳ Ｐゴシック" charset="0"/>
              </a:rPr>
              <a:t>s presidential nominee.</a:t>
            </a:r>
            <a:endParaRPr lang="en-US" altLang="ja-JP" dirty="0">
              <a:solidFill>
                <a:srgbClr val="000000"/>
              </a:solidFill>
              <a:latin typeface="Abadi MT Condensed Light" charset="0"/>
              <a:ea typeface="ＭＳ Ｐゴシック" charset="0"/>
              <a:cs typeface="ＭＳ Ｐゴシック" charset="0"/>
            </a:endParaRPr>
          </a:p>
          <a:p>
            <a:pPr marL="742950" lvl="2" indent="-342900" eaLnBrk="1" hangingPunct="1">
              <a:buSzPct val="75000"/>
            </a:pPr>
            <a:r>
              <a:rPr lang="en-US" dirty="0">
                <a:solidFill>
                  <a:srgbClr val="000000"/>
                </a:solidFill>
                <a:latin typeface="Times" charset="0"/>
                <a:ea typeface="ＭＳ Ｐゴシック" charset="0"/>
              </a:rPr>
              <a:t>3 types: </a:t>
            </a:r>
            <a:r>
              <a:rPr lang="en-US" b="1" dirty="0">
                <a:solidFill>
                  <a:srgbClr val="000000"/>
                </a:solidFill>
                <a:latin typeface="Times" charset="0"/>
                <a:ea typeface="ＭＳ Ｐゴシック" charset="0"/>
              </a:rPr>
              <a:t>open, closed</a:t>
            </a:r>
            <a:r>
              <a:rPr lang="en-US" dirty="0">
                <a:solidFill>
                  <a:srgbClr val="000000"/>
                </a:solidFill>
                <a:latin typeface="Times" charset="0"/>
                <a:ea typeface="ＭＳ Ｐゴシック" charset="0"/>
              </a:rPr>
              <a:t>, blanket (don</a:t>
            </a:r>
            <a:r>
              <a:rPr lang="ja-JP" altLang="en-US" dirty="0">
                <a:solidFill>
                  <a:srgbClr val="000000"/>
                </a:solidFill>
                <a:latin typeface="Times" charset="0"/>
                <a:ea typeface="ＭＳ Ｐゴシック" charset="0"/>
              </a:rPr>
              <a:t>’</a:t>
            </a:r>
            <a:r>
              <a:rPr lang="en-US" altLang="ja-JP" dirty="0">
                <a:solidFill>
                  <a:srgbClr val="000000"/>
                </a:solidFill>
                <a:latin typeface="Times" charset="0"/>
                <a:ea typeface="ＭＳ Ｐゴシック" charset="0"/>
              </a:rPr>
              <a:t>t worry about it)</a:t>
            </a:r>
            <a:endParaRPr lang="en-US" altLang="ja-JP" b="1" dirty="0">
              <a:solidFill>
                <a:srgbClr val="000000"/>
              </a:solidFill>
              <a:latin typeface="Times" charset="0"/>
              <a:ea typeface="ＭＳ Ｐゴシック" charset="0"/>
              <a:cs typeface="ＭＳ Ｐゴシック" charset="0"/>
            </a:endParaRPr>
          </a:p>
          <a:p>
            <a:pPr>
              <a:spcBef>
                <a:spcPct val="0"/>
              </a:spcBef>
              <a:buClrTx/>
              <a:buFontTx/>
              <a:buChar char="•"/>
            </a:pPr>
            <a:r>
              <a:rPr lang="en-US" dirty="0">
                <a:solidFill>
                  <a:srgbClr val="000000"/>
                </a:solidFill>
                <a:latin typeface="Times" charset="0"/>
                <a:ea typeface="ＭＳ Ｐゴシック" charset="0"/>
                <a:cs typeface="ＭＳ Ｐゴシック" charset="0"/>
              </a:rPr>
              <a:t>Less than 1/3 vote in primaries</a:t>
            </a:r>
          </a:p>
        </p:txBody>
      </p:sp>
    </p:spTree>
    <p:extLst>
      <p:ext uri="{BB962C8B-B14F-4D97-AF65-F5344CB8AC3E}">
        <p14:creationId xmlns:p14="http://schemas.microsoft.com/office/powerpoint/2010/main" val="3129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par>
                                <p:cTn id="21" presetID="2" presetClass="entr" presetSubtype="8" fill="hold" grpId="0" nodeType="with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anim calcmode="lin" valueType="num">
                                      <p:cBhvr additive="base">
                                        <p:cTn id="23"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09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4099">
                                            <p:txEl>
                                              <p:pRg st="4" end="4"/>
                                            </p:txEl>
                                          </p:spTgt>
                                        </p:tgtEl>
                                        <p:attrNameLst>
                                          <p:attrName>style.visibility</p:attrName>
                                        </p:attrNameLst>
                                      </p:cBhvr>
                                      <p:to>
                                        <p:strVal val="visible"/>
                                      </p:to>
                                    </p:set>
                                    <p:anim calcmode="lin" valueType="num">
                                      <p:cBhvr additive="base">
                                        <p:cTn id="29"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09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58775" y="296863"/>
            <a:ext cx="8229600" cy="1143000"/>
          </a:xfrm>
        </p:spPr>
        <p:txBody>
          <a:bodyPr/>
          <a:lstStyle/>
          <a:p>
            <a:r>
              <a:rPr lang="en-US">
                <a:latin typeface="Arial Black" charset="0"/>
                <a:ea typeface="ＭＳ Ｐゴシック" charset="0"/>
                <a:cs typeface="ＭＳ Ｐゴシック" charset="0"/>
              </a:rPr>
              <a:t>American Elections</a:t>
            </a:r>
          </a:p>
        </p:txBody>
      </p:sp>
      <p:sp>
        <p:nvSpPr>
          <p:cNvPr id="62467" name="Content Placeholder 2"/>
          <p:cNvSpPr>
            <a:spLocks noGrp="1"/>
          </p:cNvSpPr>
          <p:nvPr>
            <p:ph idx="1"/>
          </p:nvPr>
        </p:nvSpPr>
        <p:spPr>
          <a:xfrm>
            <a:off x="215900" y="1160463"/>
            <a:ext cx="8229600" cy="3886200"/>
          </a:xfrm>
        </p:spPr>
        <p:txBody>
          <a:bodyPr/>
          <a:lstStyle/>
          <a:p>
            <a:r>
              <a:rPr lang="en-US">
                <a:latin typeface="Times New Roman" charset="0"/>
                <a:ea typeface="ＭＳ Ｐゴシック" charset="0"/>
                <a:cs typeface="ＭＳ Ｐゴシック" charset="0"/>
              </a:rPr>
              <a:t>Legitimizing the actions of elected officials</a:t>
            </a:r>
          </a:p>
          <a:p>
            <a:pPr lvl="1"/>
            <a:r>
              <a:rPr lang="en-US">
                <a:latin typeface="Arial Black" charset="0"/>
                <a:ea typeface="ＭＳ Ｐゴシック" charset="0"/>
              </a:rPr>
              <a:t>Procedure and rules</a:t>
            </a:r>
          </a:p>
          <a:p>
            <a:pPr lvl="1"/>
            <a:r>
              <a:rPr lang="en-US">
                <a:latin typeface="Arial Black" charset="0"/>
                <a:ea typeface="ＭＳ Ｐゴシック" charset="0"/>
              </a:rPr>
              <a:t>Transfer of power</a:t>
            </a:r>
          </a:p>
          <a:p>
            <a:r>
              <a:rPr lang="en-US">
                <a:latin typeface="Times New Roman" charset="0"/>
                <a:ea typeface="ＭＳ Ｐゴシック" charset="0"/>
                <a:cs typeface="ＭＳ Ｐゴシック" charset="0"/>
              </a:rPr>
              <a:t>3 types:</a:t>
            </a:r>
          </a:p>
          <a:p>
            <a:pPr lvl="1"/>
            <a:r>
              <a:rPr lang="en-US">
                <a:latin typeface="Arial Black" charset="0"/>
                <a:ea typeface="ＭＳ Ｐゴシック" charset="0"/>
              </a:rPr>
              <a:t>Select party nominees</a:t>
            </a:r>
          </a:p>
          <a:p>
            <a:pPr lvl="1"/>
            <a:r>
              <a:rPr lang="en-US">
                <a:latin typeface="Arial Black" charset="0"/>
                <a:ea typeface="ＭＳ Ｐゴシック" charset="0"/>
              </a:rPr>
              <a:t>Select officeholders from nominees</a:t>
            </a:r>
          </a:p>
          <a:p>
            <a:pPr lvl="1"/>
            <a:r>
              <a:rPr lang="en-US">
                <a:latin typeface="Arial Black" charset="0"/>
                <a:ea typeface="ＭＳ Ｐゴシック" charset="0"/>
              </a:rPr>
              <a:t>Ratifying legislation</a:t>
            </a:r>
          </a:p>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650953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anim calcmode="lin" valueType="num">
                                      <p:cBhvr additive="base">
                                        <p:cTn id="11"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246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anim calcmode="lin" valueType="num">
                                      <p:cBhvr additive="base">
                                        <p:cTn id="15" dur="5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24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accel="50000" decel="50000" fill="hold" grpId="0" nodeType="clickEffect">
                                  <p:stCondLst>
                                    <p:cond delay="0"/>
                                  </p:stCondLst>
                                  <p:childTnLst>
                                    <p:set>
                                      <p:cBhvr>
                                        <p:cTn id="20" dur="1" fill="hold">
                                          <p:stCondLst>
                                            <p:cond delay="0"/>
                                          </p:stCondLst>
                                        </p:cTn>
                                        <p:tgtEl>
                                          <p:spTgt spid="62467">
                                            <p:txEl>
                                              <p:pRg st="3" end="3"/>
                                            </p:txEl>
                                          </p:spTgt>
                                        </p:tgtEl>
                                        <p:attrNameLst>
                                          <p:attrName>style.visibility</p:attrName>
                                        </p:attrNameLst>
                                      </p:cBhvr>
                                      <p:to>
                                        <p:strVal val="visible"/>
                                      </p:to>
                                    </p:set>
                                    <p:anim calcmode="lin" valueType="num">
                                      <p:cBhvr additive="base">
                                        <p:cTn id="21" dur="5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246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62467">
                                            <p:txEl>
                                              <p:pRg st="4" end="4"/>
                                            </p:txEl>
                                          </p:spTgt>
                                        </p:tgtEl>
                                        <p:attrNameLst>
                                          <p:attrName>style.visibility</p:attrName>
                                        </p:attrNameLst>
                                      </p:cBhvr>
                                      <p:to>
                                        <p:strVal val="visible"/>
                                      </p:to>
                                    </p:set>
                                    <p:anim calcmode="lin" valueType="num">
                                      <p:cBhvr additive="base">
                                        <p:cTn id="25" dur="500" fill="hold"/>
                                        <p:tgtEl>
                                          <p:spTgt spid="6246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46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62467">
                                            <p:txEl>
                                              <p:pRg st="5" end="5"/>
                                            </p:txEl>
                                          </p:spTgt>
                                        </p:tgtEl>
                                        <p:attrNameLst>
                                          <p:attrName>style.visibility</p:attrName>
                                        </p:attrNameLst>
                                      </p:cBhvr>
                                      <p:to>
                                        <p:strVal val="visible"/>
                                      </p:to>
                                    </p:set>
                                    <p:anim calcmode="lin" valueType="num">
                                      <p:cBhvr additive="base">
                                        <p:cTn id="29" dur="500" fill="hold"/>
                                        <p:tgtEl>
                                          <p:spTgt spid="6246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246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62467">
                                            <p:txEl>
                                              <p:pRg st="6" end="6"/>
                                            </p:txEl>
                                          </p:spTgt>
                                        </p:tgtEl>
                                        <p:attrNameLst>
                                          <p:attrName>style.visibility</p:attrName>
                                        </p:attrNameLst>
                                      </p:cBhvr>
                                      <p:to>
                                        <p:strVal val="visible"/>
                                      </p:to>
                                    </p:set>
                                    <p:anim calcmode="lin" valueType="num">
                                      <p:cBhvr additive="base">
                                        <p:cTn id="33" dur="500" fill="hold"/>
                                        <p:tgtEl>
                                          <p:spTgt spid="6246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24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ontent Placeholder 2"/>
          <p:cNvSpPr>
            <a:spLocks noGrp="1"/>
          </p:cNvSpPr>
          <p:nvPr>
            <p:ph idx="1"/>
          </p:nvPr>
        </p:nvSpPr>
        <p:spPr>
          <a:xfrm>
            <a:off x="457199" y="982972"/>
            <a:ext cx="8461615" cy="5395190"/>
          </a:xfrm>
        </p:spPr>
        <p:txBody>
          <a:bodyPr>
            <a:normAutofit/>
          </a:bodyPr>
          <a:lstStyle/>
          <a:p>
            <a:r>
              <a:rPr lang="en-US" sz="3600" dirty="0">
                <a:latin typeface="Calibri" charset="0"/>
                <a:ea typeface="ＭＳ Ｐゴシック" charset="0"/>
                <a:cs typeface="Calibri" charset="0"/>
              </a:rPr>
              <a:t>Primaries give </a:t>
            </a:r>
            <a:r>
              <a:rPr lang="en-US" sz="3600" b="1" i="1" u="sng" dirty="0">
                <a:latin typeface="Calibri" charset="0"/>
                <a:ea typeface="ＭＳ Ｐゴシック" charset="0"/>
                <a:cs typeface="Calibri" charset="0"/>
              </a:rPr>
              <a:t>voters</a:t>
            </a:r>
            <a:r>
              <a:rPr lang="en-US" sz="3600" dirty="0">
                <a:latin typeface="Calibri" charset="0"/>
                <a:ea typeface="ＭＳ Ｐゴシック" charset="0"/>
                <a:cs typeface="Calibri" charset="0"/>
              </a:rPr>
              <a:t> a big role in choosing a party</a:t>
            </a:r>
            <a:r>
              <a:rPr lang="ja-JP" altLang="en-US" sz="3600" dirty="0">
                <a:latin typeface="Calibri" charset="0"/>
                <a:ea typeface="ＭＳ Ｐゴシック" charset="0"/>
                <a:cs typeface="Calibri" charset="0"/>
              </a:rPr>
              <a:t>’</a:t>
            </a:r>
            <a:r>
              <a:rPr lang="en-US" altLang="ja-JP" sz="3600" dirty="0">
                <a:latin typeface="Calibri" charset="0"/>
                <a:ea typeface="ＭＳ Ｐゴシック" charset="0"/>
                <a:cs typeface="Calibri" charset="0"/>
              </a:rPr>
              <a:t>s presidential candidate.</a:t>
            </a:r>
          </a:p>
          <a:p>
            <a:r>
              <a:rPr lang="en-US" sz="3600" dirty="0">
                <a:latin typeface="Calibri" charset="0"/>
                <a:ea typeface="ＭＳ Ｐゴシック" charset="0"/>
                <a:cs typeface="Calibri" charset="0"/>
              </a:rPr>
              <a:t>The long primary season gives voters time to get to know the candidates.</a:t>
            </a:r>
          </a:p>
          <a:p>
            <a:r>
              <a:rPr lang="en-US" sz="3600" dirty="0">
                <a:latin typeface="Calibri" charset="0"/>
                <a:ea typeface="ＭＳ Ｐゴシック" charset="0"/>
                <a:cs typeface="Calibri" charset="0"/>
              </a:rPr>
              <a:t>Candidates can learn more about what voters want and what programs they are likely to support once a president is elected.</a:t>
            </a:r>
          </a:p>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49758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descr="ballot De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999" y="254000"/>
            <a:ext cx="7588251" cy="587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ame 5"/>
          <p:cNvSpPr/>
          <p:nvPr/>
        </p:nvSpPr>
        <p:spPr bwMode="auto">
          <a:xfrm>
            <a:off x="6096000" y="3048000"/>
            <a:ext cx="1600200" cy="304800"/>
          </a:xfrm>
          <a:prstGeom prst="frame">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dirty="0">
              <a:solidFill>
                <a:srgbClr val="FFFF00"/>
              </a:solidFill>
              <a:latin typeface="Times" pitchFamily="81" charset="0"/>
              <a:ea typeface="+mn-ea"/>
              <a:cs typeface="+mn-cs"/>
            </a:endParaRPr>
          </a:p>
        </p:txBody>
      </p:sp>
    </p:spTree>
    <p:extLst>
      <p:ext uri="{BB962C8B-B14F-4D97-AF65-F5344CB8AC3E}">
        <p14:creationId xmlns:p14="http://schemas.microsoft.com/office/powerpoint/2010/main" val="3071159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normAutofit fontScale="90000"/>
          </a:bodyPr>
          <a:lstStyle/>
          <a:p>
            <a:r>
              <a:rPr lang="en-US">
                <a:latin typeface="Arial Black" charset="0"/>
                <a:ea typeface="ＭＳ Ｐゴシック" charset="0"/>
                <a:cs typeface="ＭＳ Ｐゴシック" charset="0"/>
              </a:rPr>
              <a:t>NEW HAMPSHIRE PRIMARY</a:t>
            </a:r>
          </a:p>
        </p:txBody>
      </p:sp>
      <p:sp>
        <p:nvSpPr>
          <p:cNvPr id="62466" name="Content Placeholder 2"/>
          <p:cNvSpPr>
            <a:spLocks noGrp="1"/>
          </p:cNvSpPr>
          <p:nvPr>
            <p:ph idx="1"/>
          </p:nvPr>
        </p:nvSpPr>
        <p:spPr/>
        <p:txBody>
          <a:bodyPr>
            <a:normAutofit lnSpcReduction="10000"/>
          </a:bodyPr>
          <a:lstStyle/>
          <a:p>
            <a:r>
              <a:rPr lang="en-US" sz="2400" dirty="0">
                <a:solidFill>
                  <a:srgbClr val="000000"/>
                </a:solidFill>
                <a:latin typeface="Calibri" charset="0"/>
                <a:ea typeface="ＭＳ Ｐゴシック" charset="0"/>
                <a:cs typeface="Calibri" charset="0"/>
              </a:rPr>
              <a:t>The </a:t>
            </a:r>
            <a:r>
              <a:rPr lang="en-US" sz="2400" b="1" i="1" u="sng" dirty="0">
                <a:solidFill>
                  <a:srgbClr val="000000"/>
                </a:solidFill>
                <a:latin typeface="Calibri" charset="0"/>
                <a:ea typeface="ＭＳ Ｐゴシック" charset="0"/>
                <a:cs typeface="Calibri" charset="0"/>
              </a:rPr>
              <a:t>New Hampshire primary </a:t>
            </a:r>
            <a:r>
              <a:rPr lang="en-US" sz="2400" dirty="0">
                <a:solidFill>
                  <a:srgbClr val="000000"/>
                </a:solidFill>
                <a:latin typeface="Calibri" charset="0"/>
                <a:ea typeface="ＭＳ Ｐゴシック" charset="0"/>
                <a:cs typeface="Calibri" charset="0"/>
              </a:rPr>
              <a:t>is the first in a series of nationwide party primary elections held in the United States every four years as part of the process of  choosing the delegates to the Democratic and Republican national conventions which choose the party nominees for the presidential elections to be held the subsequent November.</a:t>
            </a:r>
          </a:p>
          <a:p>
            <a:r>
              <a:rPr lang="en-US" sz="2400" dirty="0">
                <a:solidFill>
                  <a:srgbClr val="000000"/>
                </a:solidFill>
                <a:latin typeface="Calibri" charset="0"/>
                <a:ea typeface="ＭＳ Ｐゴシック" charset="0"/>
                <a:cs typeface="Calibri" charset="0"/>
              </a:rPr>
              <a:t>Although only a few delegates are chosen in the New Hampshire primary, </a:t>
            </a:r>
            <a:r>
              <a:rPr lang="en-US" sz="2400" b="1" dirty="0">
                <a:solidFill>
                  <a:srgbClr val="000000"/>
                </a:solidFill>
                <a:latin typeface="Calibri" charset="0"/>
                <a:ea typeface="ＭＳ Ｐゴシック" charset="0"/>
                <a:cs typeface="Calibri" charset="0"/>
              </a:rPr>
              <a:t>its real importance comes from the </a:t>
            </a:r>
            <a:r>
              <a:rPr lang="en-US" sz="2400" b="1" u="sng" dirty="0">
                <a:solidFill>
                  <a:srgbClr val="000000"/>
                </a:solidFill>
                <a:latin typeface="Calibri" charset="0"/>
                <a:ea typeface="ＭＳ Ｐゴシック" charset="0"/>
                <a:cs typeface="Calibri" charset="0"/>
              </a:rPr>
              <a:t>massive media coverage</a:t>
            </a:r>
            <a:r>
              <a:rPr lang="en-US" sz="2400" u="sng" dirty="0">
                <a:solidFill>
                  <a:srgbClr val="000000"/>
                </a:solidFill>
                <a:latin typeface="Calibri" charset="0"/>
                <a:ea typeface="ＭＳ Ｐゴシック" charset="0"/>
                <a:cs typeface="Calibri" charset="0"/>
              </a:rPr>
              <a:t> </a:t>
            </a:r>
            <a:r>
              <a:rPr lang="en-US" sz="2400" dirty="0">
                <a:solidFill>
                  <a:srgbClr val="000000"/>
                </a:solidFill>
                <a:latin typeface="Calibri" charset="0"/>
                <a:ea typeface="ＭＳ Ｐゴシック" charset="0"/>
                <a:cs typeface="Calibri" charset="0"/>
              </a:rPr>
              <a:t>it receives (along with the first </a:t>
            </a:r>
            <a:r>
              <a:rPr lang="en-US" sz="2400" b="1" dirty="0">
                <a:solidFill>
                  <a:srgbClr val="000000"/>
                </a:solidFill>
                <a:latin typeface="Calibri" charset="0"/>
                <a:ea typeface="ＭＳ Ｐゴシック" charset="0"/>
                <a:cs typeface="Calibri" charset="0"/>
              </a:rPr>
              <a:t>caucus in Iowa</a:t>
            </a:r>
            <a:r>
              <a:rPr lang="en-US" sz="2400" dirty="0">
                <a:solidFill>
                  <a:srgbClr val="000000"/>
                </a:solidFill>
                <a:latin typeface="Calibri" charset="0"/>
                <a:ea typeface="ＭＳ Ｐゴシック" charset="0"/>
                <a:cs typeface="Calibri" charset="0"/>
              </a:rPr>
              <a:t>); in recent decades the two states received about as much media attention as all other state contests combined.</a:t>
            </a:r>
          </a:p>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637245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a:latin typeface="Arial Black" charset="0"/>
                <a:ea typeface="ＭＳ Ｐゴシック" charset="0"/>
                <a:cs typeface="ＭＳ Ｐゴシック" charset="0"/>
              </a:rPr>
              <a:t>IOWA CAUCUS</a:t>
            </a:r>
          </a:p>
        </p:txBody>
      </p:sp>
      <p:sp>
        <p:nvSpPr>
          <p:cNvPr id="63490" name="Content Placeholder 2"/>
          <p:cNvSpPr>
            <a:spLocks noGrp="1"/>
          </p:cNvSpPr>
          <p:nvPr>
            <p:ph idx="1"/>
          </p:nvPr>
        </p:nvSpPr>
        <p:spPr>
          <a:xfrm>
            <a:off x="0" y="1752600"/>
            <a:ext cx="8991600" cy="4343400"/>
          </a:xfrm>
        </p:spPr>
        <p:txBody>
          <a:bodyPr>
            <a:normAutofit fontScale="92500" lnSpcReduction="10000"/>
          </a:bodyPr>
          <a:lstStyle/>
          <a:p>
            <a:r>
              <a:rPr lang="en-US" dirty="0">
                <a:solidFill>
                  <a:srgbClr val="000000"/>
                </a:solidFill>
                <a:latin typeface="Calibri" charset="0"/>
                <a:ea typeface="ＭＳ Ｐゴシック" charset="0"/>
                <a:cs typeface="Calibri" charset="0"/>
              </a:rPr>
              <a:t>The </a:t>
            </a:r>
            <a:r>
              <a:rPr lang="en-US" b="1" i="1" u="sng" dirty="0">
                <a:solidFill>
                  <a:srgbClr val="000000"/>
                </a:solidFill>
                <a:latin typeface="Calibri" charset="0"/>
                <a:ea typeface="ＭＳ Ｐゴシック" charset="0"/>
                <a:cs typeface="Calibri" charset="0"/>
              </a:rPr>
              <a:t>Iowa caucus </a:t>
            </a:r>
            <a:r>
              <a:rPr lang="en-US" dirty="0">
                <a:solidFill>
                  <a:srgbClr val="000000"/>
                </a:solidFill>
                <a:latin typeface="Calibri" charset="0"/>
                <a:ea typeface="ＭＳ Ｐゴシック" charset="0"/>
                <a:cs typeface="Calibri" charset="0"/>
              </a:rPr>
              <a:t>is an electoral event in which residents of Iowa meet in precinct caucuses in all of Iowa's 1,774 precincts and elect delegates to the corresponding county conventions.  There are ninety-nine counties in Iowa, and thus there are ninety-nine conventions.  These county conventions then select delegates for both Iowa's </a:t>
            </a:r>
            <a:r>
              <a:rPr lang="en-US" i="1" dirty="0">
                <a:solidFill>
                  <a:srgbClr val="000000"/>
                </a:solidFill>
                <a:latin typeface="Calibri" charset="0"/>
                <a:ea typeface="ＭＳ Ｐゴシック" charset="0"/>
                <a:cs typeface="Calibri" charset="0"/>
              </a:rPr>
              <a:t>Congressional District Convention</a:t>
            </a:r>
            <a:r>
              <a:rPr lang="en-US" dirty="0">
                <a:solidFill>
                  <a:srgbClr val="000000"/>
                </a:solidFill>
                <a:latin typeface="Calibri" charset="0"/>
                <a:ea typeface="ＭＳ Ｐゴシック" charset="0"/>
                <a:cs typeface="Calibri" charset="0"/>
              </a:rPr>
              <a:t> and the </a:t>
            </a:r>
            <a:r>
              <a:rPr lang="en-US" i="1" dirty="0">
                <a:solidFill>
                  <a:srgbClr val="000000"/>
                </a:solidFill>
                <a:latin typeface="Calibri" charset="0"/>
                <a:ea typeface="ＭＳ Ｐゴシック" charset="0"/>
                <a:cs typeface="Calibri" charset="0"/>
              </a:rPr>
              <a:t>State Convention</a:t>
            </a:r>
            <a:r>
              <a:rPr lang="en-US" dirty="0">
                <a:solidFill>
                  <a:srgbClr val="000000"/>
                </a:solidFill>
                <a:latin typeface="Calibri" charset="0"/>
                <a:ea typeface="ＭＳ Ｐゴシック" charset="0"/>
                <a:cs typeface="Calibri" charset="0"/>
              </a:rPr>
              <a:t>, which eventually choose the delegates for the presidential nominating conventions.</a:t>
            </a:r>
          </a:p>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41541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457200" y="381000"/>
            <a:ext cx="8229600" cy="1143000"/>
          </a:xfrm>
        </p:spPr>
        <p:txBody>
          <a:bodyPr/>
          <a:lstStyle/>
          <a:p>
            <a:pPr eaLnBrk="1" hangingPunct="1"/>
            <a:r>
              <a:rPr lang="en-US" dirty="0">
                <a:solidFill>
                  <a:srgbClr val="000000"/>
                </a:solidFill>
                <a:latin typeface="Arial Black" charset="0"/>
                <a:ea typeface="ＭＳ Ｐゴシック" charset="0"/>
                <a:cs typeface="ＭＳ Ｐゴシック" charset="0"/>
              </a:rPr>
              <a:t>CAUCUS</a:t>
            </a:r>
          </a:p>
        </p:txBody>
      </p:sp>
      <p:sp>
        <p:nvSpPr>
          <p:cNvPr id="5123" name="Rectangle 3"/>
          <p:cNvSpPr>
            <a:spLocks noGrp="1" noChangeArrowheads="1"/>
          </p:cNvSpPr>
          <p:nvPr>
            <p:ph type="body" idx="1"/>
          </p:nvPr>
        </p:nvSpPr>
        <p:spPr>
          <a:xfrm>
            <a:off x="457202" y="1752600"/>
            <a:ext cx="8494240" cy="4876800"/>
          </a:xfrm>
        </p:spPr>
        <p:txBody>
          <a:bodyPr>
            <a:normAutofit/>
          </a:bodyPr>
          <a:lstStyle/>
          <a:p>
            <a:pPr eaLnBrk="1" hangingPunct="1"/>
            <a:r>
              <a:rPr lang="en-US">
                <a:latin typeface="Times New Roman" charset="0"/>
                <a:ea typeface="ＭＳ Ｐゴシック" charset="0"/>
                <a:cs typeface="ＭＳ Ｐゴシック" charset="0"/>
              </a:rPr>
              <a:t>Local party members meet and agree on the candidate they will support; the local caucuses pass their decisions on to regional caucuses, that in turn vote on candidates, and pass the info to the state caucus, that makes the final decision (PYRAMID)</a:t>
            </a:r>
          </a:p>
        </p:txBody>
      </p:sp>
    </p:spTree>
    <p:extLst>
      <p:ext uri="{BB962C8B-B14F-4D97-AF65-F5344CB8AC3E}">
        <p14:creationId xmlns:p14="http://schemas.microsoft.com/office/powerpoint/2010/main" val="1154707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xfrm>
            <a:off x="457200" y="1066800"/>
            <a:ext cx="8229600" cy="1143000"/>
          </a:xfrm>
        </p:spPr>
        <p:txBody>
          <a:bodyPr>
            <a:normAutofit fontScale="90000"/>
          </a:bodyPr>
          <a:lstStyle/>
          <a:p>
            <a:pPr eaLnBrk="1" hangingPunct="1"/>
            <a:r>
              <a:rPr lang="en-US">
                <a:solidFill>
                  <a:srgbClr val="FFFFFF"/>
                </a:solidFill>
                <a:latin typeface="Arial Black" charset="0"/>
                <a:ea typeface="ＭＳ Ｐゴシック" charset="0"/>
                <a:cs typeface="ＭＳ Ｐゴシック" charset="0"/>
              </a:rPr>
              <a:t>CAUCUS &amp; PRIMARY DATES</a:t>
            </a:r>
          </a:p>
        </p:txBody>
      </p:sp>
      <p:sp>
        <p:nvSpPr>
          <p:cNvPr id="27651" name="Rectangle 3"/>
          <p:cNvSpPr>
            <a:spLocks noGrp="1" noChangeArrowheads="1"/>
          </p:cNvSpPr>
          <p:nvPr>
            <p:ph type="body" idx="1"/>
          </p:nvPr>
        </p:nvSpPr>
        <p:spPr>
          <a:xfrm>
            <a:off x="457200" y="381000"/>
            <a:ext cx="8464550" cy="6000750"/>
          </a:xfrm>
        </p:spPr>
        <p:txBody>
          <a:bodyPr>
            <a:normAutofit/>
          </a:bodyPr>
          <a:lstStyle/>
          <a:p>
            <a:pPr eaLnBrk="1" hangingPunct="1">
              <a:lnSpc>
                <a:spcPct val="90000"/>
              </a:lnSpc>
            </a:pPr>
            <a:r>
              <a:rPr lang="en-US" sz="3600" dirty="0">
                <a:solidFill>
                  <a:srgbClr val="000000"/>
                </a:solidFill>
                <a:latin typeface="Times New Roman" charset="0"/>
                <a:ea typeface="ＭＳ Ｐゴシック" charset="0"/>
                <a:cs typeface="ＭＳ Ｐゴシック" charset="0"/>
              </a:rPr>
              <a:t>Determined by </a:t>
            </a:r>
            <a:r>
              <a:rPr lang="en-US" sz="3600" b="1" dirty="0">
                <a:solidFill>
                  <a:srgbClr val="000000"/>
                </a:solidFill>
                <a:latin typeface="Times New Roman" charset="0"/>
                <a:ea typeface="ＭＳ Ｐゴシック" charset="0"/>
                <a:cs typeface="ＭＳ Ｐゴシック" charset="0"/>
              </a:rPr>
              <a:t>state</a:t>
            </a:r>
            <a:r>
              <a:rPr lang="en-US" sz="3600" dirty="0">
                <a:solidFill>
                  <a:srgbClr val="000000"/>
                </a:solidFill>
                <a:latin typeface="Times New Roman" charset="0"/>
                <a:ea typeface="ＭＳ Ｐゴシック" charset="0"/>
                <a:cs typeface="ＭＳ Ｐゴシック" charset="0"/>
              </a:rPr>
              <a:t> not </a:t>
            </a:r>
            <a:r>
              <a:rPr lang="en-US" sz="3600" b="1" dirty="0">
                <a:solidFill>
                  <a:srgbClr val="000000"/>
                </a:solidFill>
                <a:latin typeface="Times New Roman" charset="0"/>
                <a:ea typeface="ＭＳ Ｐゴシック" charset="0"/>
                <a:cs typeface="ＭＳ Ｐゴシック" charset="0"/>
              </a:rPr>
              <a:t>federal </a:t>
            </a:r>
            <a:r>
              <a:rPr lang="en-US" sz="3600" dirty="0">
                <a:solidFill>
                  <a:srgbClr val="000000"/>
                </a:solidFill>
                <a:latin typeface="Times New Roman" charset="0"/>
                <a:ea typeface="ＭＳ Ｐゴシック" charset="0"/>
                <a:cs typeface="ＭＳ Ｐゴシック" charset="0"/>
              </a:rPr>
              <a:t>law</a:t>
            </a:r>
            <a:endParaRPr lang="en-US" sz="3600" dirty="0">
              <a:solidFill>
                <a:srgbClr val="000000"/>
              </a:solidFill>
              <a:latin typeface="Lucida Grande" charset="0"/>
              <a:ea typeface="ＭＳ Ｐゴシック" charset="0"/>
              <a:cs typeface="ＭＳ Ｐゴシック" charset="0"/>
            </a:endParaRPr>
          </a:p>
          <a:p>
            <a:pPr>
              <a:lnSpc>
                <a:spcPct val="90000"/>
              </a:lnSpc>
              <a:spcBef>
                <a:spcPct val="0"/>
              </a:spcBef>
              <a:buClrTx/>
              <a:buSzTx/>
              <a:buFont typeface="Times" charset="0"/>
              <a:buChar char="•"/>
            </a:pPr>
            <a:r>
              <a:rPr lang="en-US" sz="3600" b="1" dirty="0">
                <a:solidFill>
                  <a:srgbClr val="000000"/>
                </a:solidFill>
                <a:latin typeface="Times" charset="0"/>
                <a:ea typeface="ＭＳ Ｐゴシック" charset="0"/>
                <a:cs typeface="ＭＳ Ｐゴシック" charset="0"/>
              </a:rPr>
              <a:t>Iowa (</a:t>
            </a:r>
            <a:r>
              <a:rPr lang="en-US" sz="3600" dirty="0">
                <a:solidFill>
                  <a:srgbClr val="000000"/>
                </a:solidFill>
                <a:latin typeface="Times" charset="0"/>
                <a:ea typeface="ＭＳ Ｐゴシック" charset="0"/>
                <a:cs typeface="ＭＳ Ｐゴシック" charset="0"/>
              </a:rPr>
              <a:t>caucus) and </a:t>
            </a:r>
            <a:r>
              <a:rPr lang="en-US" sz="3600" b="1" dirty="0">
                <a:solidFill>
                  <a:srgbClr val="000000"/>
                </a:solidFill>
                <a:latin typeface="Times" charset="0"/>
                <a:ea typeface="ＭＳ Ｐゴシック" charset="0"/>
                <a:cs typeface="ＭＳ Ｐゴシック" charset="0"/>
              </a:rPr>
              <a:t>New Hampshire </a:t>
            </a:r>
            <a:r>
              <a:rPr lang="en-US" sz="3600" dirty="0">
                <a:solidFill>
                  <a:srgbClr val="000000"/>
                </a:solidFill>
                <a:latin typeface="Times" charset="0"/>
                <a:ea typeface="ＭＳ Ｐゴシック" charset="0"/>
                <a:cs typeface="ＭＳ Ｐゴシック" charset="0"/>
              </a:rPr>
              <a:t>(primary- traditionally 1</a:t>
            </a:r>
            <a:r>
              <a:rPr lang="en-US" sz="3600" baseline="30000" dirty="0">
                <a:solidFill>
                  <a:srgbClr val="000000"/>
                </a:solidFill>
                <a:latin typeface="Times" charset="0"/>
                <a:ea typeface="ＭＳ Ｐゴシック" charset="0"/>
                <a:cs typeface="ＭＳ Ｐゴシック" charset="0"/>
              </a:rPr>
              <a:t>st</a:t>
            </a:r>
            <a:r>
              <a:rPr lang="en-US" sz="3600" dirty="0">
                <a:solidFill>
                  <a:srgbClr val="000000"/>
                </a:solidFill>
                <a:latin typeface="Times" charset="0"/>
                <a:ea typeface="ＭＳ Ｐゴシック" charset="0"/>
                <a:cs typeface="ＭＳ Ｐゴシック" charset="0"/>
              </a:rPr>
              <a:t>)</a:t>
            </a:r>
          </a:p>
          <a:p>
            <a:pPr>
              <a:lnSpc>
                <a:spcPct val="90000"/>
              </a:lnSpc>
              <a:spcBef>
                <a:spcPct val="0"/>
              </a:spcBef>
              <a:buClrTx/>
              <a:buSzTx/>
              <a:buFont typeface="Times" charset="0"/>
              <a:buChar char="•"/>
            </a:pPr>
            <a:r>
              <a:rPr lang="en-US" sz="3600" dirty="0">
                <a:solidFill>
                  <a:srgbClr val="000000"/>
                </a:solidFill>
                <a:latin typeface="Times" charset="0"/>
                <a:ea typeface="ＭＳ Ｐゴシック" charset="0"/>
                <a:cs typeface="ＭＳ Ｐゴシック" charset="0"/>
              </a:rPr>
              <a:t>The candidates who </a:t>
            </a:r>
            <a:r>
              <a:rPr lang="en-US" sz="3600" u="sng" dirty="0">
                <a:solidFill>
                  <a:srgbClr val="000000"/>
                </a:solidFill>
                <a:latin typeface="Times" charset="0"/>
                <a:ea typeface="ＭＳ Ｐゴシック" charset="0"/>
                <a:cs typeface="ＭＳ Ｐゴシック" charset="0"/>
              </a:rPr>
              <a:t>win</a:t>
            </a:r>
            <a:r>
              <a:rPr lang="en-US" sz="3600" dirty="0">
                <a:solidFill>
                  <a:srgbClr val="000000"/>
                </a:solidFill>
                <a:latin typeface="Times" charset="0"/>
                <a:ea typeface="ＭＳ Ｐゴシック" charset="0"/>
                <a:cs typeface="ＭＳ Ｐゴシック" charset="0"/>
              </a:rPr>
              <a:t> in </a:t>
            </a:r>
            <a:r>
              <a:rPr lang="en-US" sz="3600" b="1" u="sng" dirty="0">
                <a:solidFill>
                  <a:srgbClr val="000000"/>
                </a:solidFill>
                <a:latin typeface="Times" charset="0"/>
                <a:ea typeface="ＭＳ Ｐゴシック" charset="0"/>
                <a:cs typeface="ＭＳ Ｐゴシック" charset="0"/>
              </a:rPr>
              <a:t>early</a:t>
            </a:r>
            <a:r>
              <a:rPr lang="en-US" sz="3600" dirty="0">
                <a:solidFill>
                  <a:srgbClr val="000000"/>
                </a:solidFill>
                <a:latin typeface="Times" charset="0"/>
                <a:ea typeface="ＭＳ Ｐゴシック" charset="0"/>
                <a:cs typeface="ＭＳ Ｐゴシック" charset="0"/>
              </a:rPr>
              <a:t> primaries tend to pick up support along the way</a:t>
            </a:r>
          </a:p>
          <a:p>
            <a:pPr lvl="1">
              <a:lnSpc>
                <a:spcPct val="90000"/>
              </a:lnSpc>
              <a:spcBef>
                <a:spcPct val="0"/>
              </a:spcBef>
              <a:buClrTx/>
              <a:buSzTx/>
              <a:buFontTx/>
              <a:buChar char="•"/>
            </a:pPr>
            <a:r>
              <a:rPr lang="en-US" sz="3600" dirty="0">
                <a:solidFill>
                  <a:srgbClr val="000000"/>
                </a:solidFill>
                <a:latin typeface="Times" charset="0"/>
                <a:ea typeface="ＭＳ Ｐゴシック" charset="0"/>
              </a:rPr>
              <a:t> </a:t>
            </a:r>
            <a:r>
              <a:rPr lang="ja-JP" altLang="en-US" sz="3600" dirty="0">
                <a:solidFill>
                  <a:srgbClr val="000000"/>
                </a:solidFill>
                <a:latin typeface="Times" charset="0"/>
                <a:ea typeface="ＭＳ Ｐゴシック" charset="0"/>
              </a:rPr>
              <a:t>“</a:t>
            </a:r>
            <a:r>
              <a:rPr lang="en-US" altLang="ja-JP" sz="3600" b="1" dirty="0">
                <a:solidFill>
                  <a:srgbClr val="000000"/>
                </a:solidFill>
                <a:latin typeface="Times" charset="0"/>
                <a:ea typeface="ＭＳ Ｐゴシック" charset="0"/>
              </a:rPr>
              <a:t>frontloading</a:t>
            </a:r>
            <a:r>
              <a:rPr lang="ja-JP" altLang="en-US" sz="3600" dirty="0">
                <a:solidFill>
                  <a:srgbClr val="000000"/>
                </a:solidFill>
                <a:latin typeface="Times" charset="0"/>
                <a:ea typeface="ＭＳ Ｐゴシック" charset="0"/>
              </a:rPr>
              <a:t>”</a:t>
            </a:r>
            <a:r>
              <a:rPr lang="en-US" altLang="ja-JP" sz="3600" dirty="0">
                <a:solidFill>
                  <a:srgbClr val="000000"/>
                </a:solidFill>
                <a:latin typeface="Times" charset="0"/>
                <a:ea typeface="ＭＳ Ｐゴシック" charset="0"/>
              </a:rPr>
              <a:t>- tendency for early primaries to be more important than later ones</a:t>
            </a:r>
          </a:p>
          <a:p>
            <a:pPr lvl="2">
              <a:lnSpc>
                <a:spcPct val="90000"/>
              </a:lnSpc>
              <a:spcBef>
                <a:spcPct val="0"/>
              </a:spcBef>
              <a:buClrTx/>
              <a:buSzTx/>
              <a:buFontTx/>
              <a:buChar char="•"/>
            </a:pPr>
            <a:r>
              <a:rPr lang="en-US" sz="3600" dirty="0">
                <a:solidFill>
                  <a:srgbClr val="000000"/>
                </a:solidFill>
                <a:latin typeface="Times" charset="0"/>
                <a:ea typeface="ＭＳ Ｐゴシック" charset="0"/>
              </a:rPr>
              <a:t>States want earlier dates</a:t>
            </a:r>
            <a:r>
              <a:rPr lang="en-US" sz="3600" dirty="0">
                <a:latin typeface="Times" charset="0"/>
                <a:ea typeface="ＭＳ Ｐゴシック" charset="0"/>
              </a:rPr>
              <a:t>!</a:t>
            </a:r>
          </a:p>
        </p:txBody>
      </p:sp>
    </p:spTree>
    <p:extLst>
      <p:ext uri="{BB962C8B-B14F-4D97-AF65-F5344CB8AC3E}">
        <p14:creationId xmlns:p14="http://schemas.microsoft.com/office/powerpoint/2010/main" val="2458016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par>
                                <p:cTn id="21" presetID="2" presetClass="entr" presetSubtype="8" fill="hold" grpId="0" nodeType="withEffect">
                                  <p:stCondLst>
                                    <p:cond delay="0"/>
                                  </p:stCondLst>
                                  <p:childTnLst>
                                    <p:set>
                                      <p:cBhvr>
                                        <p:cTn id="22" dur="1" fill="hold">
                                          <p:stCondLst>
                                            <p:cond delay="0"/>
                                          </p:stCondLst>
                                        </p:cTn>
                                        <p:tgtEl>
                                          <p:spTgt spid="27651">
                                            <p:txEl>
                                              <p:pRg st="3" end="3"/>
                                            </p:txEl>
                                          </p:spTgt>
                                        </p:tgtEl>
                                        <p:attrNameLst>
                                          <p:attrName>style.visibility</p:attrName>
                                        </p:attrNameLst>
                                      </p:cBhvr>
                                      <p:to>
                                        <p:strVal val="visible"/>
                                      </p:to>
                                    </p:set>
                                    <p:anim calcmode="lin" valueType="num">
                                      <p:cBhvr additive="base">
                                        <p:cTn id="23"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765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
                                        </p:tgtEl>
                                      </p:cMediaNode>
                                    </p:audio>
                                  </p:subTnLst>
                                </p:cTn>
                              </p:par>
                              <p:par>
                                <p:cTn id="25" presetID="2" presetClass="entr" presetSubtype="8" fill="hold" grpId="0" nodeType="with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 calcmode="lin" valueType="num">
                                      <p:cBhvr additive="base">
                                        <p:cTn id="27" dur="500" fill="hold"/>
                                        <p:tgtEl>
                                          <p:spTgt spid="2765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765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Content Placeholder 4"/>
          <p:cNvSpPr>
            <a:spLocks noGrp="1"/>
          </p:cNvSpPr>
          <p:nvPr>
            <p:ph idx="1"/>
          </p:nvPr>
        </p:nvSpPr>
        <p:spPr>
          <a:xfrm>
            <a:off x="25401" y="5373688"/>
            <a:ext cx="9136063" cy="1466850"/>
          </a:xfrm>
        </p:spPr>
        <p:txBody>
          <a:bodyPr/>
          <a:lstStyle/>
          <a:p>
            <a:r>
              <a:rPr lang="en-US" b="1" u="sng" dirty="0">
                <a:solidFill>
                  <a:srgbClr val="000000"/>
                </a:solidFill>
                <a:latin typeface="Times New Roman" charset="0"/>
                <a:ea typeface="ＭＳ Ｐゴシック" charset="0"/>
                <a:cs typeface="ＭＳ Ｐゴシック" charset="0"/>
              </a:rPr>
              <a:t>Super Tuesday</a:t>
            </a:r>
            <a:r>
              <a:rPr lang="en-US" dirty="0">
                <a:solidFill>
                  <a:srgbClr val="000000"/>
                </a:solidFill>
                <a:latin typeface="Times New Roman" charset="0"/>
                <a:ea typeface="ＭＳ Ｐゴシック" charset="0"/>
                <a:cs typeface="ＭＳ Ｐゴシック" charset="0"/>
              </a:rPr>
              <a:t>: when a lot of states hold primary elections on the same day </a:t>
            </a:r>
          </a:p>
          <a:p>
            <a:endParaRPr lang="en-US" dirty="0">
              <a:latin typeface="Times New Roman" charset="0"/>
              <a:ea typeface="ＭＳ Ｐゴシック" charset="0"/>
              <a:cs typeface="ＭＳ Ｐゴシック" charset="0"/>
            </a:endParaRPr>
          </a:p>
          <a:p>
            <a:endParaRPr lang="en-US" dirty="0">
              <a:latin typeface="Times New Roman" charset="0"/>
              <a:ea typeface="ＭＳ Ｐゴシック" charset="0"/>
              <a:cs typeface="ＭＳ Ｐゴシック" charset="0"/>
            </a:endParaRPr>
          </a:p>
        </p:txBody>
      </p:sp>
      <p:pic>
        <p:nvPicPr>
          <p:cNvPr id="78850" name="Picture 1" descr="Screen Shot 2016-10-04 at 4.46.45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85876" y="219075"/>
            <a:ext cx="66548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6414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Content Placeholder 4"/>
          <p:cNvSpPr>
            <a:spLocks noGrp="1"/>
          </p:cNvSpPr>
          <p:nvPr>
            <p:ph idx="1"/>
          </p:nvPr>
        </p:nvSpPr>
        <p:spPr>
          <a:xfrm>
            <a:off x="457200" y="1752600"/>
            <a:ext cx="8229600" cy="4038600"/>
          </a:xfrm>
        </p:spPr>
        <p:txBody>
          <a:bodyPr>
            <a:normAutofit fontScale="92500" lnSpcReduction="10000"/>
          </a:bodyPr>
          <a:lstStyle/>
          <a:p>
            <a:r>
              <a:rPr lang="en-US" b="1" u="sng" dirty="0">
                <a:latin typeface="Times New Roman" charset="0"/>
                <a:ea typeface="ＭＳ Ｐゴシック" charset="0"/>
                <a:cs typeface="ＭＳ Ｐゴシック" charset="0"/>
              </a:rPr>
              <a:t>Super Tuesday</a:t>
            </a:r>
            <a:r>
              <a:rPr lang="en-US" dirty="0">
                <a:latin typeface="Times New Roman" charset="0"/>
                <a:ea typeface="ＭＳ Ｐゴシック" charset="0"/>
                <a:cs typeface="ＭＳ Ｐゴシック" charset="0"/>
              </a:rPr>
              <a:t>: when a lot of states hold primary elections on the same day </a:t>
            </a:r>
          </a:p>
          <a:p>
            <a:r>
              <a:rPr lang="en-US" dirty="0" smtClean="0">
                <a:latin typeface="Times New Roman" charset="0"/>
                <a:ea typeface="ＭＳ Ｐゴシック" charset="0"/>
                <a:cs typeface="ＭＳ Ｐゴシック" charset="0"/>
              </a:rPr>
              <a:t>2016 </a:t>
            </a:r>
            <a:r>
              <a:rPr lang="en-US" dirty="0">
                <a:latin typeface="Times New Roman" charset="0"/>
                <a:ea typeface="ＭＳ Ｐゴシック" charset="0"/>
                <a:cs typeface="ＭＳ Ｐゴシック" charset="0"/>
              </a:rPr>
              <a:t>- </a:t>
            </a:r>
            <a:r>
              <a:rPr lang="en-US" dirty="0">
                <a:latin typeface="Calibri" charset="0"/>
                <a:ea typeface="ＭＳ Ｐゴシック" charset="0"/>
                <a:cs typeface="Calibri" charset="0"/>
              </a:rPr>
              <a:t>Super Tuesday was March </a:t>
            </a:r>
            <a:r>
              <a:rPr lang="en-US" dirty="0" smtClean="0">
                <a:latin typeface="Calibri" charset="0"/>
                <a:ea typeface="ＭＳ Ｐゴシック" charset="0"/>
                <a:cs typeface="Calibri" charset="0"/>
              </a:rPr>
              <a:t>1 </a:t>
            </a:r>
            <a:r>
              <a:rPr lang="en-US" dirty="0">
                <a:latin typeface="Calibri" charset="0"/>
                <a:ea typeface="ＭＳ Ｐゴシック" charset="0"/>
                <a:cs typeface="Calibri" charset="0"/>
              </a:rPr>
              <a:t>and involved </a:t>
            </a:r>
            <a:r>
              <a:rPr lang="en-US" dirty="0" smtClean="0">
                <a:latin typeface="Calibri" charset="0"/>
                <a:ea typeface="ＭＳ Ｐゴシック" charset="0"/>
                <a:cs typeface="Calibri" charset="0"/>
              </a:rPr>
              <a:t>these </a:t>
            </a:r>
            <a:r>
              <a:rPr lang="en-US" dirty="0">
                <a:latin typeface="Calibri" charset="0"/>
                <a:ea typeface="ＭＳ Ｐゴシック" charset="0"/>
                <a:cs typeface="Calibri" charset="0"/>
              </a:rPr>
              <a:t>states: </a:t>
            </a:r>
            <a:endParaRPr lang="en-US" dirty="0" smtClean="0">
              <a:latin typeface="Calibri" charset="0"/>
              <a:ea typeface="ＭＳ Ｐゴシック" charset="0"/>
              <a:cs typeface="Calibri" charset="0"/>
            </a:endParaRPr>
          </a:p>
          <a:p>
            <a:pPr lvl="1"/>
            <a:r>
              <a:rPr lang="en-US" dirty="0" smtClean="0">
                <a:latin typeface="Calibri" charset="0"/>
                <a:ea typeface="ＭＳ Ｐゴシック" charset="0"/>
                <a:cs typeface="Calibri" charset="0"/>
              </a:rPr>
              <a:t>Alabama</a:t>
            </a:r>
            <a:r>
              <a:rPr lang="en-US" dirty="0">
                <a:latin typeface="Calibri" charset="0"/>
                <a:ea typeface="ＭＳ Ｐゴシック" charset="0"/>
                <a:cs typeface="Calibri" charset="0"/>
              </a:rPr>
              <a:t>, Arkansas, Georgia, Massachusetts, Minnesota, Oklahoma, Tennessee, Texas, Vermont and Virginia </a:t>
            </a:r>
            <a:r>
              <a:rPr lang="en-US" dirty="0" smtClean="0">
                <a:latin typeface="Calibri" charset="0"/>
                <a:ea typeface="ＭＳ Ｐゴシック" charset="0"/>
                <a:cs typeface="Calibri" charset="0"/>
              </a:rPr>
              <a:t>held </a:t>
            </a:r>
            <a:r>
              <a:rPr lang="en-US" dirty="0">
                <a:latin typeface="Calibri" charset="0"/>
                <a:ea typeface="ＭＳ Ｐゴシック" charset="0"/>
                <a:cs typeface="Calibri" charset="0"/>
              </a:rPr>
              <a:t>contests for both Republicans and Democrats. Republicans in Alaska </a:t>
            </a:r>
            <a:r>
              <a:rPr lang="en-US" dirty="0" smtClean="0">
                <a:latin typeface="Calibri" charset="0"/>
                <a:ea typeface="ＭＳ Ｐゴシック" charset="0"/>
                <a:cs typeface="Calibri" charset="0"/>
              </a:rPr>
              <a:t>held caucuses</a:t>
            </a:r>
            <a:r>
              <a:rPr lang="en-US" dirty="0">
                <a:latin typeface="Calibri" charset="0"/>
                <a:ea typeface="ＭＳ Ｐゴシック" charset="0"/>
                <a:cs typeface="Calibri" charset="0"/>
              </a:rPr>
              <a:t>. Democrats in </a:t>
            </a:r>
            <a:r>
              <a:rPr lang="en-US" dirty="0" smtClean="0">
                <a:latin typeface="Calibri" charset="0"/>
                <a:ea typeface="ＭＳ Ｐゴシック" charset="0"/>
                <a:cs typeface="Calibri" charset="0"/>
              </a:rPr>
              <a:t>Colorado held their </a:t>
            </a:r>
            <a:r>
              <a:rPr lang="en-US" dirty="0">
                <a:latin typeface="Calibri" charset="0"/>
                <a:ea typeface="ＭＳ Ｐゴシック" charset="0"/>
                <a:cs typeface="Calibri" charset="0"/>
              </a:rPr>
              <a:t>caucuses as well.</a:t>
            </a:r>
          </a:p>
          <a:p>
            <a:endParaRPr lang="en-US" dirty="0">
              <a:latin typeface="Times New Roman" charset="0"/>
              <a:ea typeface="ＭＳ Ｐゴシック" charset="0"/>
              <a:cs typeface="ＭＳ Ｐゴシック" charset="0"/>
            </a:endParaRPr>
          </a:p>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44933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a:xfrm>
            <a:off x="457200" y="533400"/>
            <a:ext cx="8229600" cy="762000"/>
          </a:xfrm>
        </p:spPr>
        <p:txBody>
          <a:bodyPr/>
          <a:lstStyle/>
          <a:p>
            <a:r>
              <a:rPr lang="en-US">
                <a:latin typeface="Arial Black" charset="0"/>
                <a:ea typeface="ＭＳ Ｐゴシック" charset="0"/>
                <a:cs typeface="ＭＳ Ｐゴシック" charset="0"/>
              </a:rPr>
              <a:t>PRIMARY STRATEGY</a:t>
            </a:r>
          </a:p>
        </p:txBody>
      </p:sp>
      <p:sp>
        <p:nvSpPr>
          <p:cNvPr id="59395" name="Content Placeholder 2"/>
          <p:cNvSpPr>
            <a:spLocks noGrp="1"/>
          </p:cNvSpPr>
          <p:nvPr>
            <p:ph idx="1"/>
          </p:nvPr>
        </p:nvSpPr>
        <p:spPr>
          <a:xfrm>
            <a:off x="0" y="685800"/>
            <a:ext cx="9144000" cy="4800600"/>
          </a:xfrm>
        </p:spPr>
        <p:txBody>
          <a:bodyPr>
            <a:normAutofit fontScale="85000" lnSpcReduction="10000"/>
          </a:bodyPr>
          <a:lstStyle/>
          <a:p>
            <a:endParaRPr lang="en-US" dirty="0" smtClean="0">
              <a:latin typeface="Times New Roman" charset="0"/>
              <a:ea typeface="ＭＳ Ｐゴシック" charset="0"/>
              <a:cs typeface="ＭＳ Ｐゴシック" charset="0"/>
            </a:endParaRPr>
          </a:p>
          <a:p>
            <a:endParaRPr lang="en-US" dirty="0">
              <a:latin typeface="Times New Roman" charset="0"/>
              <a:ea typeface="ＭＳ Ｐゴシック" charset="0"/>
              <a:cs typeface="ＭＳ Ｐゴシック" charset="0"/>
            </a:endParaRPr>
          </a:p>
          <a:p>
            <a:endParaRPr lang="en-US" dirty="0">
              <a:latin typeface="Times New Roman" charset="0"/>
              <a:ea typeface="ＭＳ Ｐゴシック" charset="0"/>
              <a:cs typeface="ＭＳ Ｐゴシック" charset="0"/>
            </a:endParaRPr>
          </a:p>
          <a:p>
            <a:r>
              <a:rPr lang="en-US" b="1" dirty="0">
                <a:solidFill>
                  <a:srgbClr val="000000"/>
                </a:solidFill>
                <a:latin typeface="Times New Roman" charset="0"/>
                <a:ea typeface="ＭＳ Ｐゴシック" charset="0"/>
                <a:cs typeface="ＭＳ Ｐゴシック" charset="0"/>
              </a:rPr>
              <a:t>Campaign strategy </a:t>
            </a:r>
            <a:r>
              <a:rPr lang="en-US" dirty="0">
                <a:latin typeface="Times New Roman" charset="0"/>
                <a:ea typeface="ＭＳ Ｐゴシック" charset="0"/>
                <a:cs typeface="ＭＳ Ｐゴシック" charset="0"/>
              </a:rPr>
              <a:t>– way in which candidates manipulate a variety of elements to achieve the nomination and office</a:t>
            </a:r>
          </a:p>
          <a:p>
            <a:r>
              <a:rPr lang="en-US" dirty="0">
                <a:latin typeface="Times New Roman" charset="0"/>
                <a:ea typeface="ＭＳ Ｐゴシック" charset="0"/>
                <a:cs typeface="ＭＳ Ｐゴシック" charset="0"/>
              </a:rPr>
              <a:t>Target smaller audience</a:t>
            </a:r>
          </a:p>
          <a:p>
            <a:pPr lvl="1"/>
            <a:r>
              <a:rPr lang="en-US" dirty="0">
                <a:latin typeface="Arial Black" charset="0"/>
                <a:ea typeface="ＭＳ Ｐゴシック" charset="0"/>
              </a:rPr>
              <a:t>The electorate in the </a:t>
            </a:r>
            <a:r>
              <a:rPr lang="en-US" i="1" dirty="0">
                <a:latin typeface="Arial Black" charset="0"/>
                <a:ea typeface="ＭＳ Ｐゴシック" charset="0"/>
              </a:rPr>
              <a:t>primary election </a:t>
            </a:r>
            <a:r>
              <a:rPr lang="en-US" dirty="0">
                <a:latin typeface="Arial Black" charset="0"/>
                <a:ea typeface="ＭＳ Ｐゴシック" charset="0"/>
              </a:rPr>
              <a:t>is different from the electorate in the </a:t>
            </a:r>
            <a:r>
              <a:rPr lang="en-US" i="1" dirty="0">
                <a:latin typeface="Arial Black" charset="0"/>
                <a:ea typeface="ＭＳ Ｐゴシック" charset="0"/>
              </a:rPr>
              <a:t>general election</a:t>
            </a:r>
          </a:p>
          <a:p>
            <a:r>
              <a:rPr lang="en-US" dirty="0">
                <a:latin typeface="Times New Roman" charset="0"/>
                <a:ea typeface="ＭＳ Ｐゴシック" charset="0"/>
                <a:cs typeface="ＭＳ Ｐゴシック" charset="0"/>
              </a:rPr>
              <a:t>Opponents in the primary are same party; opponents in the general election are from other parties</a:t>
            </a:r>
          </a:p>
          <a:p>
            <a:pPr>
              <a:buFont typeface="Wingdings" charset="0"/>
              <a:buNone/>
            </a:pPr>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47329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5">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395">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93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pPr eaLnBrk="1" hangingPunct="1"/>
            <a:r>
              <a:rPr lang="en-US">
                <a:latin typeface="Arial Black" charset="0"/>
                <a:ea typeface="ＭＳ Ｐゴシック" charset="0"/>
                <a:cs typeface="ＭＳ Ｐゴシック" charset="0"/>
              </a:rPr>
              <a:t>CRITICISMS</a:t>
            </a:r>
          </a:p>
        </p:txBody>
      </p:sp>
      <p:sp>
        <p:nvSpPr>
          <p:cNvPr id="84994" name="Rectangle 3"/>
          <p:cNvSpPr>
            <a:spLocks noGrp="1" noChangeArrowheads="1"/>
          </p:cNvSpPr>
          <p:nvPr>
            <p:ph type="body" idx="1"/>
          </p:nvPr>
        </p:nvSpPr>
        <p:spPr>
          <a:xfrm>
            <a:off x="457200" y="1676400"/>
            <a:ext cx="8229600" cy="4876800"/>
          </a:xfrm>
        </p:spPr>
        <p:txBody>
          <a:bodyPr/>
          <a:lstStyle/>
          <a:p>
            <a:pPr eaLnBrk="1" hangingPunct="1"/>
            <a:r>
              <a:rPr lang="en-US" dirty="0">
                <a:latin typeface="Times New Roman" charset="0"/>
                <a:ea typeface="ＭＳ Ｐゴシック" charset="0"/>
                <a:cs typeface="ＭＳ Ｐゴシック" charset="0"/>
              </a:rPr>
              <a:t>Disproportionate attention to early races</a:t>
            </a:r>
          </a:p>
          <a:p>
            <a:pPr eaLnBrk="1" hangingPunct="1"/>
            <a:r>
              <a:rPr lang="en-US" dirty="0">
                <a:latin typeface="Times New Roman" charset="0"/>
                <a:ea typeface="ＭＳ Ｐゴシック" charset="0"/>
                <a:cs typeface="ＭＳ Ｐゴシック" charset="0"/>
              </a:rPr>
              <a:t>Campaign too time consuming</a:t>
            </a:r>
          </a:p>
          <a:p>
            <a:pPr eaLnBrk="1" hangingPunct="1"/>
            <a:r>
              <a:rPr lang="en-US" dirty="0">
                <a:latin typeface="Times New Roman" charset="0"/>
                <a:ea typeface="ＭＳ Ｐゴシック" charset="0"/>
                <a:cs typeface="ＭＳ Ｐゴシック" charset="0"/>
              </a:rPr>
              <a:t>Participation low</a:t>
            </a:r>
          </a:p>
          <a:p>
            <a:pPr eaLnBrk="1" hangingPunct="1"/>
            <a:r>
              <a:rPr lang="en-US" dirty="0">
                <a:latin typeface="Times New Roman" charset="0"/>
                <a:ea typeface="ＭＳ Ｐゴシック" charset="0"/>
                <a:cs typeface="ＭＳ Ｐゴシック" charset="0"/>
              </a:rPr>
              <a:t>Too much emphasis </a:t>
            </a:r>
            <a:r>
              <a:rPr lang="en-US" dirty="0" smtClean="0">
                <a:latin typeface="Times New Roman" charset="0"/>
                <a:ea typeface="ＭＳ Ｐゴシック" charset="0"/>
                <a:cs typeface="ＭＳ Ｐゴシック" charset="0"/>
              </a:rPr>
              <a:t>from </a:t>
            </a:r>
            <a:r>
              <a:rPr lang="en-US" dirty="0">
                <a:latin typeface="Times New Roman" charset="0"/>
                <a:ea typeface="ＭＳ Ｐゴシック" charset="0"/>
                <a:cs typeface="ＭＳ Ｐゴシック" charset="0"/>
              </a:rPr>
              <a:t>media</a:t>
            </a:r>
          </a:p>
        </p:txBody>
      </p:sp>
    </p:spTree>
    <p:extLst>
      <p:ext uri="{BB962C8B-B14F-4D97-AF65-F5344CB8AC3E}">
        <p14:creationId xmlns:p14="http://schemas.microsoft.com/office/powerpoint/2010/main" val="64033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fontAlgn="auto" hangingPunct="1">
              <a:spcAft>
                <a:spcPts val="0"/>
              </a:spcAft>
              <a:defRPr/>
            </a:pPr>
            <a:r>
              <a:rPr lang="en-US" smtClean="0">
                <a:ea typeface="+mj-ea"/>
                <a:cs typeface="+mj-cs"/>
              </a:rPr>
              <a:t>Three Types of Elections</a:t>
            </a:r>
          </a:p>
        </p:txBody>
      </p:sp>
      <p:sp>
        <p:nvSpPr>
          <p:cNvPr id="18434" name="Rectangle 3"/>
          <p:cNvSpPr>
            <a:spLocks noGrp="1" noChangeArrowheads="1"/>
          </p:cNvSpPr>
          <p:nvPr>
            <p:ph idx="1"/>
          </p:nvPr>
        </p:nvSpPr>
        <p:spPr>
          <a:xfrm>
            <a:off x="-381000" y="838200"/>
            <a:ext cx="9525000" cy="2971800"/>
          </a:xfrm>
        </p:spPr>
        <p:txBody>
          <a:bodyPr>
            <a:normAutofit lnSpcReduction="10000"/>
          </a:bodyPr>
          <a:lstStyle/>
          <a:p>
            <a:pPr eaLnBrk="1" hangingPunct="1"/>
            <a:endParaRPr lang="en-US" dirty="0">
              <a:latin typeface="Arial" charset="0"/>
              <a:ea typeface="ＭＳ Ｐゴシック" charset="0"/>
              <a:cs typeface="ＭＳ Ｐゴシック" charset="0"/>
            </a:endParaRPr>
          </a:p>
          <a:p>
            <a:pPr eaLnBrk="1" hangingPunct="1"/>
            <a:endParaRPr lang="en-US" dirty="0">
              <a:latin typeface="Arial" charset="0"/>
              <a:ea typeface="ＭＳ Ｐゴシック" charset="0"/>
              <a:cs typeface="ＭＳ Ｐゴシック" charset="0"/>
            </a:endParaRPr>
          </a:p>
          <a:p>
            <a:pPr lvl="2" eaLnBrk="1" hangingPunct="1"/>
            <a:r>
              <a:rPr lang="en-US" b="1" dirty="0">
                <a:latin typeface="Arial" charset="0"/>
                <a:ea typeface="ＭＳ Ｐゴシック" charset="0"/>
              </a:rPr>
              <a:t>Primary Elections-</a:t>
            </a:r>
            <a:r>
              <a:rPr lang="en-US" dirty="0">
                <a:latin typeface="Arial" charset="0"/>
                <a:ea typeface="ＭＳ Ｐゴシック" charset="0"/>
              </a:rPr>
              <a:t> </a:t>
            </a:r>
            <a:r>
              <a:rPr lang="en-US" b="1" i="1" u="sng" dirty="0">
                <a:latin typeface="Arial" charset="0"/>
                <a:ea typeface="ＭＳ Ｐゴシック" charset="0"/>
              </a:rPr>
              <a:t>voters</a:t>
            </a:r>
            <a:r>
              <a:rPr lang="en-US" dirty="0">
                <a:latin typeface="Arial" charset="0"/>
                <a:ea typeface="ＭＳ Ｐゴシック" charset="0"/>
              </a:rPr>
              <a:t> select party nominees</a:t>
            </a:r>
          </a:p>
          <a:p>
            <a:pPr lvl="2" eaLnBrk="1" hangingPunct="1"/>
            <a:r>
              <a:rPr lang="en-US" b="1" dirty="0">
                <a:latin typeface="Arial" charset="0"/>
                <a:ea typeface="ＭＳ Ｐゴシック" charset="0"/>
              </a:rPr>
              <a:t>General Elections-</a:t>
            </a:r>
            <a:r>
              <a:rPr lang="en-US" dirty="0">
                <a:latin typeface="Arial" charset="0"/>
                <a:ea typeface="ＭＳ Ｐゴシック" charset="0"/>
              </a:rPr>
              <a:t> the contest between the candidates from different parties</a:t>
            </a:r>
          </a:p>
          <a:p>
            <a:pPr lvl="2" eaLnBrk="1" hangingPunct="1"/>
            <a:r>
              <a:rPr lang="en-US" b="1" dirty="0">
                <a:latin typeface="Arial" charset="0"/>
                <a:ea typeface="ＭＳ Ｐゴシック" charset="0"/>
              </a:rPr>
              <a:t>Initiatives and Referendums-</a:t>
            </a:r>
            <a:r>
              <a:rPr lang="en-US" dirty="0">
                <a:latin typeface="Arial" charset="0"/>
                <a:ea typeface="ＭＳ Ｐゴシック" charset="0"/>
              </a:rPr>
              <a:t> voters engage in making or ratifying legislation at the state level only</a:t>
            </a:r>
          </a:p>
          <a:p>
            <a:pPr eaLnBrk="1" hangingPunct="1"/>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006313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11188" y="260350"/>
            <a:ext cx="7739062" cy="1143000"/>
          </a:xfrm>
        </p:spPr>
        <p:txBody>
          <a:bodyPr>
            <a:normAutofit/>
          </a:bodyPr>
          <a:lstStyle/>
          <a:p>
            <a:pPr eaLnBrk="1" fontAlgn="auto" hangingPunct="1">
              <a:spcAft>
                <a:spcPts val="0"/>
              </a:spcAft>
              <a:defRPr/>
            </a:pPr>
            <a:r>
              <a:rPr lang="en-US" b="1" dirty="0" smtClean="0">
                <a:ea typeface="+mj-ea"/>
                <a:cs typeface="+mj-cs"/>
              </a:rPr>
              <a:t>Specific policy </a:t>
            </a:r>
            <a:r>
              <a:rPr lang="en-US" b="1" dirty="0" smtClean="0">
                <a:ea typeface="+mj-ea"/>
                <a:cs typeface="+mj-cs"/>
              </a:rPr>
              <a:t>elections - DIRECT</a:t>
            </a:r>
            <a:endParaRPr lang="en-US" b="1" dirty="0" smtClean="0">
              <a:ea typeface="+mj-ea"/>
              <a:cs typeface="+mj-cs"/>
            </a:endParaRPr>
          </a:p>
        </p:txBody>
      </p:sp>
      <p:sp>
        <p:nvSpPr>
          <p:cNvPr id="70659" name="Rectangle 3"/>
          <p:cNvSpPr>
            <a:spLocks noGrp="1" noChangeArrowheads="1"/>
          </p:cNvSpPr>
          <p:nvPr>
            <p:ph idx="1"/>
          </p:nvPr>
        </p:nvSpPr>
        <p:spPr>
          <a:xfrm>
            <a:off x="381000" y="1016000"/>
            <a:ext cx="8441179" cy="5689600"/>
          </a:xfrm>
        </p:spPr>
        <p:txBody>
          <a:bodyPr rtlCol="0">
            <a:normAutofit/>
          </a:bodyPr>
          <a:lstStyle/>
          <a:p>
            <a:pPr marL="182880" indent="-182880" eaLnBrk="1" fontAlgn="auto" hangingPunct="1">
              <a:lnSpc>
                <a:spcPct val="90000"/>
              </a:lnSpc>
              <a:spcAft>
                <a:spcPts val="0"/>
              </a:spcAft>
              <a:buFont typeface="Arial" pitchFamily="34" charset="0"/>
              <a:buChar char="•"/>
              <a:defRPr/>
            </a:pPr>
            <a:endParaRPr lang="en-US" sz="2800" dirty="0" smtClean="0">
              <a:ea typeface="+mn-ea"/>
              <a:cs typeface="+mn-cs"/>
            </a:endParaRPr>
          </a:p>
          <a:p>
            <a:pPr lvl="1" indent="-182880" eaLnBrk="1" fontAlgn="auto" hangingPunct="1">
              <a:lnSpc>
                <a:spcPct val="90000"/>
              </a:lnSpc>
              <a:spcAft>
                <a:spcPts val="0"/>
              </a:spcAft>
              <a:buFont typeface="Arial" pitchFamily="34" charset="0"/>
              <a:buChar char="•"/>
              <a:defRPr/>
            </a:pPr>
            <a:r>
              <a:rPr lang="en-US" sz="2800" dirty="0" smtClean="0">
                <a:solidFill>
                  <a:srgbClr val="000000"/>
                </a:solidFill>
                <a:ea typeface="+mn-ea"/>
                <a:cs typeface="+mn-cs"/>
              </a:rPr>
              <a:t>Many U.S. states vote on their policies</a:t>
            </a:r>
          </a:p>
          <a:p>
            <a:pPr lvl="1" indent="-182880" eaLnBrk="1" fontAlgn="auto" hangingPunct="1">
              <a:lnSpc>
                <a:spcPct val="90000"/>
              </a:lnSpc>
              <a:spcAft>
                <a:spcPts val="0"/>
              </a:spcAft>
              <a:buFont typeface="Arial" pitchFamily="34" charset="0"/>
              <a:buChar char="•"/>
              <a:defRPr/>
            </a:pPr>
            <a:r>
              <a:rPr lang="en-US" dirty="0" smtClean="0">
                <a:solidFill>
                  <a:srgbClr val="000000"/>
                </a:solidFill>
              </a:rPr>
              <a:t>NONE OF THESE EXIST AT THE NATIONAL LEVEL</a:t>
            </a:r>
            <a:endParaRPr lang="en-US" sz="2800" dirty="0" smtClean="0">
              <a:solidFill>
                <a:srgbClr val="000000"/>
              </a:solidFill>
              <a:ea typeface="+mn-ea"/>
              <a:cs typeface="+mn-cs"/>
            </a:endParaRPr>
          </a:p>
          <a:p>
            <a:pPr marL="731520" lvl="2" indent="-182880" eaLnBrk="1" fontAlgn="auto" hangingPunct="1">
              <a:lnSpc>
                <a:spcPct val="90000"/>
              </a:lnSpc>
              <a:spcAft>
                <a:spcPts val="0"/>
              </a:spcAft>
              <a:buFont typeface="Arial" pitchFamily="34" charset="0"/>
              <a:buChar char="•"/>
              <a:defRPr/>
            </a:pPr>
            <a:r>
              <a:rPr lang="en-US" sz="2800" b="1" dirty="0" smtClean="0">
                <a:solidFill>
                  <a:srgbClr val="000000"/>
                </a:solidFill>
                <a:ea typeface="+mn-ea"/>
                <a:cs typeface="+mn-cs"/>
              </a:rPr>
              <a:t>Referendum-</a:t>
            </a:r>
            <a:r>
              <a:rPr lang="en-US" sz="2800" dirty="0" smtClean="0">
                <a:solidFill>
                  <a:srgbClr val="000000"/>
                </a:solidFill>
                <a:ea typeface="+mn-ea"/>
                <a:cs typeface="+mn-cs"/>
              </a:rPr>
              <a:t> ratifying a policy proposed by the state legislature</a:t>
            </a:r>
          </a:p>
          <a:p>
            <a:pPr marL="731520" lvl="2" indent="-182880" eaLnBrk="1" fontAlgn="auto" hangingPunct="1">
              <a:lnSpc>
                <a:spcPct val="90000"/>
              </a:lnSpc>
              <a:spcAft>
                <a:spcPts val="0"/>
              </a:spcAft>
              <a:buFont typeface="Arial" pitchFamily="34" charset="0"/>
              <a:buChar char="•"/>
              <a:defRPr/>
            </a:pPr>
            <a:r>
              <a:rPr lang="en-US" sz="2800" b="1" dirty="0" smtClean="0">
                <a:solidFill>
                  <a:srgbClr val="000000"/>
                </a:solidFill>
                <a:ea typeface="+mn-ea"/>
                <a:cs typeface="+mn-cs"/>
              </a:rPr>
              <a:t>Initiative petition-</a:t>
            </a:r>
            <a:r>
              <a:rPr lang="en-US" sz="2800" dirty="0" smtClean="0">
                <a:solidFill>
                  <a:srgbClr val="000000"/>
                </a:solidFill>
                <a:ea typeface="+mn-ea"/>
                <a:cs typeface="+mn-cs"/>
              </a:rPr>
              <a:t> citizens proposing legislation (usually by gaining signatures on a proposed law equal to 1/10 of number of voters in previous election)</a:t>
            </a:r>
          </a:p>
          <a:p>
            <a:pPr marL="731520" lvl="2" indent="-182880" eaLnBrk="1" fontAlgn="auto" hangingPunct="1">
              <a:lnSpc>
                <a:spcPct val="90000"/>
              </a:lnSpc>
              <a:spcAft>
                <a:spcPts val="0"/>
              </a:spcAft>
              <a:buFont typeface="Arial" pitchFamily="34" charset="0"/>
              <a:buChar char="•"/>
              <a:defRPr/>
            </a:pPr>
            <a:r>
              <a:rPr lang="en-US" sz="2800" b="1" dirty="0" smtClean="0">
                <a:solidFill>
                  <a:srgbClr val="000000"/>
                </a:solidFill>
                <a:ea typeface="+mn-ea"/>
                <a:cs typeface="+mn-cs"/>
              </a:rPr>
              <a:t>Recall-</a:t>
            </a:r>
            <a:r>
              <a:rPr lang="en-US" sz="2800" dirty="0" smtClean="0">
                <a:solidFill>
                  <a:srgbClr val="000000"/>
                </a:solidFill>
                <a:ea typeface="+mn-ea"/>
                <a:cs typeface="+mn-cs"/>
              </a:rPr>
              <a:t>removing a state or local official before the end of his or her term</a:t>
            </a:r>
          </a:p>
          <a:p>
            <a:pPr marL="182880" indent="-182880" eaLnBrk="1" fontAlgn="auto" hangingPunct="1">
              <a:lnSpc>
                <a:spcPct val="90000"/>
              </a:lnSpc>
              <a:spcAft>
                <a:spcPts val="0"/>
              </a:spcAft>
              <a:buFont typeface="Arial" pitchFamily="34" charset="0"/>
              <a:buChar char="•"/>
              <a:defRPr/>
            </a:pPr>
            <a:endParaRPr lang="en-US" dirty="0" smtClean="0">
              <a:ea typeface="+mn-ea"/>
              <a:cs typeface="+mn-cs"/>
            </a:endParaRPr>
          </a:p>
          <a:p>
            <a:pPr marL="182880" indent="-182880" eaLnBrk="1" fontAlgn="auto" hangingPunct="1">
              <a:lnSpc>
                <a:spcPct val="90000"/>
              </a:lnSpc>
              <a:spcAft>
                <a:spcPts val="0"/>
              </a:spcAft>
              <a:buFont typeface="Arial" pitchFamily="34" charset="0"/>
              <a:buChar char="•"/>
              <a:defRPr/>
            </a:pPr>
            <a:endParaRPr lang="en-US" dirty="0" smtClean="0">
              <a:ea typeface="+mn-ea"/>
              <a:cs typeface="+mn-cs"/>
            </a:endParaRPr>
          </a:p>
        </p:txBody>
      </p:sp>
    </p:spTree>
    <p:extLst>
      <p:ext uri="{BB962C8B-B14F-4D97-AF65-F5344CB8AC3E}">
        <p14:creationId xmlns:p14="http://schemas.microsoft.com/office/powerpoint/2010/main" val="1542701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normAutofit fontScale="90000"/>
          </a:bodyPr>
          <a:lstStyle/>
          <a:p>
            <a:r>
              <a:rPr lang="en-US">
                <a:latin typeface="Arial Black" charset="0"/>
                <a:ea typeface="ＭＳ Ｐゴシック" charset="0"/>
                <a:cs typeface="ＭＳ Ｐゴシック" charset="0"/>
              </a:rPr>
              <a:t>Types of Electoral Systems</a:t>
            </a:r>
          </a:p>
        </p:txBody>
      </p:sp>
      <p:sp>
        <p:nvSpPr>
          <p:cNvPr id="25602" name="Content Placeholder 2"/>
          <p:cNvSpPr>
            <a:spLocks noGrp="1"/>
          </p:cNvSpPr>
          <p:nvPr>
            <p:ph idx="1"/>
          </p:nvPr>
        </p:nvSpPr>
        <p:spPr/>
        <p:txBody>
          <a:bodyPr>
            <a:normAutofit fontScale="92500" lnSpcReduction="20000"/>
          </a:bodyPr>
          <a:lstStyle/>
          <a:p>
            <a:r>
              <a:rPr lang="en-US" b="1" dirty="0">
                <a:solidFill>
                  <a:srgbClr val="000000"/>
                </a:solidFill>
                <a:latin typeface="Times New Roman" charset="0"/>
                <a:ea typeface="ＭＳ Ｐゴシック" charset="0"/>
                <a:cs typeface="ＭＳ Ｐゴシック" charset="0"/>
              </a:rPr>
              <a:t>Plurality:</a:t>
            </a:r>
          </a:p>
          <a:p>
            <a:pPr lvl="1"/>
            <a:r>
              <a:rPr lang="en-US" dirty="0">
                <a:solidFill>
                  <a:srgbClr val="000000"/>
                </a:solidFill>
                <a:latin typeface="Arial Black" charset="0"/>
                <a:ea typeface="ＭＳ Ｐゴシック" charset="0"/>
              </a:rPr>
              <a:t>First-past-the-post or winner-take-all</a:t>
            </a:r>
          </a:p>
          <a:p>
            <a:pPr lvl="1"/>
            <a:r>
              <a:rPr lang="en-US" dirty="0">
                <a:solidFill>
                  <a:srgbClr val="000000"/>
                </a:solidFill>
                <a:latin typeface="Arial Black" charset="0"/>
                <a:ea typeface="ＭＳ Ｐゴシック" charset="0"/>
              </a:rPr>
              <a:t>Single-member</a:t>
            </a:r>
          </a:p>
          <a:p>
            <a:pPr lvl="1"/>
            <a:r>
              <a:rPr lang="en-US" dirty="0">
                <a:solidFill>
                  <a:srgbClr val="000000"/>
                </a:solidFill>
                <a:latin typeface="Arial Black" charset="0"/>
                <a:ea typeface="ＭＳ Ｐゴシック" charset="0"/>
              </a:rPr>
              <a:t>Whoever gets the most votes wins!</a:t>
            </a:r>
          </a:p>
          <a:p>
            <a:r>
              <a:rPr lang="en-US" dirty="0">
                <a:solidFill>
                  <a:srgbClr val="000000"/>
                </a:solidFill>
                <a:latin typeface="Times New Roman" charset="0"/>
                <a:ea typeface="ＭＳ Ｐゴシック" charset="0"/>
                <a:cs typeface="ＭＳ Ｐゴシック" charset="0"/>
              </a:rPr>
              <a:t>Majority: </a:t>
            </a:r>
          </a:p>
          <a:p>
            <a:pPr lvl="1"/>
            <a:r>
              <a:rPr lang="en-US" dirty="0">
                <a:solidFill>
                  <a:srgbClr val="000000"/>
                </a:solidFill>
                <a:latin typeface="Arial Black" charset="0"/>
                <a:ea typeface="ＭＳ Ｐゴシック" charset="0"/>
              </a:rPr>
              <a:t>50%-plus-one-vote</a:t>
            </a:r>
          </a:p>
          <a:p>
            <a:pPr lvl="1"/>
            <a:r>
              <a:rPr lang="en-US" dirty="0">
                <a:solidFill>
                  <a:srgbClr val="000000"/>
                </a:solidFill>
                <a:latin typeface="Arial Black" charset="0"/>
                <a:ea typeface="ＭＳ Ｐゴシック" charset="0"/>
              </a:rPr>
              <a:t>Candidate must receive majority of votes</a:t>
            </a:r>
          </a:p>
          <a:p>
            <a:r>
              <a:rPr lang="en-US" b="1" dirty="0">
                <a:solidFill>
                  <a:srgbClr val="000000"/>
                </a:solidFill>
                <a:latin typeface="Times New Roman" charset="0"/>
                <a:ea typeface="ＭＳ Ｐゴシック" charset="0"/>
                <a:cs typeface="ＭＳ Ｐゴシック" charset="0"/>
              </a:rPr>
              <a:t>Proportional representation:</a:t>
            </a:r>
          </a:p>
          <a:p>
            <a:pPr lvl="1"/>
            <a:r>
              <a:rPr lang="en-US" dirty="0">
                <a:solidFill>
                  <a:srgbClr val="000000"/>
                </a:solidFill>
                <a:latin typeface="Arial Black" charset="0"/>
                <a:ea typeface="ＭＳ Ｐゴシック" charset="0"/>
              </a:rPr>
              <a:t>Awarded seats based directly on votes cast</a:t>
            </a:r>
          </a:p>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135580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normAutofit fontScale="90000"/>
          </a:bodyPr>
          <a:lstStyle/>
          <a:p>
            <a:pPr eaLnBrk="1" hangingPunct="1"/>
            <a:r>
              <a:rPr lang="en-US">
                <a:latin typeface="Arial Black" charset="0"/>
                <a:ea typeface="ＭＳ Ｐゴシック" charset="0"/>
                <a:cs typeface="ＭＳ Ｐゴシック" charset="0"/>
              </a:rPr>
              <a:t>NOMINATIONS &amp; CAMPAIGNS</a:t>
            </a:r>
          </a:p>
        </p:txBody>
      </p:sp>
      <p:sp>
        <p:nvSpPr>
          <p:cNvPr id="26627" name="Rectangle 3"/>
          <p:cNvSpPr>
            <a:spLocks noGrp="1" noChangeArrowheads="1"/>
          </p:cNvSpPr>
          <p:nvPr>
            <p:ph type="body" idx="1"/>
          </p:nvPr>
        </p:nvSpPr>
        <p:spPr>
          <a:xfrm>
            <a:off x="457200" y="1676400"/>
            <a:ext cx="8229600" cy="4800600"/>
          </a:xfrm>
        </p:spPr>
        <p:txBody>
          <a:bodyPr/>
          <a:lstStyle/>
          <a:p>
            <a:pPr eaLnBrk="1" hangingPunct="1"/>
            <a:r>
              <a:rPr lang="en-US" sz="3500" b="1" dirty="0">
                <a:solidFill>
                  <a:srgbClr val="000000"/>
                </a:solidFill>
                <a:latin typeface="Times New Roman" charset="0"/>
                <a:ea typeface="ＭＳ Ｐゴシック" charset="0"/>
                <a:cs typeface="ＭＳ Ｐゴシック" charset="0"/>
              </a:rPr>
              <a:t>Purpose</a:t>
            </a:r>
            <a:r>
              <a:rPr lang="en-US" sz="3500" dirty="0">
                <a:solidFill>
                  <a:srgbClr val="000000"/>
                </a:solidFill>
                <a:latin typeface="Times New Roman" charset="0"/>
                <a:ea typeface="ＭＳ Ｐゴシック" charset="0"/>
                <a:cs typeface="ＭＳ Ｐゴシック" charset="0"/>
              </a:rPr>
              <a:t>???</a:t>
            </a:r>
          </a:p>
          <a:p>
            <a:pPr eaLnBrk="1" hangingPunct="1"/>
            <a:r>
              <a:rPr lang="en-US" sz="3500" b="1" dirty="0">
                <a:solidFill>
                  <a:srgbClr val="000000"/>
                </a:solidFill>
                <a:latin typeface="Times New Roman" charset="0"/>
                <a:ea typeface="ＭＳ Ｐゴシック" charset="0"/>
                <a:cs typeface="ＭＳ Ｐゴシック" charset="0"/>
              </a:rPr>
              <a:t>Nomination</a:t>
            </a:r>
            <a:r>
              <a:rPr lang="en-US" sz="3500" dirty="0">
                <a:solidFill>
                  <a:srgbClr val="000000"/>
                </a:solidFill>
                <a:latin typeface="Times New Roman" charset="0"/>
                <a:ea typeface="ＭＳ Ｐゴシック" charset="0"/>
                <a:cs typeface="ＭＳ Ｐゴシック" charset="0"/>
              </a:rPr>
              <a:t>: party</a:t>
            </a:r>
            <a:r>
              <a:rPr lang="ja-JP" altLang="en-US" sz="3500" dirty="0">
                <a:solidFill>
                  <a:srgbClr val="000000"/>
                </a:solidFill>
                <a:latin typeface="Times New Roman" charset="0"/>
                <a:ea typeface="ＭＳ Ｐゴシック" charset="0"/>
                <a:cs typeface="ＭＳ Ｐゴシック" charset="0"/>
              </a:rPr>
              <a:t>’</a:t>
            </a:r>
            <a:r>
              <a:rPr lang="en-US" altLang="ja-JP" sz="3500" dirty="0">
                <a:solidFill>
                  <a:srgbClr val="000000"/>
                </a:solidFill>
                <a:latin typeface="Times New Roman" charset="0"/>
                <a:ea typeface="ＭＳ Ｐゴシック" charset="0"/>
                <a:cs typeface="ＭＳ Ｐゴシック" charset="0"/>
              </a:rPr>
              <a:t>s official endorsement of a candidate for office</a:t>
            </a:r>
          </a:p>
          <a:p>
            <a:pPr eaLnBrk="1" hangingPunct="1"/>
            <a:r>
              <a:rPr lang="en-US" sz="3500" b="1" dirty="0">
                <a:solidFill>
                  <a:srgbClr val="000000"/>
                </a:solidFill>
                <a:latin typeface="Times New Roman" charset="0"/>
                <a:ea typeface="ＭＳ Ｐゴシック" charset="0"/>
                <a:cs typeface="ＭＳ Ｐゴシック" charset="0"/>
              </a:rPr>
              <a:t>Campaign</a:t>
            </a:r>
            <a:r>
              <a:rPr lang="en-US" sz="3500" dirty="0">
                <a:solidFill>
                  <a:srgbClr val="000000"/>
                </a:solidFill>
                <a:latin typeface="Times New Roman" charset="0"/>
                <a:ea typeface="ＭＳ Ｐゴシック" charset="0"/>
                <a:cs typeface="ＭＳ Ｐゴシック" charset="0"/>
              </a:rPr>
              <a:t>: where candidates launch their efforts to convince voters to support them</a:t>
            </a:r>
          </a:p>
          <a:p>
            <a:pPr lvl="1" eaLnBrk="1" hangingPunct="1"/>
            <a:r>
              <a:rPr lang="en-US" sz="2500" dirty="0">
                <a:solidFill>
                  <a:srgbClr val="FFFFFF"/>
                </a:solidFill>
                <a:latin typeface="Arial Black" charset="0"/>
                <a:ea typeface="ＭＳ Ｐゴシック" charset="0"/>
              </a:rPr>
              <a:t>MONEY, MEDIA ATTENTION, MOMENTUM</a:t>
            </a:r>
            <a:endParaRPr lang="en-US" dirty="0">
              <a:solidFill>
                <a:srgbClr val="FFFFFF"/>
              </a:solidFill>
              <a:latin typeface="Arial Black" charset="0"/>
              <a:ea typeface="ＭＳ Ｐゴシック" charset="0"/>
            </a:endParaRPr>
          </a:p>
        </p:txBody>
      </p:sp>
    </p:spTree>
    <p:extLst>
      <p:ext uri="{BB962C8B-B14F-4D97-AF65-F5344CB8AC3E}">
        <p14:creationId xmlns:p14="http://schemas.microsoft.com/office/powerpoint/2010/main" val="4212740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par>
                                <p:cTn id="21" presetID="2" presetClass="entr" presetSubtype="8" fill="hold" grpId="0" nodeType="withEffect">
                                  <p:stCondLst>
                                    <p:cond delay="0"/>
                                  </p:stCondLst>
                                  <p:childTnLst>
                                    <p:set>
                                      <p:cBhvr>
                                        <p:cTn id="22" dur="1" fill="hold">
                                          <p:stCondLst>
                                            <p:cond delay="0"/>
                                          </p:stCondLst>
                                        </p:cTn>
                                        <p:tgtEl>
                                          <p:spTgt spid="26627">
                                            <p:txEl>
                                              <p:pRg st="3" end="3"/>
                                            </p:txEl>
                                          </p:spTgt>
                                        </p:tgtEl>
                                        <p:attrNameLst>
                                          <p:attrName>style.visibility</p:attrName>
                                        </p:attrNameLst>
                                      </p:cBhvr>
                                      <p:to>
                                        <p:strVal val="visible"/>
                                      </p:to>
                                    </p:set>
                                    <p:anim calcmode="lin" valueType="num">
                                      <p:cBhvr additive="base">
                                        <p:cTn id="23"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662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3" descr="Screen Shot 2017-10-10 at 10.33.40 A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11288"/>
            <a:ext cx="9144000"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8" name="Picture 4" descr="Screen Shot 2017-10-10 at 10.33.52 A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051300"/>
            <a:ext cx="905510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5472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normAutofit fontScale="90000"/>
          </a:bodyPr>
          <a:lstStyle/>
          <a:p>
            <a:pPr eaLnBrk="1" hangingPunct="1"/>
            <a:r>
              <a:rPr lang="en-US">
                <a:latin typeface="Arial Black" charset="0"/>
                <a:ea typeface="ＭＳ Ｐゴシック" charset="0"/>
                <a:cs typeface="ＭＳ Ｐゴシック" charset="0"/>
              </a:rPr>
              <a:t>ROLE OF POLITICAL PARTIES</a:t>
            </a:r>
          </a:p>
        </p:txBody>
      </p:sp>
      <p:sp>
        <p:nvSpPr>
          <p:cNvPr id="30723" name="Rectangle 3"/>
          <p:cNvSpPr>
            <a:spLocks noGrp="1" noChangeArrowheads="1"/>
          </p:cNvSpPr>
          <p:nvPr>
            <p:ph type="body" idx="1"/>
          </p:nvPr>
        </p:nvSpPr>
        <p:spPr>
          <a:xfrm>
            <a:off x="457200" y="2133600"/>
            <a:ext cx="8229600" cy="4244622"/>
          </a:xfrm>
        </p:spPr>
        <p:txBody>
          <a:bodyPr>
            <a:normAutofit/>
          </a:bodyPr>
          <a:lstStyle/>
          <a:p>
            <a:pPr eaLnBrk="1" hangingPunct="1"/>
            <a:r>
              <a:rPr lang="en-US" dirty="0">
                <a:latin typeface="Times New Roman" charset="0"/>
                <a:ea typeface="ＭＳ Ｐゴシック" charset="0"/>
                <a:cs typeface="ＭＳ Ｐゴシック" charset="0"/>
              </a:rPr>
              <a:t>Candidate takes the initiative: PERSONALLY appeal to voters</a:t>
            </a:r>
          </a:p>
          <a:p>
            <a:pPr lvl="1" eaLnBrk="1" hangingPunct="1"/>
            <a:r>
              <a:rPr lang="en-US" sz="3200" dirty="0">
                <a:latin typeface="Arial Black" charset="0"/>
                <a:ea typeface="ＭＳ Ｐゴシック" charset="0"/>
              </a:rPr>
              <a:t>Power of the party has dwindled, </a:t>
            </a:r>
            <a:r>
              <a:rPr lang="en-US" sz="3200" u="sng" dirty="0">
                <a:latin typeface="Arial Black" charset="0"/>
                <a:ea typeface="ＭＳ Ｐゴシック" charset="0"/>
              </a:rPr>
              <a:t>BUT</a:t>
            </a:r>
            <a:r>
              <a:rPr lang="en-US" sz="3200" dirty="0">
                <a:latin typeface="Arial Black" charset="0"/>
                <a:ea typeface="ＭＳ Ｐゴシック" charset="0"/>
              </a:rPr>
              <a:t> label is still very important</a:t>
            </a:r>
          </a:p>
        </p:txBody>
      </p:sp>
    </p:spTree>
    <p:extLst>
      <p:ext uri="{BB962C8B-B14F-4D97-AF65-F5344CB8AC3E}">
        <p14:creationId xmlns:p14="http://schemas.microsoft.com/office/powerpoint/2010/main" val="800802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par>
                                <p:cTn id="9" presetID="2" presetClass="entr" presetSubtype="8" fill="hold" grpId="0" nodeType="with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anim calcmode="lin" valueType="num">
                                      <p:cBhvr additive="base">
                                        <p:cTn id="11"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07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287338" y="512763"/>
            <a:ext cx="7897106" cy="1143000"/>
          </a:xfrm>
        </p:spPr>
        <p:txBody>
          <a:bodyPr>
            <a:normAutofit/>
          </a:bodyPr>
          <a:lstStyle/>
          <a:p>
            <a:pPr eaLnBrk="1" hangingPunct="1"/>
            <a:r>
              <a:rPr lang="en-US" dirty="0">
                <a:latin typeface="Arial Black" charset="0"/>
                <a:ea typeface="ＭＳ Ｐゴシック" charset="0"/>
                <a:cs typeface="ＭＳ Ｐゴシック" charset="0"/>
              </a:rPr>
              <a:t>Campaign Organization</a:t>
            </a:r>
          </a:p>
        </p:txBody>
      </p:sp>
      <p:sp>
        <p:nvSpPr>
          <p:cNvPr id="79875" name="Rectangle 3"/>
          <p:cNvSpPr>
            <a:spLocks noGrp="1" noChangeArrowheads="1"/>
          </p:cNvSpPr>
          <p:nvPr>
            <p:ph type="body" idx="1"/>
          </p:nvPr>
        </p:nvSpPr>
        <p:spPr>
          <a:xfrm>
            <a:off x="931334" y="1618193"/>
            <a:ext cx="4953000" cy="4985807"/>
          </a:xfrm>
        </p:spPr>
        <p:txBody>
          <a:bodyPr/>
          <a:lstStyle/>
          <a:p>
            <a:pPr eaLnBrk="1" hangingPunct="1">
              <a:lnSpc>
                <a:spcPct val="90000"/>
              </a:lnSpc>
            </a:pPr>
            <a:r>
              <a:rPr lang="en-US" sz="2600" dirty="0">
                <a:latin typeface="Abadi MT Condensed Light" charset="0"/>
                <a:ea typeface="ＭＳ Ｐゴシック" charset="0"/>
                <a:cs typeface="ＭＳ Ｐゴシック" charset="0"/>
              </a:rPr>
              <a:t>Campaign Manager</a:t>
            </a:r>
          </a:p>
          <a:p>
            <a:pPr eaLnBrk="1" hangingPunct="1">
              <a:lnSpc>
                <a:spcPct val="90000"/>
              </a:lnSpc>
            </a:pPr>
            <a:r>
              <a:rPr lang="en-US" sz="2600" dirty="0">
                <a:latin typeface="Abadi MT Condensed Light" charset="0"/>
                <a:ea typeface="ＭＳ Ｐゴシック" charset="0"/>
                <a:cs typeface="ＭＳ Ｐゴシック" charset="0"/>
              </a:rPr>
              <a:t>Fund-raiser</a:t>
            </a:r>
          </a:p>
          <a:p>
            <a:pPr eaLnBrk="1" hangingPunct="1">
              <a:lnSpc>
                <a:spcPct val="90000"/>
              </a:lnSpc>
            </a:pPr>
            <a:r>
              <a:rPr lang="en-US" sz="2600" dirty="0">
                <a:latin typeface="Abadi MT Condensed Light" charset="0"/>
                <a:ea typeface="ＭＳ Ｐゴシック" charset="0"/>
                <a:cs typeface="ＭＳ Ｐゴシック" charset="0"/>
              </a:rPr>
              <a:t>Campaign counsel</a:t>
            </a:r>
          </a:p>
          <a:p>
            <a:pPr eaLnBrk="1" hangingPunct="1">
              <a:lnSpc>
                <a:spcPct val="90000"/>
              </a:lnSpc>
            </a:pPr>
            <a:r>
              <a:rPr lang="en-US" sz="2600" dirty="0">
                <a:latin typeface="Abadi MT Condensed Light" charset="0"/>
                <a:ea typeface="ＭＳ Ｐゴシック" charset="0"/>
                <a:cs typeface="ＭＳ Ｐゴシック" charset="0"/>
              </a:rPr>
              <a:t>Media and campaign consultants</a:t>
            </a:r>
          </a:p>
          <a:p>
            <a:pPr eaLnBrk="1" hangingPunct="1">
              <a:lnSpc>
                <a:spcPct val="90000"/>
              </a:lnSpc>
            </a:pPr>
            <a:r>
              <a:rPr lang="en-US" sz="2600" dirty="0">
                <a:latin typeface="Abadi MT Condensed Light" charset="0"/>
                <a:ea typeface="ＭＳ Ｐゴシック" charset="0"/>
                <a:cs typeface="ＭＳ Ｐゴシック" charset="0"/>
              </a:rPr>
              <a:t>Campaign staff</a:t>
            </a:r>
          </a:p>
          <a:p>
            <a:pPr eaLnBrk="1" hangingPunct="1">
              <a:lnSpc>
                <a:spcPct val="90000"/>
              </a:lnSpc>
            </a:pPr>
            <a:r>
              <a:rPr lang="en-US" sz="2600" dirty="0">
                <a:latin typeface="Abadi MT Condensed Light" charset="0"/>
                <a:ea typeface="ＭＳ Ｐゴシック" charset="0"/>
                <a:cs typeface="ＭＳ Ｐゴシック" charset="0"/>
              </a:rPr>
              <a:t>Research staff and policy advisors</a:t>
            </a:r>
          </a:p>
          <a:p>
            <a:pPr eaLnBrk="1" hangingPunct="1">
              <a:lnSpc>
                <a:spcPct val="90000"/>
              </a:lnSpc>
            </a:pPr>
            <a:r>
              <a:rPr lang="en-US" sz="2600" dirty="0">
                <a:latin typeface="Abadi MT Condensed Light" charset="0"/>
                <a:ea typeface="ＭＳ Ｐゴシック" charset="0"/>
                <a:cs typeface="ＭＳ Ｐゴシック" charset="0"/>
              </a:rPr>
              <a:t>Pollsters</a:t>
            </a:r>
          </a:p>
          <a:p>
            <a:pPr eaLnBrk="1" hangingPunct="1">
              <a:lnSpc>
                <a:spcPct val="90000"/>
              </a:lnSpc>
            </a:pPr>
            <a:r>
              <a:rPr lang="en-US" sz="2600" dirty="0">
                <a:latin typeface="Abadi MT Condensed Light" charset="0"/>
                <a:ea typeface="ＭＳ Ｐゴシック" charset="0"/>
                <a:cs typeface="ＭＳ Ｐゴシック" charset="0"/>
              </a:rPr>
              <a:t>Communications director</a:t>
            </a:r>
          </a:p>
          <a:p>
            <a:pPr eaLnBrk="1" hangingPunct="1">
              <a:lnSpc>
                <a:spcPct val="90000"/>
              </a:lnSpc>
            </a:pPr>
            <a:r>
              <a:rPr lang="en-US" sz="2600" dirty="0">
                <a:latin typeface="Abadi MT Condensed Light" charset="0"/>
                <a:ea typeface="ＭＳ Ｐゴシック" charset="0"/>
                <a:cs typeface="ＭＳ Ｐゴシック" charset="0"/>
              </a:rPr>
              <a:t>Press secretary</a:t>
            </a:r>
          </a:p>
          <a:p>
            <a:pPr eaLnBrk="1" hangingPunct="1">
              <a:lnSpc>
                <a:spcPct val="90000"/>
              </a:lnSpc>
            </a:pPr>
            <a:r>
              <a:rPr lang="en-US" sz="2600" dirty="0">
                <a:latin typeface="Abadi MT Condensed Light" charset="0"/>
                <a:ea typeface="ＭＳ Ｐゴシック" charset="0"/>
                <a:cs typeface="ＭＳ Ｐゴシック" charset="0"/>
              </a:rPr>
              <a:t>WATCH THE WEST WING!!!!</a:t>
            </a:r>
          </a:p>
          <a:p>
            <a:pPr eaLnBrk="1" hangingPunct="1">
              <a:lnSpc>
                <a:spcPct val="90000"/>
              </a:lnSpc>
            </a:pPr>
            <a:endParaRPr lang="en-US" sz="2600" dirty="0">
              <a:latin typeface="Abadi MT Condensed Light" charset="0"/>
              <a:ea typeface="ＭＳ Ｐゴシック" charset="0"/>
              <a:cs typeface="ＭＳ Ｐゴシック" charset="0"/>
            </a:endParaRPr>
          </a:p>
          <a:p>
            <a:pPr eaLnBrk="1" hangingPunct="1">
              <a:lnSpc>
                <a:spcPct val="90000"/>
              </a:lnSpc>
            </a:pPr>
            <a:endParaRPr lang="en-US" sz="2600" dirty="0">
              <a:latin typeface="Abadi MT Condensed Light" charset="0"/>
              <a:ea typeface="ＭＳ Ｐゴシック" charset="0"/>
              <a:cs typeface="ＭＳ Ｐゴシック" charset="0"/>
            </a:endParaRPr>
          </a:p>
        </p:txBody>
      </p:sp>
    </p:spTree>
    <p:extLst>
      <p:ext uri="{BB962C8B-B14F-4D97-AF65-F5344CB8AC3E}">
        <p14:creationId xmlns:p14="http://schemas.microsoft.com/office/powerpoint/2010/main" val="3739028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additive="base">
                                        <p:cTn id="7" dur="500" fill="hold"/>
                                        <p:tgtEl>
                                          <p:spTgt spid="798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anim calcmode="lin" valueType="num">
                                      <p:cBhvr additive="base">
                                        <p:cTn id="13" dur="500" fill="hold"/>
                                        <p:tgtEl>
                                          <p:spTgt spid="798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98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79875">
                                            <p:txEl>
                                              <p:pRg st="2" end="2"/>
                                            </p:txEl>
                                          </p:spTgt>
                                        </p:tgtEl>
                                        <p:attrNameLst>
                                          <p:attrName>style.visibility</p:attrName>
                                        </p:attrNameLst>
                                      </p:cBhvr>
                                      <p:to>
                                        <p:strVal val="visible"/>
                                      </p:to>
                                    </p:set>
                                    <p:anim calcmode="lin" valueType="num">
                                      <p:cBhvr additive="base">
                                        <p:cTn id="19" dur="500" fill="hold"/>
                                        <p:tgtEl>
                                          <p:spTgt spid="798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98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79875">
                                            <p:txEl>
                                              <p:pRg st="3" end="3"/>
                                            </p:txEl>
                                          </p:spTgt>
                                        </p:tgtEl>
                                        <p:attrNameLst>
                                          <p:attrName>style.visibility</p:attrName>
                                        </p:attrNameLst>
                                      </p:cBhvr>
                                      <p:to>
                                        <p:strVal val="visible"/>
                                      </p:to>
                                    </p:set>
                                    <p:anim calcmode="lin" valueType="num">
                                      <p:cBhvr additive="base">
                                        <p:cTn id="25" dur="500" fill="hold"/>
                                        <p:tgtEl>
                                          <p:spTgt spid="798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98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79875">
                                            <p:txEl>
                                              <p:pRg st="4" end="4"/>
                                            </p:txEl>
                                          </p:spTgt>
                                        </p:tgtEl>
                                        <p:attrNameLst>
                                          <p:attrName>style.visibility</p:attrName>
                                        </p:attrNameLst>
                                      </p:cBhvr>
                                      <p:to>
                                        <p:strVal val="visible"/>
                                      </p:to>
                                    </p:set>
                                    <p:anim calcmode="lin" valueType="num">
                                      <p:cBhvr additive="base">
                                        <p:cTn id="31" dur="500" fill="hold"/>
                                        <p:tgtEl>
                                          <p:spTgt spid="798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98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79875">
                                            <p:txEl>
                                              <p:pRg st="5" end="5"/>
                                            </p:txEl>
                                          </p:spTgt>
                                        </p:tgtEl>
                                        <p:attrNameLst>
                                          <p:attrName>style.visibility</p:attrName>
                                        </p:attrNameLst>
                                      </p:cBhvr>
                                      <p:to>
                                        <p:strVal val="visible"/>
                                      </p:to>
                                    </p:set>
                                    <p:anim calcmode="lin" valueType="num">
                                      <p:cBhvr additive="base">
                                        <p:cTn id="37" dur="500" fill="hold"/>
                                        <p:tgtEl>
                                          <p:spTgt spid="798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98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79875">
                                            <p:txEl>
                                              <p:pRg st="6" end="6"/>
                                            </p:txEl>
                                          </p:spTgt>
                                        </p:tgtEl>
                                        <p:attrNameLst>
                                          <p:attrName>style.visibility</p:attrName>
                                        </p:attrNameLst>
                                      </p:cBhvr>
                                      <p:to>
                                        <p:strVal val="visible"/>
                                      </p:to>
                                    </p:set>
                                    <p:anim calcmode="lin" valueType="num">
                                      <p:cBhvr additive="base">
                                        <p:cTn id="43" dur="500" fill="hold"/>
                                        <p:tgtEl>
                                          <p:spTgt spid="7987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98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accel="50000" decel="50000" fill="hold" grpId="0" nodeType="clickEffect">
                                  <p:stCondLst>
                                    <p:cond delay="0"/>
                                  </p:stCondLst>
                                  <p:childTnLst>
                                    <p:set>
                                      <p:cBhvr>
                                        <p:cTn id="48" dur="1" fill="hold">
                                          <p:stCondLst>
                                            <p:cond delay="0"/>
                                          </p:stCondLst>
                                        </p:cTn>
                                        <p:tgtEl>
                                          <p:spTgt spid="79875">
                                            <p:txEl>
                                              <p:pRg st="7" end="7"/>
                                            </p:txEl>
                                          </p:spTgt>
                                        </p:tgtEl>
                                        <p:attrNameLst>
                                          <p:attrName>style.visibility</p:attrName>
                                        </p:attrNameLst>
                                      </p:cBhvr>
                                      <p:to>
                                        <p:strVal val="visible"/>
                                      </p:to>
                                    </p:set>
                                    <p:anim calcmode="lin" valueType="num">
                                      <p:cBhvr additive="base">
                                        <p:cTn id="49" dur="500" fill="hold"/>
                                        <p:tgtEl>
                                          <p:spTgt spid="7987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98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accel="50000" decel="50000" fill="hold" grpId="0" nodeType="clickEffect">
                                  <p:stCondLst>
                                    <p:cond delay="0"/>
                                  </p:stCondLst>
                                  <p:childTnLst>
                                    <p:set>
                                      <p:cBhvr>
                                        <p:cTn id="54" dur="1" fill="hold">
                                          <p:stCondLst>
                                            <p:cond delay="0"/>
                                          </p:stCondLst>
                                        </p:cTn>
                                        <p:tgtEl>
                                          <p:spTgt spid="79875">
                                            <p:txEl>
                                              <p:pRg st="8" end="8"/>
                                            </p:txEl>
                                          </p:spTgt>
                                        </p:tgtEl>
                                        <p:attrNameLst>
                                          <p:attrName>style.visibility</p:attrName>
                                        </p:attrNameLst>
                                      </p:cBhvr>
                                      <p:to>
                                        <p:strVal val="visible"/>
                                      </p:to>
                                    </p:set>
                                    <p:anim calcmode="lin" valueType="num">
                                      <p:cBhvr additive="base">
                                        <p:cTn id="55" dur="500" fill="hold"/>
                                        <p:tgtEl>
                                          <p:spTgt spid="7987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987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accel="50000" decel="50000" fill="hold" grpId="0" nodeType="clickEffect">
                                  <p:stCondLst>
                                    <p:cond delay="0"/>
                                  </p:stCondLst>
                                  <p:childTnLst>
                                    <p:set>
                                      <p:cBhvr>
                                        <p:cTn id="60" dur="1" fill="hold">
                                          <p:stCondLst>
                                            <p:cond delay="0"/>
                                          </p:stCondLst>
                                        </p:cTn>
                                        <p:tgtEl>
                                          <p:spTgt spid="79875">
                                            <p:txEl>
                                              <p:pRg st="9" end="9"/>
                                            </p:txEl>
                                          </p:spTgt>
                                        </p:tgtEl>
                                        <p:attrNameLst>
                                          <p:attrName>style.visibility</p:attrName>
                                        </p:attrNameLst>
                                      </p:cBhvr>
                                      <p:to>
                                        <p:strVal val="visible"/>
                                      </p:to>
                                    </p:set>
                                    <p:anim calcmode="lin" valueType="num">
                                      <p:cBhvr additive="base">
                                        <p:cTn id="61" dur="500" fill="hold"/>
                                        <p:tgtEl>
                                          <p:spTgt spid="7987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987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TotalTime>
  <Words>1228</Words>
  <Application>Microsoft Macintosh PowerPoint</Application>
  <PresentationFormat>On-screen Show (4:3)</PresentationFormat>
  <Paragraphs>145</Paragraphs>
  <Slides>29</Slides>
  <Notes>14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CH. 14 CAMPAIGNS &amp; ELECTIONS</vt:lpstr>
      <vt:lpstr>American Elections</vt:lpstr>
      <vt:lpstr>Three Types of Elections</vt:lpstr>
      <vt:lpstr>Specific policy elections - DIRECT</vt:lpstr>
      <vt:lpstr>Types of Electoral Systems</vt:lpstr>
      <vt:lpstr>NOMINATIONS &amp; CAMPAIGNS</vt:lpstr>
      <vt:lpstr>PowerPoint Presentation</vt:lpstr>
      <vt:lpstr>ROLE OF POLITICAL PARTIES</vt:lpstr>
      <vt:lpstr>Campaign Organization</vt:lpstr>
      <vt:lpstr>CONGRESSIONAL V. PRESIDENTIAL</vt:lpstr>
      <vt:lpstr>PowerPoint Presentation</vt:lpstr>
      <vt:lpstr>PowerPoint Presentation</vt:lpstr>
      <vt:lpstr>Since the Roosevelt era, the President’s Party has only gained seats in the House and Senate during the midterm elections twice — in 1934 and 2002</vt:lpstr>
      <vt:lpstr>MIDTERM ELECTIONS HURT INCUMBENT PRESIDENT’S PARTY</vt:lpstr>
      <vt:lpstr>Road to Presidency: Running for Office</vt:lpstr>
      <vt:lpstr>Introduction – Running for President</vt:lpstr>
      <vt:lpstr>Step 1: Announcing</vt:lpstr>
      <vt:lpstr>The Nomination Process</vt:lpstr>
      <vt:lpstr>Step 2: Presidential Primaries</vt:lpstr>
      <vt:lpstr>PowerPoint Presentation</vt:lpstr>
      <vt:lpstr>PowerPoint Presentation</vt:lpstr>
      <vt:lpstr>NEW HAMPSHIRE PRIMARY</vt:lpstr>
      <vt:lpstr>IOWA CAUCUS</vt:lpstr>
      <vt:lpstr>CAUCUS</vt:lpstr>
      <vt:lpstr>CAUCUS &amp; PRIMARY DATES</vt:lpstr>
      <vt:lpstr>PowerPoint Presentation</vt:lpstr>
      <vt:lpstr>PowerPoint Presentation</vt:lpstr>
      <vt:lpstr>PRIMARY STRATEGY</vt:lpstr>
      <vt:lpstr>CRITICISMS</vt:lpstr>
    </vt:vector>
  </TitlesOfParts>
  <Company>Broward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CAMPAIGNS &amp; ELECTIONS</dc:title>
  <dc:creator>SBBC Teacher</dc:creator>
  <cp:lastModifiedBy>SBBC Teacher</cp:lastModifiedBy>
  <cp:revision>6</cp:revision>
  <dcterms:created xsi:type="dcterms:W3CDTF">2018-10-22T00:17:01Z</dcterms:created>
  <dcterms:modified xsi:type="dcterms:W3CDTF">2019-10-21T23:11:49Z</dcterms:modified>
</cp:coreProperties>
</file>