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gif" ContentType="image/gi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0"/>
  </p:notesMasterIdLst>
  <p:handoutMasterIdLst>
    <p:handoutMasterId r:id="rId61"/>
  </p:handoutMasterIdLst>
  <p:sldIdLst>
    <p:sldId id="256" r:id="rId2"/>
    <p:sldId id="259" r:id="rId3"/>
    <p:sldId id="260" r:id="rId4"/>
    <p:sldId id="262" r:id="rId5"/>
    <p:sldId id="263" r:id="rId6"/>
    <p:sldId id="264" r:id="rId7"/>
    <p:sldId id="265" r:id="rId8"/>
    <p:sldId id="328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8" r:id="rId19"/>
    <p:sldId id="279" r:id="rId20"/>
    <p:sldId id="282" r:id="rId21"/>
    <p:sldId id="283" r:id="rId22"/>
    <p:sldId id="284" r:id="rId23"/>
    <p:sldId id="285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3" r:id="rId40"/>
    <p:sldId id="304" r:id="rId41"/>
    <p:sldId id="305" r:id="rId42"/>
    <p:sldId id="306" r:id="rId43"/>
    <p:sldId id="308" r:id="rId44"/>
    <p:sldId id="309" r:id="rId45"/>
    <p:sldId id="310" r:id="rId46"/>
    <p:sldId id="311" r:id="rId47"/>
    <p:sldId id="312" r:id="rId48"/>
    <p:sldId id="314" r:id="rId49"/>
    <p:sldId id="315" r:id="rId50"/>
    <p:sldId id="316" r:id="rId51"/>
    <p:sldId id="317" r:id="rId52"/>
    <p:sldId id="319" r:id="rId53"/>
    <p:sldId id="320" r:id="rId54"/>
    <p:sldId id="321" r:id="rId55"/>
    <p:sldId id="322" r:id="rId56"/>
    <p:sldId id="323" r:id="rId57"/>
    <p:sldId id="324" r:id="rId58"/>
    <p:sldId id="326" r:id="rId5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15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notesMaster" Target="notesMasters/notesMaster1.xml"/><Relationship Id="rId61" Type="http://schemas.openxmlformats.org/officeDocument/2006/relationships/handoutMaster" Target="handoutMasters/handoutMaster1.xml"/><Relationship Id="rId62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4975A-6DC6-6F48-990A-AB6F713C7302}" type="datetimeFigureOut">
              <a:rPr lang="en-US" smtClean="0"/>
              <a:t>4/1/19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430F2-76A0-5844-98A3-E25B0B05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69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marR="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marR="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marR="0" lvl="3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marR="0" lvl="4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marR="0" lvl="5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marR="0" lvl="6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marR="0" lvl="7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marR="0" lvl="8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58406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7a6f825b4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7a6f825b4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g7a6f825b4_0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7a6f825b4_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7a6f825b4_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g7a6f825b4_0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4" name="Google Shape;424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marR="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marR="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marR="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1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4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5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osweb.com/cgi-bin/awb_nav.pl?s=wpd&amp;c=dsp&amp;k=substitute-in-production" TargetMode="External"/><Relationship Id="rId4" Type="http://schemas.openxmlformats.org/officeDocument/2006/relationships/hyperlink" Target="http://www.amosweb.com/cgi-bin/awb_nav.pl?s=wpd&amp;c=dsp&amp;k=complement-in-production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39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40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41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2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43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 2 – Supply, Demand, and the Price System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endParaRPr sz="3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p26"/>
          <p:cNvPicPr preferRelativeResize="0"/>
          <p:nvPr/>
        </p:nvPicPr>
        <p:blipFill rotWithShape="1">
          <a:blip r:embed="rId3">
            <a:alphaModFix/>
          </a:blip>
          <a:srcRect l="12884" t="16145" r="32063" b="10676"/>
          <a:stretch/>
        </p:blipFill>
        <p:spPr>
          <a:xfrm>
            <a:off x="0" y="0"/>
            <a:ext cx="9296400" cy="6947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3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 in Demand/Determinants of Demand</a:t>
            </a:r>
            <a:endParaRPr sz="39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7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1447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590"/>
              </a:spcBef>
              <a:spcAft>
                <a:spcPts val="0"/>
              </a:spcAft>
              <a:buClr>
                <a:schemeClr val="dk1"/>
              </a:buClr>
              <a:buSzPts val="2950"/>
              <a:buFont typeface="Arial"/>
              <a:buChar char="•"/>
            </a:pPr>
            <a:r>
              <a:rPr lang="en-US" sz="295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 </a:t>
            </a:r>
            <a:r>
              <a:rPr lang="en-US" sz="29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demand = shift of the demand curve</a:t>
            </a:r>
            <a:endParaRPr sz="29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p27"/>
          <p:cNvPicPr preferRelativeResize="0"/>
          <p:nvPr/>
        </p:nvPicPr>
        <p:blipFill rotWithShape="1">
          <a:blip r:embed="rId3">
            <a:alphaModFix/>
          </a:blip>
          <a:srcRect l="14861" t="20052" r="36970" b="17707"/>
          <a:stretch/>
        </p:blipFill>
        <p:spPr>
          <a:xfrm>
            <a:off x="4554862" y="3200400"/>
            <a:ext cx="4131938" cy="333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7"/>
          <p:cNvPicPr preferRelativeResize="0"/>
          <p:nvPr/>
        </p:nvPicPr>
        <p:blipFill rotWithShape="1">
          <a:blip r:embed="rId4">
            <a:alphaModFix/>
          </a:blip>
          <a:srcRect l="16106" t="21094" r="36310" b="15623"/>
          <a:stretch/>
        </p:blipFill>
        <p:spPr>
          <a:xfrm>
            <a:off x="457200" y="3200400"/>
            <a:ext cx="4289659" cy="333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Determinants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a determinant?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determinant is another word for a factor that influences or determines something.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our purposes, determinants may cause shifts in demand or supply curves, or they may change the elasticity of a good.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3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Factors (</a:t>
            </a:r>
            <a:r>
              <a:rPr lang="en-US" sz="395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Determinants</a:t>
            </a:r>
            <a:r>
              <a:rPr lang="en-US" sz="3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that Shift the Demand Curve</a:t>
            </a:r>
            <a:endParaRPr sz="39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50"/>
              <a:buFont typeface="Calibri"/>
              <a:buAutoNum type="arabicPeriod"/>
            </a:pPr>
            <a:r>
              <a:rPr lang="en-US" sz="29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Income</a:t>
            </a:r>
            <a:r>
              <a:rPr lang="en-US" sz="2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295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much money you have affects what you buy… (more $ = more D) </a:t>
            </a:r>
            <a:endParaRPr sz="29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l" rtl="0">
              <a:lnSpc>
                <a:spcPct val="80000"/>
              </a:lnSpc>
              <a:spcBef>
                <a:spcPts val="590"/>
              </a:spcBef>
              <a:spcAft>
                <a:spcPts val="0"/>
              </a:spcAft>
              <a:buClr>
                <a:schemeClr val="dk1"/>
              </a:buClr>
              <a:buSzPts val="2950"/>
              <a:buFont typeface="Calibri"/>
              <a:buAutoNum type="arabicPeriod"/>
            </a:pPr>
            <a:r>
              <a:rPr lang="en-US" sz="29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Tastes/Preferences- </a:t>
            </a:r>
            <a:r>
              <a:rPr lang="en-US" sz="2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fads and popularity </a:t>
            </a:r>
            <a:endParaRPr/>
          </a:p>
          <a:p>
            <a:pPr marL="514350" marR="0" lvl="0" indent="-514350" algn="l" rtl="0">
              <a:lnSpc>
                <a:spcPct val="80000"/>
              </a:lnSpc>
              <a:spcBef>
                <a:spcPts val="590"/>
              </a:spcBef>
              <a:spcAft>
                <a:spcPts val="0"/>
              </a:spcAft>
              <a:buClr>
                <a:schemeClr val="dk1"/>
              </a:buClr>
              <a:buSzPts val="2950"/>
              <a:buFont typeface="Calibri"/>
              <a:buAutoNum type="arabicPeriod"/>
            </a:pPr>
            <a:r>
              <a:rPr lang="en-US" sz="29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Price of Related Goods </a:t>
            </a:r>
            <a:endParaRPr sz="29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52070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lphaLcPeriod"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Substitutes like Coke and Pepsi </a:t>
            </a:r>
            <a:endParaRPr/>
          </a:p>
          <a:p>
            <a:pPr marL="914400" marR="0" lvl="1" indent="-52070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lphaLcPeriod"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Compliments like PB and J, Burgers and Fries </a:t>
            </a:r>
            <a:endParaRPr/>
          </a:p>
          <a:p>
            <a:pPr marL="514350" marR="0" lvl="0" indent="-514350" algn="l" rtl="0">
              <a:lnSpc>
                <a:spcPct val="80000"/>
              </a:lnSpc>
              <a:spcBef>
                <a:spcPts val="590"/>
              </a:spcBef>
              <a:spcAft>
                <a:spcPts val="0"/>
              </a:spcAft>
              <a:buClr>
                <a:schemeClr val="dk1"/>
              </a:buClr>
              <a:buSzPts val="2950"/>
              <a:buFont typeface="Calibri"/>
              <a:buAutoNum type="arabicPeriod"/>
            </a:pPr>
            <a:r>
              <a:rPr lang="en-US" sz="29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 of Buyers: </a:t>
            </a:r>
            <a:r>
              <a:rPr lang="en-US" sz="2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more buyers the more Demand, the less buyers the less demand</a:t>
            </a:r>
            <a:endParaRPr sz="295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l" rtl="0">
              <a:lnSpc>
                <a:spcPct val="80000"/>
              </a:lnSpc>
              <a:spcBef>
                <a:spcPts val="590"/>
              </a:spcBef>
              <a:spcAft>
                <a:spcPts val="0"/>
              </a:spcAft>
              <a:buClr>
                <a:schemeClr val="dk1"/>
              </a:buClr>
              <a:buSzPts val="2950"/>
              <a:buFont typeface="Calibri"/>
              <a:buAutoNum type="arabicPeriod"/>
            </a:pPr>
            <a:r>
              <a:rPr lang="en-US" sz="29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Expectations: </a:t>
            </a:r>
            <a:r>
              <a:rPr lang="en-US" sz="2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Rise in expected future prices raises demand.</a:t>
            </a:r>
            <a:endParaRPr sz="29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5494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3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Factors (</a:t>
            </a:r>
            <a:r>
              <a:rPr lang="en-US" sz="395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Determinants</a:t>
            </a:r>
            <a:r>
              <a:rPr lang="en-US" sz="3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that Shift the Demand Curve</a:t>
            </a:r>
            <a:endParaRPr sz="39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p30"/>
          <p:cNvPicPr preferRelativeResize="0"/>
          <p:nvPr/>
        </p:nvPicPr>
        <p:blipFill rotWithShape="1">
          <a:blip r:embed="rId3">
            <a:alphaModFix/>
          </a:blip>
          <a:srcRect l="15958" t="33073" r="32650" b="10677"/>
          <a:stretch/>
        </p:blipFill>
        <p:spPr>
          <a:xfrm>
            <a:off x="457199" y="1600200"/>
            <a:ext cx="8229601" cy="48899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3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Factors (</a:t>
            </a:r>
            <a:r>
              <a:rPr lang="en-US" sz="395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Determinants</a:t>
            </a:r>
            <a:r>
              <a:rPr lang="en-US" sz="3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that Shift the Demand Curve</a:t>
            </a:r>
            <a:endParaRPr sz="39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" name="Google Shape;210;p31"/>
          <p:cNvPicPr preferRelativeResize="0"/>
          <p:nvPr/>
        </p:nvPicPr>
        <p:blipFill rotWithShape="1">
          <a:blip r:embed="rId3">
            <a:alphaModFix/>
          </a:blip>
          <a:srcRect l="15666" t="31250" r="33382" b="14061"/>
          <a:stretch/>
        </p:blipFill>
        <p:spPr>
          <a:xfrm>
            <a:off x="457200" y="1600200"/>
            <a:ext cx="8229600" cy="4769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3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Factors (</a:t>
            </a:r>
            <a:r>
              <a:rPr lang="en-US" sz="395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Determinants</a:t>
            </a:r>
            <a:r>
              <a:rPr lang="en-US" sz="3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that Shift the Demand Curve</a:t>
            </a:r>
            <a:endParaRPr sz="39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p32"/>
          <p:cNvPicPr preferRelativeResize="0"/>
          <p:nvPr/>
        </p:nvPicPr>
        <p:blipFill rotWithShape="1">
          <a:blip r:embed="rId3">
            <a:alphaModFix/>
          </a:blip>
          <a:srcRect l="15958" t="33333" r="31918" b="11458"/>
          <a:stretch/>
        </p:blipFill>
        <p:spPr>
          <a:xfrm>
            <a:off x="314862" y="1600200"/>
            <a:ext cx="8371938" cy="5051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3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Factors (</a:t>
            </a:r>
            <a:r>
              <a:rPr lang="en-US" sz="395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Determinants</a:t>
            </a:r>
            <a:r>
              <a:rPr lang="en-US" sz="3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that Shift the Demand Curve</a:t>
            </a:r>
            <a:endParaRPr sz="39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33"/>
          <p:cNvSpPr txBox="1">
            <a:spLocks noGrp="1"/>
          </p:cNvSpPr>
          <p:nvPr>
            <p:ph type="body" idx="1"/>
          </p:nvPr>
        </p:nvSpPr>
        <p:spPr>
          <a:xfrm>
            <a:off x="307975" y="1470818"/>
            <a:ext cx="5598208" cy="5185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Expectations: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Rise in expected future income and/or prices raises demand.</a:t>
            </a:r>
            <a:endParaRPr sz="2400" dirty="0"/>
          </a:p>
          <a:p>
            <a:pPr marL="914400" marR="0" lvl="1" indent="-5207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LcPeriod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get a high paying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job,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 you can buy a new Chevy Corvette Stingray.  (Your demand for the Stingray has increased).</a:t>
            </a:r>
            <a:endParaRPr sz="2400" dirty="0"/>
          </a:p>
          <a:p>
            <a:pPr marL="914400" marR="0" lvl="1" indent="-5207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LcPeriod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expect the price of ramen noodles to go up next week, you would stock up before that change.</a:t>
            </a:r>
            <a:endParaRPr sz="2400" dirty="0"/>
          </a:p>
          <a:p>
            <a:pPr marL="914400" marR="0" lvl="1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4" name="Google Shape;224;p33" descr="Chevrolet Corvette Stingr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1676400"/>
            <a:ext cx="2874141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3" descr="data:image/jpeg;base64,/9j/4AAQSkZJRgABAQAAAQABAAD/2wCEAAkGBxQSEhQUEhQWFhQVGBcYGBgXFBgYGBYXFRcWFxQYFRcYHCggHRwlGxgUITEiJSksLi4uGB8zODMsNygtLisBCgoKDg0OGxAQGywkHyQsLCwsLywsLCwsLCwsLCwsLCwsLCwsLCwsLCwsLCwsLCwsLCwsLCwsLCwsLCwsLCwsLP/AABEIAMkA+wMBEQACEQEDEQH/xAAcAAABBQEBAQAAAAAAAAAAAAAFAAECBAYHAwj/xABMEAACAQIDBQUFBAYIAwYHAAABAgMAEQQSIQUGMUFREyJhcYEHMpGhwRRSsdEjNEJicrIVJIKSorPC8DNz4QhDY5PS8RYXJTVEU4P/xAAbAQACAwEBAQAAAAAAAAAAAAAAAwECBAUGB//EADsRAAEDAgQCBwcCBQUBAQAAAAEAAgMEEQUSITFBURMiYXGBkbEUIzIzocHwFSQ0QlLR4QZicrLxQ6L/2gAMAwEAAhEDEQA/AO40ISoQlQhKhCVCE1CEqEJUISoQlQhKhCVCEqEJUISoQlQhKhCVCE9CEqEJUISoQlQhKhCVCEqEJUISoQos1uNCELm3lwqNlaeMHzv8xpSTURA2zBa20FS5uYMNu5e0O2sO/uzRnydfzqwlYdiEp1NM3dh8lfBpiSmLgcdKEKhiduYeP35ox4Zxf4ClOnjbu4LQyknf8LCfAqeH2vBJ7k0beTr+F6lsrHbEKH00zPiYR4FXAwPCmJCehCehCVCEqEJUISoQmoQnoQmoQnoQmoQlQhPQhKhCVCEqEJUISoQlQhKhCVCE1CEzOBqdAKLoGuizu1N7YkOSG80nABfdv58/SsU1dGzbVdODC5XjNJ1W9u6xe8WLxuI0dZAn3VU5fW3H1rky1jpN3acl3qFlBAbtcL8zv/hZUX+dKBsu6QHaq1s3C9rNFH990HoWF/lenRHM4N7Vjq2iKJ0nIFd2QWFeiXz1ch31xkjYuVGdiqtYLc5QLC1h5WPrXn6yRxlcCdF7rCKeJtKx4aLkb8VniNayLr8FFhrUhQdAtfu1hMauVopQiEXALZgQeqcKltc6I2BK8/iE1E+7XsuR2WPmuhbPxT5QJcpbqgIB9CTW6LGGnR48QvMSxMveO9u1X0cGurFPHILtKzkEKRYVcyMG5CiyiZB1pJq4R/OFOUqPbDrSziFOP5lOQpdsKqcSp+f0RkKXbio/U4OZ8kZCm7cVX9Uh7VOQpvtAqpxWLkUZCl9oFU/V4+RU9GUvtHhU/q8f9JUZCkMRU/q0XIoyFP8AaBUjFYeRRkKXbirfqkPajIU/bip/U4OZUZCm7cUHE4e3yU5CmGI8DVDisXIoyFL7R4VQ4vH/AElHRlN9o8KqcXb/AE/VT0aX2jwqhxfk36o6NN9oPQVQ4vJwaFPRqPbmlnFJjtYIyBYzenGdtio8IhlaQgM4QjIim9i4PgpPHl402Mz1DbudotNNWtpX2yAk+fmqmypzh8R2JgUGRHKy9qHPcIDLZVAXj1+NJqactizXV5sQlqXgO0HJHUOnkK5aoDcrk+a/qa6C+gMsBZG9z/13D/x/6Wp9J85qxYt/BSd33C7QK9Cvny5Nv/h8mMc/fCt8sv4qa8/XNtOe2xXt8DkzUjRyJH3+6y5NZF20xNSDZVc24W93UlLYZD0LL8DpWKf4yvIYqwMqSOeq0eGxHI0i65hV1H51cG2oUEKWa9Bdm3UWspBqjZRZTvTL3VUO2htzDwG0syIehbX4DWmNjcdgrsie/VoUcDvBh5jaKZGPQHX0B1qTE9u4UuhkbuFkdn+0fPiVjeMLG7ZAQTmUk2Uty42rU6lsy43Wt9DaPMDqn3w39kwuJMMSIwQAuWvqTrlFjppb41WCm6RmYop6QSMzFaObeWCOGKWWQRiZQyg3vqASLDpesfs7y4hutlmETi4tAvZemyd4sPiSRDKrleI1BA62IGlVfDJH8QQ+JzdwhI9oWFM3ZAueIzhboSL3trcjQ62p/scuXMmeyPy5irOA31glw806h8sHvAqAxvqMuttah1NI14bzVXUz2vDTxU8Jvlh3wpxTEpGGKkMO9mH7IAJueHCh0Egfk3Kh1O8PyIfsz2i4aeURBZELHKrMFykngDYm16u+kka3NdMfRva26xe72+bYWecy55Q5Itn4MGOuvga2SU+doymy2y04kaLWC3uE34ikwkmJWNz2RAaPTMCbWN+Ftb3rIYXNkDHcVgdSuEgYTuqmE9osZZBLBJEr8HYixHC4uBceVO9nABtqruojYlrgbKW2N/RFiGgSBnZTa9+JtfuhQTa1S2Brm5tlDKQlmYlEd1d7I8YWQgJIt+7e9wLAnUDgTUOgDBdLngMevBEt48RJHh5Ggyma1owxABc6C9yPO3O1Vjha+QC+iyudZpKzmz948YoV8XFBHCRdpGkKMB07PUl+Vq1uw9o4lIbM61yF4YHflcQMVNBGVSJBbMtpJZGJRNOQuoAvr3uVdBkRADeSqHZnEoTsrGRxYtcMzjNDDkBOnazyMHnIPAtoNPOsuJBxj6nPVPiIvqtXi2tFIeiN/Ka4TdwtkIvK0doXLUFb174BHNzf17D/AMf+lqfSfOasOLH9nJ3fcLtIr0K+frnftUwlmgkHMMh9CGX8WrkYmzVrvBep/wBOS6Pj7j9j9lz9q5i9SoO2lQpXUNyowcJGOuY/FjWOQXcQvFYu4mrd4eiJNEQaSQuddW4F0oAuoJXqq1FkKYNWBULN7ybVk7WPCYdgkkis7yH/ALqJfeYDrxtWmCMWL3cFoijbYyO2HDmVkDJOArYGC8cjFVnZFkllYGxd2e+VSb20ArqMpXOaHO8lq93ciV2o4cAiEU0sJgmx0SMmcAydmI5cPIdBmyaMh60TUZawliSSx5LYz/YrD7R2S8L4rMe9h2RtOBWR+6w+KmpZKHBvatrJQ5re1eGKdp48Ri5Pe7WNfAlwxPwCrVxZhDApDgwhgWt2ttiBcFgI5cOJ5TEjICSoHBdcupuf2fCskcbzI8g2F1kYxxkeQbC6DbuF12mQ0YhYrMDGoKhLwsQoF9BwNOmAMPPb1TZfkjW6tezGJWgxpKqWWJcpIBK5o5b2PLgKpWkhze9Uq3HM3vVPdaYDZu0QSASqWBPG4IFvWrzt98yytLfpmFBJpX+zQA37PtJvLNaK/ra1PAGckb2Tmnrk8V0tt2sGXixqyhYI0RrLbKezF1JbjfhccSRXM6eUAxkalYenksWWQD2dxiSXGva6GNrEjgWZiPW1PqyWtYON06pdYNCGbtbekwmCxDxAFmkiUFhcLmV7kjnwtr1pk0IkkaD2q8zQ+QA8kK2zj5ZRC8uIEzuD3QbmLWwUgWAJ6AcqdGxouALfdXjIbcAWWohmI28vXOP8jWshH7UkfmqST+3/ADmvXc6S22cQB1xP+YKrUfwwPconN4B4LS+0sTSYJo4omkLsgbKuYqgOZmtx5Aaa60jDy0TAuNly5QchssNg94VKLEwMbiOHD5pUDhEZy+MlZGsbk5QARpa/KvTskbZYw4DQ6I5Fh1jLTYF4kvGoI0bDuVu+YgE2Kqy2KniGvzq+nBXAA2WW2qUmEZkDXlF430uzA98i2oOcjT1FcnJPETIeJ1TDlcAFq9ytpSy4PGJK5k7DOiueLKYybMeZHXjYisdXGxrmuaLX4LTQOJmaDwcPVZ1DVSvogR7cz9dw/wDEf5GrRSfPb+cFgxf+Ck7h6hdmFehXz9Zf2jYXPhC3ONlb0PdP83yrDiDM0N+RXYwKXJVgf1Aj7/ZclNcJe7C8JjpUhDtl0HcfHAYdAeRYeWpP1rHN1X3XjsYj/ck8wCtYzgilFchekTchVb8kKV6hCiXqLoWD25Gx2lOv7U+AdIvFhxUeOhrfEfcA8narZGfdDsdqi25zRzYPDMuUPChj1W7RuBlkHEWJt869LFYtFljqrtldfY6qrvuixYSaMWaXFuqqoUDNIStyANToNSb8qrMQ1pJVqU5pAeDVShwKYjEbQR2ATsYIGbpIFuTfqDauA55jYw9pPgtJeWtae0ley7gj7B9mEozmQSmTLoTwtlvwy+NVNb73PbS1lX2n3meyltLcLtcLBGZQJ8OpVZMpCst7hWF7i2mooZW5ZCbaFDaqzybaFLdPcY4eRpsRKJJSGAtewzCzMWbUm2lE9XnblYLBE1TnGVosFf3S3PTACUCQydplGqgWVQ1gRc3PeNLnqzNbS1kuacy2NrWQPG+y6JpC0czIhN8mQMR4K1xp5g09mIuDbEJza1wFiNVon3RwxwowpT9GNQb98Pze/wB6s3tL8+fikdO8Pz8VlP8A5WjNb7Sezve3Z97+a1/G1a/1DS+XVaPbf9uq2+yNiRYaHsolsutyeLEixLHrWCSZ0jsxWR8jnuzFC9l7m4eCGWGzOkpGbOdbD3QLAWt1402Sqe9wdsQrvqHucHclV2b7P8JDIJAHcqbqHYFVPI2AFyPGrvrpHtsrOqnuFkV/+F4DivteU9t1zHLe2XNl620pHtLwzo+Cp0rsmTgvTB7twRYh8SikSve5zG3etmIHIm2tS6d7oww7BQZXFoadlOSCRGNjqxJAU34sLkg9Be2h4+FS0tISlW3ggimJixMKyLYWLDXQHUHkbjlamse5nWY6yg2OhXPtobBkwqySYHM0bgh4z3nS4toP2tL68ePGuvTV1+rJoUl8ZHwqtFJhZYi8qI5iUnsxYSLDCpCgm12Bdlvy73hXTFrJdxbuR3cjA9lsmaQn/jCV7eAXs1t55L+tefr3h04aOH/q34a33sf/ACHqs8tUX0QLQbk/r2H/AIm/y3rRR/Pb+cFzsY/gpO4eoXZRXoV4BUttYTtYJY/vowHmQbfO1LlZnYW8wn00vRTMfyIXDMvpXmF9KBVbEC1S0KTsi+52NIkaP9lhceDD8xekVjOpm5LjYpCHs6TiPRdGwct7ViabheUe2xRANpUkqiXaVRCixvQhA96NgnEqjRt2eIhbPFJ0PNW/dNaaaboyQdWndMikyHXY7rF4mXs5C88eLwOIPvvhlzwzH7xUaXPhXUhke0e6cCO3cLTYEWFnDtXrs1ZJJM2EjxE85FvtWMGVIQeJjQ6X+dVmkLh71wtyCHZWjrWA5BbnYu7scMAhPfuc7seMkhN2Y+tc2aZz3ZllfKXOujQUAADgOFZ+1KukzWqBqhNmvxqdQhLLRdCiRVghMTegBCVqEKQqEKOWpuhLLQhTUVCFMR9aY0DihVMbs8OcwOtra3ItZradbte/hTAQNFCCbQzxqA5z3ZiSQSBpYWJvl9OunSrAh7tEbKiqm4aPQX7w5gXNwRzHHWnk8ChZ7a26uGxh7QM2HlJILKAUYi98wOl+d9PM1ojrZYdNwlujDlp9r4dYcA8ae6kORfIKFFYc5fLmPErfh7f3MY7QuerWpe9R/cj9fw/m/wDlvWmj+c384LnYx/BSeH/YLsor0C8AlQhcu9oGwRDIJox3JSbjkr8T6HU+d64lfAGOzjY+q9jgdeZY+hedW7do/wALJSxjLrrXNzWK7wNzZVtkT9nOljpnUH10pkoLoz3JFTGDG5vYum4OSxrig2K8ZKLo2h0pqypyKqhRBoUL1BFSELmftm3txOD+zxYZ+z7QOzMAC1lIAUXBtxPyrt4TSxy5nPF7JT3EbLneE3r21KuaKXFyLwzJGWXTiLqlq6rqSkabOAHiqXKv7te1THYeZRiXM0WYCRZFAdRezFSACCOh6UufDIZGdQWPCykPK+g1kDAMOBAI8jqK8uW2Nk1VW2rADlM0QboZFv8AC9T0L9wEXV1LEAjUeHOlEG9lIVTCbShkZljljdk94K6sV/iAOlNfE9oBI3UXVaLeHCSSdkmJhaThkEilr9AL1c0szW5i027kXC89qbyYTDMFxGIijY65WcA26242q0dNLILsaSEEgK/gcbHMgkidZEPBkYMD6ilPjcw5XCxQDdDNu714TBm2JnRGtfLcl7fwrc06GkllF2NuoJAVfY+/eAxLhIsShc6BWuhJ6DMBery0E8Yu5qA4FWt6d6cPgEV8SxAc2UKuZmI42HQUumpXzmzBsgkBDMZ7RsDHDDKJC/be4iLdzY2OZSRlsbjWtDMOmc8sta26gvFrqe73tAwmLmOHQuk2tlkUDPYXOQgkE21txoqMPlhbmOo7EB4K1ErVhJV0IxrXuDqOFqI97oQmfBEXaL3tNPAa2HnpWkyAmzlFl6YWEyBg1la4uV689Oug+VVJykWUKe9JthJv4fqKrHq8Lfho/dM71zkVtXu0f3D/AF+Dzf8AypK1Ufzm+PoVy8Z/gpPD/sF2UV314JPQhBd8IFfCTZv2VLDwK6j/AH41lrWB0Dr8rrfhkhZVMI4m3muMYiXQ15wN1XvxohuBQmQW4l1/EU956qW/4XE8l1gR1wyF4olFsI3d1pg2WZ269wKLKqRWiyE+WoshcW/7QQ/S4P8Agl/mWvR4J8L+8JMm6Ebi+0z+jsN2H2ftO+z5u0y+9bS2U9K01eHCokz5rcNlDXWQXBou1dos08kWHE8mZrkgakDImmrHhc21NaDemgs0F1gq7ldm9p+xsVPhYosJIsaK1pc0vZgoFAW7dBzFcGgmjbIXSC54aX1THA8FzHbe5+zcNhXb+kVkxSrcJHlZWf7oAubcrk+NdeKrqJJAOjs3mVQgK37GNszdrPhs7GJsPK4UkkI6AWKdNCeHhS8UiYWtktrmClhWM3Sw80uITD4eTs2xI7Fm/cazODbW1lv6V0J3MawveLhuqoFZ3z3bfZmKEJkDnKsiOoKGxJANr6EFTz5Cl0tQ2ojzgdllJFtEbx25M0uzW2rLPnkf9IyEXJUtkuXvx52ta2lIbVsZOKdrbD8Km1xdXfY5t14Ptyg3VcM84Xlni5+oI+ApeJwiQMPbbwKGHVZDY+Nhkxgl2iZHjYs0uW5ZyQSBxGl7c+ArdI1zYssNr8FHHVX99cXs6R422bHJHxzqwOXllK94kHjS6Vs7ARMQUG3BFt8cZNiNk7NknzZ1eePMwN3VcuRjfjoLX52rPTMYypkDNrAqT8KI+yTcjDY+CeXEZyVcRoFcrl7oYtpxN256aUvEa2SBzWsUsaCsZse8G0YRmN4sUi359yYKb+YFb5CHwHtb9lXYr6ixL2rxZWhCZDc0xosAhSWqoU0oQhm9rf1SXyUfFlpsPxhb8MF6pn5wXPrVrXueCP7g/wD3CD/+n+VJWuj+e3x9CuTjJ/ZP8P8AsF2UV314RPQhAt95MuBnP7oH95lX61mrDaF3ct+FtzVcY7fQXXEcS/SuA0L3zRZWN3Is2IiH74Pw1+lVnNmFIq3Zad7uxdSArlELxZVqLQVcBJO6sq1ChTBosoUxUWQuL/8AaFjOfBNyyzD1vGa9Bgh0eO77pMiv+xXYuHnwEhmgikPbOLvGrG2RNLkcONLxWaRkwyuI0QwaLlu++zVwuPxMKDKqSHKOisA628gRXZpJDLC1x4hUcLFa32v7QnkXAFiwgkwyOBqFaQ2z36kDL8axYayMGS24d9FLrobsg7KGAYdlLLtF0kVVs5Cu18rqB3bKLHmdDTpPaemGoDNP/FGllL2Mt/8AUQv34Zl/wX+lVxQe4v2hS3dDvZmCNqYPTXtNRzHda/wptd/Dv7lDd1qPb/hyMbA9tGgtfqUke49Aw+NY8GN4nDt+yvItZgcK8m7GQKSxw7EADUgOWFh5C9ZJHBuIX7fsgfCsP7E8F22NmUqTG2GlRyBoA5QAE9eNdDFHZIgeNwVVm6o43YOL2NjFlMHaxxscrFC0UiG4sxA7psfQ01k8VVEQDYnzCCCCtBtD2kYrFAR4DAiJjxZYu1f+yMmUeZvWaOgjYc0sl/G33Ulx4BF/aHsjHYjZGEM0ZfExPmlVFuQpVlByrzAyXtzvWejlhZVPDT1SNFJvlRD2GbMmgws5mjeMPKpQOpUkKtmNjrbh8KVi72ue0NN7BDFiNr7g47+k3McDGNsQZFlFsgRpM4JN9LA6jwroRVsPs4u7W1reCgtN13DGPXmbXKahOL2hFF/xHVfC+vw40/ISNAnxU8svwNuqT71YZf2mPkh+tR0D1rbhVSeA800W92F+8w80P0o6B6scHqeAHmFW3m2zBLhmWORSxKd3UHRgToavHG5rtQtOHUU8VS1z22GuvgshTwvWHZaD2ffr8Ph2n+W4rZRfOb4+i5GNH9m/w9QuyCu8vCp6ELJ+02S2BYfeeMf4r/SsdcfcldjAm3rG9gPouPMlcVe4sp4LFNEwdNGF7G1+ItVXNDhYpU0TZGFjtlYm2vO/vSv6MQPgKX0TBwS46SBmzB6+qlHj5Rwlk/vt+dVLW8k72aE7sHkFcg3hxK8Jm9bN+NVyN5JD8NpX7sHoi+D32mX31Rx/dPy0+VUMQWCXAYXfASPqtFs/e+CSwYmM/vcP7w+tqWYyFyKjBqiLUDMOxX9r7Hw2NjCTxpKl8y35HhdWHD0q0U0kLrsNlyXMto4KxsvZsWGjWKBFjjXgqjTXUnzPWqSyvkdmeblVAA2VLau62DxMglnw8ckgt3mGpA4A24jzpkVVNG3Kx1goLQVdx+zIZ4+zmiSSP7rKCBbhYcvSlsmex2ZpIKmwKobM2HgcIzGCKCJ9AxAUMA2gBJ1ANx8adJUTyjrEkIDOQVjZ2wsNA7SQwRRu3vMqAE31Ooqj6iV7Q1ziQgAJHBYSBmxHZwxufelCqGINr3YC/SrZ5XjJcnsUhtzoF7SPh5gM3ZSDMVGYKRnU2YKG5gi2lVAkjOlx3ILTxCeXacMciwlwHIFlAOgJst7CygnQXtUNje8F3BSGEi42Sgx+H1CSRe8FOVl946AG3M1LmycboyEcFF9tYcEAzR3Y2ALjUklbfEEelQIn72Kno3cldGnClk33VE96FKRNCFT2jj44ULyMFHjz8AOJNS0EmwTYYJJnZYxcrB7V3saQkQgqv3j7x8hyrXFTgauXbhwpsespueXBZjGPxJNz15+tazyXWiaBoF4xMTUBMeLKTKDU2VQ4hREdjxqhTWOLivciqBanEALSezpT9uj8pP5DWyi+ePFcbGh+zce0eq7CK7q8QnoQsR7VZP6vEv3pL/3Vb865+In3YHavQ/6cbedx5N+4XMGWuNdeyCrEVZUISAqCoXsKWmBIioUqQNQQpUr1CiyIbL2xLhzeNjbmp1U+n1FQWg7rHVUMNQOuNefFbnZG90MthIezf9490+TfnSTGRsvL1eDzw6s6w7N/ELQ5qUuRaycUWQsft3dmWSeWaLKGd4RqfejTKXB6EMiketboahrWBp7VpjmaGhp7VWbdXEHtBdRfNmJlc/abzCRRILdwBAU/tdKuKhmn5bRT07dPy2ihPudMw4wjMsqhCXYYfPIHTsTbkBl5cfShtUwc+HjopFQ0c+HirL7muXDF0IzzEg5hYSy9qCpA94enAa1AqgBa3AKPaBbbl9BZF9rbEaWdJUcR2yhmAcSMqknLcNlKm9rMptrakxyhrSCLpTJbNsQhabnMFAEyho+zEREVtI5O0BlGbvtyvpzpvtQ5b7+Sv7R2b/deQ3MfMV7VezZe82QZie3aYhRfu+9x+VHtQttr/hSagW2/LLaXrEVmUZplQFmYKo4kkAD1NFlZrHOOVouVltr76It1gGdvvH3R5DiaY2I8V26TA5H9abQcuP8AhYfaeNkmbNIxZj15eQ4AVpjbbZeijhjgZlYLfnFRhhLBsgvkF28BZiL+eUit8UJcOwLk1Na2N4B1JXtjEjiMbMAwkhkIDrnBcorROqge6SSNb6g1tEccVj2cVyOnqKrM0X0cNuAQ9VsBXMOq9K0cF5shHC9V1TQQd1JDVCnDRe4qE6603s5/Xk/hk/lrZQD3w7iuNjp/ZnvC68K7q8OnoQsb7T8OWw8bAXySC/kykfjaufiI92DyK73+n5A2oc08R9wuWvXGC9qF5YbCvI4RBdmOg+Z40xrS42CTNK2Jhe/YLSYHceZvedFPTVvyrU2ic7cgLiTY9Cw9VpPkFcfcGblLGfMMPzoOHP4EKjf9SRcWHzBVDFbnYpOCq/8AC4v8GtSnUMwF7XWuPHaN5sSR3hBcThHjNpEZD+8pH41mcxzfiFl1Ip45ReNwPcV5A0shOunvVbKU5oCghGt3cTjLlcKGfLqV7pUA8L5yAL+BvTo6R8+rQuJiZoW/xG55b/RaNN73ibJi8O8beHPqQG0PoxpM1G+L4lx24ZFUC9NKD2HQ/ngi2F3mw0nCUKejgr+OlZixw4LNLhdVHuy/dqicUyv7rK3kwP4Gq7LE6N7fiBHgvURmouFSycRmjMFKjJYe8wHmQKkOupDSdgqc21YE96aMf2wfkKmxT2Uk79mHyQzFb34ZfdLOf3V0+LWqwjctseDVT9wB3n+10Bxu+8jXEUap4scx+GgHzpnRjiupBgMbdZXX7tEBkmnxTG/aTFeIVS2X0UWFaYqZ7/gC3uko6EZbhvr/AHVPPfKBa7MFFzYXY5RmJ4akcamOFz35NinTVTIoTMdW76Kxj9mNDJKjm7pCXXRlXMjAyBbm7rkzd4gcDYaXrqNpGRgg6m115x+LS1Lmub1W3tbv2Xqzy4uXLhAwXshG5y5QykltQ3uAaC/HQ2qz5czssWuluxUp6VsMfSVhtZ1xzP8A6jez9xoItZmBY6lV7i38SNT56VnkEMPz368lWXGZHXFMzKOfE/nijZ2bhY0DLEjDh7oY/PWh1dStYHtbmGy5xqat7tXkHvVKR8CQS8IAGhsgB/wm9LGI0r3ZXRkeA/umNkrW6tkPmhW39nYIQGSAlXuLKWbUZgG0bw6GpkfTPZeO9/FdTDsQqn1DYpiCDflfZZw1kC9S5af2dG2NTxVx/hv9K2ULh0w7iuNjjD7Gewj1t911wV3V4lPQhAt94wcFNf8AZAYeYYVlrADC666OFOIrGW4m30XGmkHSvP2K+gAFR2bjTFIrg2IJ1t1BH1q5zAHKbFc/FNaVyhJtIyzIJJJQB7xzkm5JPkBqPKm2f0ZI1PC68JKW5gHaBExtYdoyxuyooCqczDX3ix53JsKxiOUMDnfFe/2SZJmh1mHRbWPbaCONe1/TZQMnebUiwz6WB4HWmtq5mR5mk3HknBzC4NdxVhtqq/dkVWWwuCB+B0NUZjrzpIy4WttK5pzMJB7FRxe6WGxAvC3ZOdQv7J/sn6GtkclHVfLdldyOi6EOMVVPpL1h9fNZTbG7U+G1kS68nXVfXmPWlTU0kW405r0VHilPU/AbHkd/8oWBWVdG62uy2GE2Q84NpMQSVI4jMckZv4IM3xr0EY6GmHO31Oy8LUn2zEi3he3gN/ugGJ28z4NMLNE5lRgyyuxLZbk3IkAcEqcvPTnSKicGHK8EO03C20FARWiaFzSy52Ow5EIjhd2O12ak0UbPiZJLraXKMnake67BLZFPjrTBRtdTiw61kh+LSR17szz0YNiN9Bp6rOY6GSFisiFJFKgqRcjMRY9wnNx5XvXMFM4SiN/FehNfFJTOni1AB8xwKu7UjMEmRZ2cZQ18kkRFywsVc35DXxq1XSiEgA3us2F1YrWuc6MCx/N1WLTFc1pin3sshW3XNa1vG9KFNLa+U27lr9pomuy5mX8Ff3a2OMY8qtIVyIrCwDFsxYHUngLD41qo6RkwObgsOLYjJRlnRgWdf6IakMvY9t2Z7MGxa6gZr5SFDMCTm00HI0p1E8XdsBfdaGYrAS1lyXm2gHEjmr+A2X2kD4h5BHCjZSRG0rlgQDlRNeJA+lOpqDO3O42Cy4hjXQSGKNt3De+ybefYL4XJZxIsgJRipXvLY5XF+BHyvVp6VtO5r9xfiqUWJPrmPiPVdbQhaLGbYEEODxmGCx4VmVcTGiKoAktHnNhe8bi1dYEWBGy8oWHM5r/i/tus9vvgVTEuBYpMpktcGxOkgsOGtm/tHpXLro8kgkb+FepwOoE0DoH6258im2ZsqbaDxmRRZFVHm5vkJCsb8XykDTTS541YufUuBbpYalLtFhkb2vIdc3a30JW2HZwRmLC5Q69eLHnc8z41jqK9jB0UBsefPuXFe6SeTpZ9ft4Ia0hJU65iSCejDrXBEbpHXGp7U67W3B2V3aCyGEpYGRrE204EW8jYVqLntIiO7t0huXPm4IRtSMrGDKFzeBuTb73lTXMLfiIJ4W38Ut0zWatuspjZ7sATe/XpWhg6tzumYK/pK9pPb6JWqV9BsdloNxwFxsBvxLj4xvWmj+e3x9CuVjGtFIOVj/8AoLsIr0C8InoQs/v69sBP5KPi6istZ8l35xXSwcXrGePoVxS1xpXDXvmqeGNiD0N6q46FYMVeGUrr8beq84lzFzbvM1xx4k3NXva2q+eVMlyrMWz5GGVbAA3La318qq6ojGrllDXIrgcOiuo76opszLbMTxuL+mvAVmL83x8eChg6wK28s2DkjBCk8hbQ3AHPh60iY07RbLY9n5b6LrNnkb1g5BpscbkqbW/3pXPZHslSSvcbq3g96pF/4gEiW4Ea+h/OuzTYlND1XdYdqUHcU8uwsHjNYG7GT7vIn+A/6TXRaKWp+A5Xcl3KXG6iHqv647d/P+6p/Ycbg4uxfDx4zDBsyqbkob37pAJAuSbFTa/G1bQ+WJuV7cw5j+yl0dLVSGSGTo3HcO2ue1Z/eneCTFMGdAnZKwVFJa17EkkgXOg0tpasFVU9O4NtYLuYVhoo2OeTcnltbsR9sTFIdj4SGVHEbI75WBsYI81jbgSb6Gu1cXaB+aLyGU2ke8annzJv6XVDel+12oAOU+Fj9FeNj8y1c+V2ataOX+V26VvR4RI7+q/2Cnv4Q20VVtVAw6kHhYvdgfMMaKrWpYPzdWwq7cOmcN9fRaXbuLxiY6KPCqro0BJV7rEGVzc5lFw1soA8a6Di/MA1cCIQOiLpCQbjblYrMbiMVx8qMFViswIU90FJVJC+A1tWOmNp5Grs4mM2HwPF9NNfzsRPenBLPCThz+qu6vENNV942+9bUdQT1p1VGZYy1p1CwYXUimnDnjQ6X5doQLdPbyQxTwvKYhIS8UoUsFLKFbgDqCA2vHNSaSZojyONiOa3YvRyOqOmjaXNcAdNVV2rPFIkSRtJPMpu879pd+6QQiMTYEkHQAaVSsnY9mQalMwmjlhlM8gytsd+1WdnbBxkkLwXKYd2LMrgC+a2YcM1iRe2mpOtREagxhgFu0qKt1AJzM45ieA2Wg2Rulh4ve/SMOX7Pw5+pNQWxN1ecxWOXE5CMkIDG9m6uYmbEMQscWRPAjh0PT0rn1MtVOwtaMreWl1nYIWnM913KtjYrqucNGw/a+vSuTLG5gGZu3kU1jteqbhV4MXlNww73E20JHXxpIc9vw6K7mX3CvyCGwLz2bjoQPxrXFBBu5xJWZ0rm6WFliduY3LI4zBgp0N+I5VqigHBc6qeS6yyi4xnnUDUX18POumYmtiK6OBRn2tjgtADXPX0Qozuo/8AXcOf3wPiCPrWilPvm9652KNHscg7PuuzivRL5+lQhZn2kNbASeJQf4wfpWSu+SfD1XVwUfvG+PoVxmwtxriXXvG2siWwsAZpCoPBSeNr6gfWquXIxu3QNB2v9itnDu9EB7mvUMwNUMZy2Oq8ZIxjjsgu2t05TfsifWx+oqIS5ujmgpD4B/KUBg3axTOVLFSgBGndOvG3DjxrTJUxgfAs4icTay12FjdlUSm7gakcD0+Vq85MWtecg0WoBzviXu2HHPnSQ8p9l5Mq8KsCd1WygEHKr5ipyq7htuzQgWbMOjd758a6VNidRFoDcdqW5gG6N4vF4SYKMQiFmFxddSLX7p4/Cur+pwuHvmHvA0WqA1EZvC8jxVF9x8FOuaMsBfkbgEeDCtETKaUZonkLYcXqm9SVod3hUJ/ZyBbs8RaxBBykEEG4IZWBvfnVhR9bOyTVOGNxuj6KSHq8gbfZVcR7PcQxJM6yE8WdpCxsLDU3PAVMlFK9wcXi6bBjdHCwxtiIB31urkuxdphchxgy2I496w/fyZvnenZKrLbMFiE2FF2bo3eeiG4fcOdSGE4QjgUzg94a6gg0llHK0lwfqt82M0ssYjdESBsO5eibjoCTLiGJJ14XY9SWJvQ6FrNZJbeKznFm2AjgbptxVmLd/Ax2vd/NiR8FsKzOnoGbuuVV2J1zxZtmjsCtjGxRC0EQH8K2HqaW/FmNb7lniVgc2WR3vXX8V4yY6XODqQf2QPyrA6uqpHWPHgrNijA+6IxZIxc909M17U0yRxjM/dJs52gVTEbQLOFjOp5W+dY3zvlddhsE5kIa0lysDEG+X3xbUWpYnex9gcyrkaRfZZneDEKr2jsLjVbDuGtEbWu6zRa6TPUlgy8VnmBdrA3JOlaRZguuYLvOqB7zXjkREF8wt6ittEQ9pcU9sRkdYK/gMMIkAI7xBLHxpE0hkd2L1WFwiNwt2K0p6HSlr1IN9SES3dky4rDn/wAWP5sB9abBpK3vCy14zUsg/wBp9F28V6RfOkqELKe01rYI+LoPxP0rHXfK8Quvgg/dA9hXIANK4nFe7bstDuOv6dv4PqKq7cLjY2bQDvXRMMulODdF44nVWuy0vSiDwRdQMVzwpW5sVJChi4RbzpFQ2+nNS1ZPFykEg8iR8NK5QjsbKdzogmO2plbLbU8q2xU+ZuZaoaMv3KimOck8BVjA2y1fp19l7piutUMQGyBhbzxRLD4wFBHIMy8uo6FeY8xVHPkaLNOnJMbhxaN9UT3fxohRgHvqTYnU3PL0tUCokYbt7NEqrp3OIJCtY8Li4yqkxvxXkQfAH8K1snD9tHcuawgOhdfcIfsqOSOTNIzZE90Bj3vE0uKoc03uT/dOmcx7bNA1RDaOMdoi+q5mAUa5rcL2+daZKiUtOckXI8lnijaH2Cr4rELhYvfOdrXLNmtbhxND6lzRkjJJP0V2NMzrkaBBsRiWcXLXPEXrnuc5zutqtbGtadF5YSZ3dUyatrfUgAcbjrT2U+v2VZMoaTdaSQpGoU8OmhJ862vmjhAa7yXPDXPNwvGeW6lojqBqLa5R0pTpOlBdEdeSu1tjZ2yDLOrkFr9Qbnn8qw6gG61lhGyvumRSy8+J52twqcrgzqHRKvc2chWI2myghTa/DqavDCTxSKmYRiw3WYxmJte51611Io+S4xNyvbYhBVpTz0XwA4n4/hVKsG4jHimNOUXQzHPnnW1rjrr52rVG3JEt+FDPKQeSubRAACgHNYk+VZ4etqvR0hyPsU8fCjivTDbRXNlvaaI9JIz8GFXj+MHtHqs9TrC8c2n0K7uK9MvnCahC577X8baKCIftOznyQW/Fq59e7qhq9B/p+K8j38hbz/8AFy9ATXKJAXrm3Wr3ET9M7dEA+J/6VUHUXXHx02haO1dGg+FNJXkFZVLVUkosvdl0FLIIUqjLLmOnKsEr3F3V4JoaANVj9rqqsb5s1yfAAn51nY0ngttJBmPZ9UCnKk3Op6+Fa2Ahtl2o4QwdVVjfl9asRZamtCmVNUuLqwAU43tRkuoIXsmINUdEEhwRXAYxgRxOotY6jy0NZ+jbfbyXOqYRlJGiPYYNcu8mRenMnr4VeBoHXe6y5L7WytF1CPFQyPkBZ2F76+7px8KfFkkfYsuDxKOje1t72QfaUSRyXIMhGgzagX8OF/GsziQ9zGmwutUV3N5Ipu++YOX42vY8hrWikkEeYjkk1TNRbZL7WFBa13bn0HIClitdlufiKr0VzbghxVnKtfjxJ6VlvcnNummzbgItgcGyEu5AXkBz/KuhFD0XvXlZXyBwytCEy7IdCxJujklVA1W/K45UqWN+VrralaGzAi3EKni5VgiyhjmYkKL3sOZN+VXp2GXrFZ6mfL3rOzTyHREdyLnQHQeZ4V1GxAC50C5gY6QoTtnZeIAUlwC5ACqCbE+OlNhmiBIA2WtlEAC5xtZE0h7CJEvew18TzPxvWXMJpC5c1+iHYOAtKH6a/nT5XgMyruYNATeQrQ4lEsGYajT48K5kZcCQF1XX37ULThWsr1TLFoXpDJZlPQg/A1ZpsQolYHNI7F39TpXpwvmKVCFyn2mYjPigvKNAPVu8fllri4g+8tuQXsv9PwgU5fzPposgwsKwL0IFlotwo7ySnoFHxJP0qwBJXAx9wEbR2lb6Om2Xk1YSTxpZcALoUMVjRaxNr+hNZJpOBKaxnEIRiNrpGLXuSDwPAedYS91rNWlkJcblX8HhRLAoI94XsdeOo4861Qw+7HNIfIWSEhY3aOwWiLE3yg6d4XtfiQB5VD5S05eK6f6lJlBDV4/YgQddPKk9OeKiPF/6gvI4VlHD4a1cSNPFb46+KTjZU3F60DRbs2i9I0NVcUslFdjS5JFY8tf9/Gs5fkcHDgsFZrGWrRYmFZZLHhYHrztwqTEJZic1hbxXEa8sZpurEmByLaJgGbhmWwPhen+zNYLMedeaWJiT1gs/JBKGyuVDeFyfTrWB7AHWsbreJG5cwCM7N2U0UbBTmd9WLED0Ara6F2SzbArJJPncLjQIftTZMxMZF1txsua/hpWZsL2dUtvdPimZqvXA4IAF3a6LoRoRmHEE8KayAR3fJw4dqXLKXdVo3VbE7RaWRVUHIfhpwpUrjLue4K7IwxpJ3RTFr+hNr3jFzbjYcbVqewvhDW7tWUODXXOyGbNdFUSFVMjgMXYA2B4AdANKUKvoh0bApEPSdZyni9uldCTrwsKsyoneNCminG6Dyz5rsbeGnzqxzHQrHLKNgdEB289gfKtlKwg2XNkNypbtZGiJzDMeXQUutLw+1tF6ygYY4GjxUca/ey8dQatCy7cywYlUuaejGl1XWrL29E/NTsd/tHoovwNC0A6r6Bwpuinqo/CvUNNwF8xeLOI7V6VKquL74vfG4jwe3wUCvO1hvM5fQcIbajj7vuUCkFZwumtLuFKq9qSwFytr+tWzhp1Nl5rHwXZLdqPbX3gWId0XPUnT0pbpi92VgXDhps+6yuI3wmINjbjyH0FR0LydSuiykiahuG2tJJYszMdba8f9mplgAWgBgGgWl2HseSQh5CVHS2utZHZT1WrHPOG6NW2wC9mLDw460yAmMWC5snWOqB7yY4XKDlxa3HwpDwJH6a2WyliNsxQTDvcXpUjLFYamLo3q2rUiySFXnw6NxFjyI609kjgtkNbLFpfReWD2azsQSABzJp5eCN7LtOrmdGHN4o8mx41GZGUvpx526VSRjCwZX3PJcl9TI93WGioz4qRAWVczjlfl4cKz07gJN91fI06HZS2XtOUm0l8jfssNRWh0wZoTcKJYGZbt3Xv9ruS2hkW4UkcPG/WlMmydbidO5UdFw4KlhpJc5LyDLxHG9+lrfWgujcLkm6a7KBYBE1x9ho5v05VUylouwlK6K+4Xn/SB1UqMp5W0I502OeRurtQVD4ha4VU7ThvZFUMOl9PSpe64uGW7VLYX21OivYXaFjr686iOoMbtdlR0VwoY8KveRQyHiPu/9KZMGXzssQiO50OhWc2hIlxluvhe4+dPhGbWyXVTOjZa+6HT4q3CtjI+a4rncEE2i+fu/wC7c62NaGi6fTQGR9uHFVGibtLwdwc+hPlyqBbL7zVdCTETE7LFsrAkYvqbkeFv986rlaG6BY6ipdUkFyupbW1ZTuvfYS8GjZ2C3kvQR30qQ1bXyWF13zBoRGgPEKoPmAK9K0WAXzh5u4kcyvWpVFxLek3xmJ/5jfLSvN1Xznd6+i4YLUkf/EIRJwpIW9SwGJyBvG2vlQ+PPZcTFBct8V47SxZkXW/LStEEAYVyC4NGifZux5Zxp3VPM8+Wgp7pGM7VnfMQt5u5u5FCoZgGbr9K5spLzrslPncdFqAy2sKXl5BIKrYrEZFJ+Hn5UiUlrbhMjbmcAsFt7GXkF2F+FzzPhVqOPqkrsxgBqWym1I5HWmVDdLhcvECNOaLIbVzyCVzA5PI4/wCvSrMYSUF2io/bQGGvyv8A7NP9nzC5Uw1GRy0GNxC5B2IBsASTxPAn1pE3RZgxosF0IiSczuKHpE80i20HM3taiBrL2ctDyGNRlSi91UzAftNxPjTTLGx3Uj05lZCHOFybJo+ydjaIg8yun4cav00c3VyeSgh7RfMquJwaG+XXqDxrIYx/8z4FNbI7ihgwahrAtc8OJ+FWu9+gHkndIbIzFss2u5C6dNacykNryOssr5uDQhcWz+9lXXXWwAv40m7nGwWgydW6uHYBJzMzAdFIv8a2NpywXISfadLBQx+LWFcoQ6fe1J+NQH65WtsoawvNyVjMdtDOxNrV0oYsoXJqX536bBDZsRcafE1qa2ypHCXanQJsMl/L5mrPNt0ySUBuSPb1UsVIIxbh4fnSWtListlR2PnmkYIuZmsq+ZPHyp0jOqAtETLGxRP7K8RySAqw46/E1icQSbL3mEOaKcAcFb2SubEQqOckY+LirxN64HaFoq5PdPPYfRd7FeiXz9KhC4jvG39bxH/Nk+TEV5qp+a7vK+i4f/Cx/wDEeiGSLpSQtoK8sFhGkNlsNLknkB/709rg0XK4mLXFncFoNl7CAIJ7zeNUfI46rzr5LrT4LBW4jhSdSkkq5lA0FMAVbqLzZeJqrtN0AE6BZ3aO3QWOpI5CkGB0huVvjisFmJ3EjZtM17gWuLjhcVsbFkFgmS1QjFkT2euQcbniT1JrNLquJPIZHXRBZxWboik3sqOOxt+GtaooAN0lzrleOFTNqevGpmOXZTG25WxwGyg0IysCT7w8+h+Fc90PSdaM68Qusx5i0cqsayJIQ6lVsbEai/mPCqy0r42B609Ixw0Oqu4HZgaO6sQzcWsSa0RQdLGCSUiSYh9rLzjg7FlPaMx4WK2uDSnBscgyfnNWL+kbqFLHZWclTbnSp8rpCWIiuG9ZRTGlbhV15knj5XNqZFK4NIaQO8qCwE9ZeLSMxFzfwvoPM86WbuNiblW0AXhtaytdDY21p0oZ0gaEQkkdbZDYNvM3DW4sDmIGYcmH5GtT4mNGoPmndAOBVyIpiFMJcmS1yR1PQdL1WJoDgSO5YpHB1w0oRtbdf7PGGZu0kbQLwW/5DxroOlsQ29gs8UbWi5bcodgd02kYNNKqjoovby5Vf26JugQ6GR/xeS0absYRRYyyk/xAfICqurYhuqeykoVtTd7DoC2ZmA17x4elVNQX6RlPjha3VwQjYGLEWJRxzJ8rFSPyp0mZsZtuAsjn9LUA8NlZ21ihJJmHT61kga4Al3Fexw1hZGR2r33US+Mww/8AFX5G/wBK1wfNb3p9cbU0ncV3MV3l4hKhC4TvFMoxeJF/++l/nNcGdoL3d5XuqJz2wRn/AGj0VNJKzFll0GzZtCvLDYjs5UF+LW9DpV8mYLNWtDoyt3iYpFVCoYc7gdPpWdwJsAvHu0Xg+2JluGFhc2zIRcDhr8D61YAtCVqVSfegh2C5SAdD4aa8eppmRysGG9iqmN20Wtc6kaA6WNyCNdao2Enfgrglo0Qudi9yOR08i1hwpzeoNVPtL9lBEIv1sT4cFty6lvhV890iUF5uvSSZwdAbcj+dQGsO6R0LzsoSYluJ4+VquImAaLM9rr6qUCluHHp1qjyG6KojJ4LWbHwiABpc/Wyrw89K58jcx6wNlthjya8UYly5c+HY6cVI4+XCxqG0LXXfHdaOmOzws5idu4h1uIZLEc9DbQ2p4pDls+QKwewHQFTh3oxVgFw7aWGvLj4crVLYy0W6QeSCGHUhW5tpzTIoMPeNzxN0IIA5cxc+lQWCS7S4EjzVAchuBoguMx+Idbdg6t7ps2oPh5Gksp4Q/Vw0T2yEa2RDY2yZ3RXlmMemqn3vIk8KZPDCL5QEe0X/AJVf7Xsw5PFeFugHGsEbQ3bdDhmshGIxwWLtB3mb4a8AKYyEukynSycG62UZcE4jDll1Fz3bEX8K2FrGai571nc5z+qNF74DDmMxGP3QwLNfUg6G/XSktfd+d6kMY1uUK1vWGOUi5B5jlYXNNc33hcdkpri0WG6oYZVkupkZdCRYcxay8Od6hrGXu4K2Z4UsNFKqfpGcAZRzLWPE60xzL6lUzEoLvFigpCBsysTxHEAXF7cs1qfTRDUt4Jczzx4qjhMK7kdkuaxBOUHQga+l7/KtLtQQb7JDWagtV2fAMFzHQcwdCDWMyAmy9Vh1UT7t4Vzc0f17Dfx/6WrRTfOatOJfwz+77rt4rvLxSVCFwLfnZE+HnkklTuSSOysLlTmYkDNyOvA1yJInNccy9jSVMcsTREdQACOOgWbjnY+7f01/ClEBbmufyRLD4Ukh3PeHADiPEnrSs3AJzw21irzYuWwHbyWXh3z+dWbbkuU+ii3TDESHTtWbzN/xqxjvrlSehp2m2b0VVsN+9TQHf0pboqfi/wBFPJlIZ21PDObX8Rfl48KBG9ws1qU9tPHoXo1gtovEpBjBB075tf8Ah6jx4UoUrib2KrJHSi2aSyicRIT+rnToj2+XGlezFumqeKanIuH+iks01gq4c8b/APCck86n2dx5o9mphqX/AFCtpjp8uU4Qt5wyflV2wuAtYpRpKUn5n1C8e2xIPcwrL/DA/wCJFVNM4801tLRj+ceYXrFLjiw/QykdDC9j5mw/GgUh5FQ+GiA+IeYVz7Xj+WFf+zC/KmGmlGguFmbBQu/+nmQpMuOfjg3vbjldfrVHUTnbtVhFSN/+q8hsjaB//Hb4gfi1UGGO5FXz0Q/n/PJWcNsXaCkEYfXxkX/1VLcLeDdUdLREWzny/wAIhDsraAuewiBbiTICf5qczDntvZZ3yUe2Zx8F7f0ZtI8Ug9WP0NM9gfx1VA+j5uHkpf0NtBtCuGA82NHsTzobKekov9/0VQbmYwn34B4ANb8KoMKN739U32ylAtld9F7jcrFk3bERf3WNWGF63JCg1tLbRh+isQ7jS3ucSB/DFofO7Uz9MYRqUo1sXCP6/wCERj3VcCxxLW6CKMfiDTBh7ALXSDUx7iP6lWIt10HGWQ+kY/BKYKKMc0t1RfZo+v8AdTO62HPvKzebn6WqPYIN8qr7Q/hZV8VuNgpPeh+Dvf8Amp7YGN+EWVTK52+qiu5OHVcqNMg6LKRSzSRnn5p7KtzP5W+SHz+ziFuE0vrlP0pfsDOBWxmLyN/lCnsbcFMPPHMJmbIScpUC91I4+tTFRBjw6+yKjF3TROjLQL9q2QrauQnoQoPGGFiAR0IuPnRZSCQbhU22LhybmCK//LX8qWYmHcBOFVO0WDz5lIbFw/8A+iL/AMtfyo6Jg4BHtM39Z8yprsqAcIYv/LX8qtkbyVDNId3HzXouCjHCNB5KPyqbBUJvuvURDoPhUqE+UdKEJ7UIStQhPQhNahCVCErUIStQhKhCVqEJWoQlahCVqEJWoQlQhPQhKhCVCEqEJUISoQlQhKhCVCEqEJqEJUIT0ISoQlQhKhCahCVCEqEJ6EJUITUIT0ITGhCehCahCQoQnoQlQhNQhPQhKhCVCEqEJqEJ6EJUISoQlQhNQhPQhKhC/9k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33" descr="data:image/jpeg;base64,/9j/4AAQSkZJRgABAQAAAQABAAD/2wCEAAkGBxQSEhQUEhQWFhQVGBcYGBgXFBgYGBYXFRcWFxQYFRcYHCggHRwlGxgUITEiJSksLi4uGB8zODMsNygtLisBCgoKDg0OGxAQGywkHyQsLCwsLywsLCwsLCwsLCwsLCwsLCwsLCwsLCwsLCwsLCwsLCwsLCwsLCwsLCwsLCwsLP/AABEIAMkA+wMBEQACEQEDEQH/xAAcAAABBQEBAQAAAAAAAAAAAAAFAAECBAYHAwj/xABMEAACAQIDBQUFBAYIAwYHAAABAgMAEQQSIQUGMUFREyJhcYEHMpGhwRRSsdEjNEJicrIVJIKSorPC8DNz4QhDY5PS8RYXJTVEU4P/xAAbAQACAwEBAQAAAAAAAAAAAAAAAwECBAUGB//EADsRAAEDAgQCBwcCBQUBAQAAAAEAAgMEEQUSITFBURMiYXGBkbEUIzIzocHwFSQ0QlLR4QZicrLxQ6L/2gAMAwEAAhEDEQA/AO40ISoQlQhKhCVCE1CEqEJUISoQlQhKhCVCEqEJUISoQlQhKhCVCE9CEqEJUISoQlQhKhCVCEqEJUISoQos1uNCELm3lwqNlaeMHzv8xpSTURA2zBa20FS5uYMNu5e0O2sO/uzRnydfzqwlYdiEp1NM3dh8lfBpiSmLgcdKEKhiduYeP35ox4Zxf4ClOnjbu4LQyknf8LCfAqeH2vBJ7k0beTr+F6lsrHbEKH00zPiYR4FXAwPCmJCehCehCVCEqEJUISoQmoQnoQmoQnoQmoQlQhPQhKhCVCEqEJUISoQlQhKhCVCE1CEzOBqdAKLoGuizu1N7YkOSG80nABfdv58/SsU1dGzbVdODC5XjNJ1W9u6xe8WLxuI0dZAn3VU5fW3H1rky1jpN3acl3qFlBAbtcL8zv/hZUX+dKBsu6QHaq1s3C9rNFH990HoWF/lenRHM4N7Vjq2iKJ0nIFd2QWFeiXz1ch31xkjYuVGdiqtYLc5QLC1h5WPrXn6yRxlcCdF7rCKeJtKx4aLkb8VniNayLr8FFhrUhQdAtfu1hMauVopQiEXALZgQeqcKltc6I2BK8/iE1E+7XsuR2WPmuhbPxT5QJcpbqgIB9CTW6LGGnR48QvMSxMveO9u1X0cGurFPHILtKzkEKRYVcyMG5CiyiZB1pJq4R/OFOUqPbDrSziFOP5lOQpdsKqcSp+f0RkKXbio/U4OZ8kZCm7cVX9Uh7VOQpvtAqpxWLkUZCl9oFU/V4+RU9GUvtHhU/q8f9JUZCkMRU/q0XIoyFP8AaBUjFYeRRkKXbirfqkPajIU/bip/U4OZUZCm7cUHE4e3yU5CmGI8DVDisXIoyFL7R4VQ4vH/AElHRlN9o8KqcXb/AE/VT0aX2jwqhxfk36o6NN9oPQVQ4vJwaFPRqPbmlnFJjtYIyBYzenGdtio8IhlaQgM4QjIim9i4PgpPHl402Mz1DbudotNNWtpX2yAk+fmqmypzh8R2JgUGRHKy9qHPcIDLZVAXj1+NJqactizXV5sQlqXgO0HJHUOnkK5aoDcrk+a/qa6C+gMsBZG9z/13D/x/6Wp9J85qxYt/BSd33C7QK9Cvny5Nv/h8mMc/fCt8sv4qa8/XNtOe2xXt8DkzUjRyJH3+6y5NZF20xNSDZVc24W93UlLYZD0LL8DpWKf4yvIYqwMqSOeq0eGxHI0i65hV1H51cG2oUEKWa9Bdm3UWspBqjZRZTvTL3VUO2htzDwG0syIehbX4DWmNjcdgrsie/VoUcDvBh5jaKZGPQHX0B1qTE9u4UuhkbuFkdn+0fPiVjeMLG7ZAQTmUk2Uty42rU6lsy43Wt9DaPMDqn3w39kwuJMMSIwQAuWvqTrlFjppb41WCm6RmYop6QSMzFaObeWCOGKWWQRiZQyg3vqASLDpesfs7y4hutlmETi4tAvZemyd4sPiSRDKrleI1BA62IGlVfDJH8QQ+JzdwhI9oWFM3ZAueIzhboSL3trcjQ62p/scuXMmeyPy5irOA31glw806h8sHvAqAxvqMuttah1NI14bzVXUz2vDTxU8Jvlh3wpxTEpGGKkMO9mH7IAJueHCh0Egfk3Kh1O8PyIfsz2i4aeURBZELHKrMFykngDYm16u+kka3NdMfRva26xe72+bYWecy55Q5Itn4MGOuvga2SU+doymy2y04kaLWC3uE34ikwkmJWNz2RAaPTMCbWN+Ftb3rIYXNkDHcVgdSuEgYTuqmE9osZZBLBJEr8HYixHC4uBceVO9nABtqruojYlrgbKW2N/RFiGgSBnZTa9+JtfuhQTa1S2Brm5tlDKQlmYlEd1d7I8YWQgJIt+7e9wLAnUDgTUOgDBdLngMevBEt48RJHh5Ggyma1owxABc6C9yPO3O1Vjha+QC+iyudZpKzmz948YoV8XFBHCRdpGkKMB07PUl+Vq1uw9o4lIbM61yF4YHflcQMVNBGVSJBbMtpJZGJRNOQuoAvr3uVdBkRADeSqHZnEoTsrGRxYtcMzjNDDkBOnazyMHnIPAtoNPOsuJBxj6nPVPiIvqtXi2tFIeiN/Ka4TdwtkIvK0doXLUFb174BHNzf17D/AMf+lqfSfOasOLH9nJ3fcLtIr0K+frnftUwlmgkHMMh9CGX8WrkYmzVrvBep/wBOS6Pj7j9j9lz9q5i9SoO2lQpXUNyowcJGOuY/FjWOQXcQvFYu4mrd4eiJNEQaSQuddW4F0oAuoJXqq1FkKYNWBULN7ybVk7WPCYdgkkis7yH/ALqJfeYDrxtWmCMWL3cFoijbYyO2HDmVkDJOArYGC8cjFVnZFkllYGxd2e+VSb20ArqMpXOaHO8lq93ciV2o4cAiEU0sJgmx0SMmcAydmI5cPIdBmyaMh60TUZawliSSx5LYz/YrD7R2S8L4rMe9h2RtOBWR+6w+KmpZKHBvatrJQ5re1eGKdp48Ri5Pe7WNfAlwxPwCrVxZhDApDgwhgWt2ttiBcFgI5cOJ5TEjICSoHBdcupuf2fCskcbzI8g2F1kYxxkeQbC6DbuF12mQ0YhYrMDGoKhLwsQoF9BwNOmAMPPb1TZfkjW6tezGJWgxpKqWWJcpIBK5o5b2PLgKpWkhze9Uq3HM3vVPdaYDZu0QSASqWBPG4IFvWrzt98yytLfpmFBJpX+zQA37PtJvLNaK/ra1PAGckb2Tmnrk8V0tt2sGXixqyhYI0RrLbKezF1JbjfhccSRXM6eUAxkalYenksWWQD2dxiSXGva6GNrEjgWZiPW1PqyWtYON06pdYNCGbtbekwmCxDxAFmkiUFhcLmV7kjnwtr1pk0IkkaD2q8zQ+QA8kK2zj5ZRC8uIEzuD3QbmLWwUgWAJ6AcqdGxouALfdXjIbcAWWohmI28vXOP8jWshH7UkfmqST+3/ADmvXc6S22cQB1xP+YKrUfwwPconN4B4LS+0sTSYJo4omkLsgbKuYqgOZmtx5Aaa60jDy0TAuNly5QchssNg94VKLEwMbiOHD5pUDhEZy+MlZGsbk5QARpa/KvTskbZYw4DQ6I5Fh1jLTYF4kvGoI0bDuVu+YgE2Kqy2KniGvzq+nBXAA2WW2qUmEZkDXlF430uzA98i2oOcjT1FcnJPETIeJ1TDlcAFq9ytpSy4PGJK5k7DOiueLKYybMeZHXjYisdXGxrmuaLX4LTQOJmaDwcPVZ1DVSvogR7cz9dw/wDEf5GrRSfPb+cFgxf+Ck7h6hdmFehXz9Zf2jYXPhC3ONlb0PdP83yrDiDM0N+RXYwKXJVgf1Aj7/ZclNcJe7C8JjpUhDtl0HcfHAYdAeRYeWpP1rHN1X3XjsYj/ck8wCtYzgilFchekTchVb8kKV6hCiXqLoWD25Gx2lOv7U+AdIvFhxUeOhrfEfcA8narZGfdDsdqi25zRzYPDMuUPChj1W7RuBlkHEWJt869LFYtFljqrtldfY6qrvuixYSaMWaXFuqqoUDNIStyANToNSb8qrMQ1pJVqU5pAeDVShwKYjEbQR2ATsYIGbpIFuTfqDauA55jYw9pPgtJeWtae0ley7gj7B9mEozmQSmTLoTwtlvwy+NVNb73PbS1lX2n3meyltLcLtcLBGZQJ8OpVZMpCst7hWF7i2mooZW5ZCbaFDaqzybaFLdPcY4eRpsRKJJSGAtewzCzMWbUm2lE9XnblYLBE1TnGVosFf3S3PTACUCQydplGqgWVQ1gRc3PeNLnqzNbS1kuacy2NrWQPG+y6JpC0czIhN8mQMR4K1xp5g09mIuDbEJza1wFiNVon3RwxwowpT9GNQb98Pze/wB6s3tL8+fikdO8Pz8VlP8A5WjNb7Sezve3Z97+a1/G1a/1DS+XVaPbf9uq2+yNiRYaHsolsutyeLEixLHrWCSZ0jsxWR8jnuzFC9l7m4eCGWGzOkpGbOdbD3QLAWt1402Sqe9wdsQrvqHucHclV2b7P8JDIJAHcqbqHYFVPI2AFyPGrvrpHtsrOqnuFkV/+F4DivteU9t1zHLe2XNl620pHtLwzo+Cp0rsmTgvTB7twRYh8SikSve5zG3etmIHIm2tS6d7oww7BQZXFoadlOSCRGNjqxJAU34sLkg9Be2h4+FS0tISlW3ggimJixMKyLYWLDXQHUHkbjlamse5nWY6yg2OhXPtobBkwqySYHM0bgh4z3nS4toP2tL68ePGuvTV1+rJoUl8ZHwqtFJhZYi8qI5iUnsxYSLDCpCgm12Bdlvy73hXTFrJdxbuR3cjA9lsmaQn/jCV7eAXs1t55L+tefr3h04aOH/q34a33sf/ACHqs8tUX0QLQbk/r2H/AIm/y3rRR/Pb+cFzsY/gpO4eoXZRXoV4BUttYTtYJY/vowHmQbfO1LlZnYW8wn00vRTMfyIXDMvpXmF9KBVbEC1S0KTsi+52NIkaP9lhceDD8xekVjOpm5LjYpCHs6TiPRdGwct7ViabheUe2xRANpUkqiXaVRCixvQhA96NgnEqjRt2eIhbPFJ0PNW/dNaaaboyQdWndMikyHXY7rF4mXs5C88eLwOIPvvhlzwzH7xUaXPhXUhke0e6cCO3cLTYEWFnDtXrs1ZJJM2EjxE85FvtWMGVIQeJjQ6X+dVmkLh71wtyCHZWjrWA5BbnYu7scMAhPfuc7seMkhN2Y+tc2aZz3ZllfKXOujQUAADgOFZ+1KukzWqBqhNmvxqdQhLLRdCiRVghMTegBCVqEKQqEKOWpuhLLQhTUVCFMR9aY0DihVMbs8OcwOtra3ItZradbte/hTAQNFCCbQzxqA5z3ZiSQSBpYWJvl9OunSrAh7tEbKiqm4aPQX7w5gXNwRzHHWnk8ChZ7a26uGxh7QM2HlJILKAUYi98wOl+d9PM1ojrZYdNwlujDlp9r4dYcA8ae6kORfIKFFYc5fLmPErfh7f3MY7QuerWpe9R/cj9fw/m/wDlvWmj+c384LnYx/BSeH/YLsor0C8AlQhcu9oGwRDIJox3JSbjkr8T6HU+d64lfAGOzjY+q9jgdeZY+hedW7do/wALJSxjLrrXNzWK7wNzZVtkT9nOljpnUH10pkoLoz3JFTGDG5vYum4OSxrig2K8ZKLo2h0pqypyKqhRBoUL1BFSELmftm3txOD+zxYZ+z7QOzMAC1lIAUXBtxPyrt4TSxy5nPF7JT3EbLneE3r21KuaKXFyLwzJGWXTiLqlq6rqSkabOAHiqXKv7te1THYeZRiXM0WYCRZFAdRezFSACCOh6UufDIZGdQWPCykPK+g1kDAMOBAI8jqK8uW2Nk1VW2rADlM0QboZFv8AC9T0L9wEXV1LEAjUeHOlEG9lIVTCbShkZljljdk94K6sV/iAOlNfE9oBI3UXVaLeHCSSdkmJhaThkEilr9AL1c0szW5i027kXC89qbyYTDMFxGIijY65WcA26242q0dNLILsaSEEgK/gcbHMgkidZEPBkYMD6ilPjcw5XCxQDdDNu714TBm2JnRGtfLcl7fwrc06GkllF2NuoJAVfY+/eAxLhIsShc6BWuhJ6DMBery0E8Yu5qA4FWt6d6cPgEV8SxAc2UKuZmI42HQUumpXzmzBsgkBDMZ7RsDHDDKJC/be4iLdzY2OZSRlsbjWtDMOmc8sta26gvFrqe73tAwmLmOHQuk2tlkUDPYXOQgkE21txoqMPlhbmOo7EB4K1ErVhJV0IxrXuDqOFqI97oQmfBEXaL3tNPAa2HnpWkyAmzlFl6YWEyBg1la4uV689Oug+VVJykWUKe9JthJv4fqKrHq8Lfho/dM71zkVtXu0f3D/AF+Dzf8AypK1Ufzm+PoVy8Z/gpPD/sF2UV314JPQhBd8IFfCTZv2VLDwK6j/AH41lrWB0Dr8rrfhkhZVMI4m3muMYiXQ15wN1XvxohuBQmQW4l1/EU956qW/4XE8l1gR1wyF4olFsI3d1pg2WZ269wKLKqRWiyE+WoshcW/7QQ/S4P8Agl/mWvR4J8L+8JMm6Ebi+0z+jsN2H2ftO+z5u0y+9bS2U9K01eHCokz5rcNlDXWQXBou1dos08kWHE8mZrkgakDImmrHhc21NaDemgs0F1gq7ldm9p+xsVPhYosJIsaK1pc0vZgoFAW7dBzFcGgmjbIXSC54aX1THA8FzHbe5+zcNhXb+kVkxSrcJHlZWf7oAubcrk+NdeKrqJJAOjs3mVQgK37GNszdrPhs7GJsPK4UkkI6AWKdNCeHhS8UiYWtktrmClhWM3Sw80uITD4eTs2xI7Fm/cazODbW1lv6V0J3MawveLhuqoFZ3z3bfZmKEJkDnKsiOoKGxJANr6EFTz5Cl0tQ2ojzgdllJFtEbx25M0uzW2rLPnkf9IyEXJUtkuXvx52ta2lIbVsZOKdrbD8Km1xdXfY5t14Ptyg3VcM84Xlni5+oI+ApeJwiQMPbbwKGHVZDY+Nhkxgl2iZHjYs0uW5ZyQSBxGl7c+ArdI1zYssNr8FHHVX99cXs6R422bHJHxzqwOXllK94kHjS6Vs7ARMQUG3BFt8cZNiNk7NknzZ1eePMwN3VcuRjfjoLX52rPTMYypkDNrAqT8KI+yTcjDY+CeXEZyVcRoFcrl7oYtpxN256aUvEa2SBzWsUsaCsZse8G0YRmN4sUi359yYKb+YFb5CHwHtb9lXYr6ixL2rxZWhCZDc0xosAhSWqoU0oQhm9rf1SXyUfFlpsPxhb8MF6pn5wXPrVrXueCP7g/wD3CD/+n+VJWuj+e3x9CuTjJ/ZP8P8AsF2UV314RPQhAt95MuBnP7oH95lX61mrDaF3ct+FtzVcY7fQXXEcS/SuA0L3zRZWN3Is2IiH74Pw1+lVnNmFIq3Zad7uxdSArlELxZVqLQVcBJO6sq1ChTBosoUxUWQuL/8AaFjOfBNyyzD1vGa9Bgh0eO77pMiv+xXYuHnwEhmgikPbOLvGrG2RNLkcONLxWaRkwyuI0QwaLlu++zVwuPxMKDKqSHKOisA628gRXZpJDLC1x4hUcLFa32v7QnkXAFiwgkwyOBqFaQ2z36kDL8axYayMGS24d9FLrobsg7KGAYdlLLtF0kVVs5Cu18rqB3bKLHmdDTpPaemGoDNP/FGllL2Mt/8AUQv34Zl/wX+lVxQe4v2hS3dDvZmCNqYPTXtNRzHda/wptd/Dv7lDd1qPb/hyMbA9tGgtfqUke49Aw+NY8GN4nDt+yvItZgcK8m7GQKSxw7EADUgOWFh5C9ZJHBuIX7fsgfCsP7E8F22NmUqTG2GlRyBoA5QAE9eNdDFHZIgeNwVVm6o43YOL2NjFlMHaxxscrFC0UiG4sxA7psfQ01k8VVEQDYnzCCCCtBtD2kYrFAR4DAiJjxZYu1f+yMmUeZvWaOgjYc0sl/G33Ulx4BF/aHsjHYjZGEM0ZfExPmlVFuQpVlByrzAyXtzvWejlhZVPDT1SNFJvlRD2GbMmgws5mjeMPKpQOpUkKtmNjrbh8KVi72ue0NN7BDFiNr7g47+k3McDGNsQZFlFsgRpM4JN9LA6jwroRVsPs4u7W1reCgtN13DGPXmbXKahOL2hFF/xHVfC+vw40/ISNAnxU8svwNuqT71YZf2mPkh+tR0D1rbhVSeA800W92F+8w80P0o6B6scHqeAHmFW3m2zBLhmWORSxKd3UHRgToavHG5rtQtOHUU8VS1z22GuvgshTwvWHZaD2ffr8Ph2n+W4rZRfOb4+i5GNH9m/w9QuyCu8vCp6ELJ+02S2BYfeeMf4r/SsdcfcldjAm3rG9gPouPMlcVe4sp4LFNEwdNGF7G1+ItVXNDhYpU0TZGFjtlYm2vO/vSv6MQPgKX0TBwS46SBmzB6+qlHj5Rwlk/vt+dVLW8k72aE7sHkFcg3hxK8Jm9bN+NVyN5JD8NpX7sHoi+D32mX31Rx/dPy0+VUMQWCXAYXfASPqtFs/e+CSwYmM/vcP7w+tqWYyFyKjBqiLUDMOxX9r7Hw2NjCTxpKl8y35HhdWHD0q0U0kLrsNlyXMto4KxsvZsWGjWKBFjjXgqjTXUnzPWqSyvkdmeblVAA2VLau62DxMglnw8ckgt3mGpA4A24jzpkVVNG3Kx1goLQVdx+zIZ4+zmiSSP7rKCBbhYcvSlsmex2ZpIKmwKobM2HgcIzGCKCJ9AxAUMA2gBJ1ANx8adJUTyjrEkIDOQVjZ2wsNA7SQwRRu3vMqAE31Ooqj6iV7Q1ziQgAJHBYSBmxHZwxufelCqGINr3YC/SrZ5XjJcnsUhtzoF7SPh5gM3ZSDMVGYKRnU2YKG5gi2lVAkjOlx3ILTxCeXacMciwlwHIFlAOgJst7CygnQXtUNje8F3BSGEi42Sgx+H1CSRe8FOVl946AG3M1LmycboyEcFF9tYcEAzR3Y2ALjUklbfEEelQIn72Kno3cldGnClk33VE96FKRNCFT2jj44ULyMFHjz8AOJNS0EmwTYYJJnZYxcrB7V3saQkQgqv3j7x8hyrXFTgauXbhwpsespueXBZjGPxJNz15+tazyXWiaBoF4xMTUBMeLKTKDU2VQ4hREdjxqhTWOLivciqBanEALSezpT9uj8pP5DWyi+ePFcbGh+zce0eq7CK7q8QnoQsR7VZP6vEv3pL/3Vb865+In3YHavQ/6cbedx5N+4XMGWuNdeyCrEVZUISAqCoXsKWmBIioUqQNQQpUr1CiyIbL2xLhzeNjbmp1U+n1FQWg7rHVUMNQOuNefFbnZG90MthIezf9490+TfnSTGRsvL1eDzw6s6w7N/ELQ5qUuRaycUWQsft3dmWSeWaLKGd4RqfejTKXB6EMiketboahrWBp7VpjmaGhp7VWbdXEHtBdRfNmJlc/abzCRRILdwBAU/tdKuKhmn5bRT07dPy2ihPudMw4wjMsqhCXYYfPIHTsTbkBl5cfShtUwc+HjopFQ0c+HirL7muXDF0IzzEg5hYSy9qCpA94enAa1AqgBa3AKPaBbbl9BZF9rbEaWdJUcR2yhmAcSMqknLcNlKm9rMptrakxyhrSCLpTJbNsQhabnMFAEyho+zEREVtI5O0BlGbvtyvpzpvtQ5b7+Sv7R2b/deQ3MfMV7VezZe82QZie3aYhRfu+9x+VHtQttr/hSagW2/LLaXrEVmUZplQFmYKo4kkAD1NFlZrHOOVouVltr76It1gGdvvH3R5DiaY2I8V26TA5H9abQcuP8AhYfaeNkmbNIxZj15eQ4AVpjbbZeijhjgZlYLfnFRhhLBsgvkF28BZiL+eUit8UJcOwLk1Na2N4B1JXtjEjiMbMAwkhkIDrnBcorROqge6SSNb6g1tEccVj2cVyOnqKrM0X0cNuAQ9VsBXMOq9K0cF5shHC9V1TQQd1JDVCnDRe4qE6603s5/Xk/hk/lrZQD3w7iuNjp/ZnvC68K7q8OnoQsb7T8OWw8bAXySC/kykfjaufiI92DyK73+n5A2oc08R9wuWvXGC9qF5YbCvI4RBdmOg+Z40xrS42CTNK2Jhe/YLSYHceZvedFPTVvyrU2ic7cgLiTY9Cw9VpPkFcfcGblLGfMMPzoOHP4EKjf9SRcWHzBVDFbnYpOCq/8AC4v8GtSnUMwF7XWuPHaN5sSR3hBcThHjNpEZD+8pH41mcxzfiFl1Ip45ReNwPcV5A0shOunvVbKU5oCghGt3cTjLlcKGfLqV7pUA8L5yAL+BvTo6R8+rQuJiZoW/xG55b/RaNN73ibJi8O8beHPqQG0PoxpM1G+L4lx24ZFUC9NKD2HQ/ngi2F3mw0nCUKejgr+OlZixw4LNLhdVHuy/dqicUyv7rK3kwP4Gq7LE6N7fiBHgvURmouFSycRmjMFKjJYe8wHmQKkOupDSdgqc21YE96aMf2wfkKmxT2Uk79mHyQzFb34ZfdLOf3V0+LWqwjctseDVT9wB3n+10Bxu+8jXEUap4scx+GgHzpnRjiupBgMbdZXX7tEBkmnxTG/aTFeIVS2X0UWFaYqZ7/gC3uko6EZbhvr/AHVPPfKBa7MFFzYXY5RmJ4akcamOFz35NinTVTIoTMdW76Kxj9mNDJKjm7pCXXRlXMjAyBbm7rkzd4gcDYaXrqNpGRgg6m115x+LS1Lmub1W3tbv2Xqzy4uXLhAwXshG5y5QykltQ3uAaC/HQ2qz5czssWuluxUp6VsMfSVhtZ1xzP8A6jez9xoItZmBY6lV7i38SNT56VnkEMPz368lWXGZHXFMzKOfE/nijZ2bhY0DLEjDh7oY/PWh1dStYHtbmGy5xqat7tXkHvVKR8CQS8IAGhsgB/wm9LGI0r3ZXRkeA/umNkrW6tkPmhW39nYIQGSAlXuLKWbUZgG0bw6GpkfTPZeO9/FdTDsQqn1DYpiCDflfZZw1kC9S5af2dG2NTxVx/hv9K2ULh0w7iuNjjD7Gewj1t911wV3V4lPQhAt94wcFNf8AZAYeYYVlrADC666OFOIrGW4m30XGmkHSvP2K+gAFR2bjTFIrg2IJ1t1BH1q5zAHKbFc/FNaVyhJtIyzIJJJQB7xzkm5JPkBqPKm2f0ZI1PC68JKW5gHaBExtYdoyxuyooCqczDX3ix53JsKxiOUMDnfFe/2SZJmh1mHRbWPbaCONe1/TZQMnebUiwz6WB4HWmtq5mR5mk3HknBzC4NdxVhtqq/dkVWWwuCB+B0NUZjrzpIy4WttK5pzMJB7FRxe6WGxAvC3ZOdQv7J/sn6GtkclHVfLdldyOi6EOMVVPpL1h9fNZTbG7U+G1kS68nXVfXmPWlTU0kW405r0VHilPU/AbHkd/8oWBWVdG62uy2GE2Q84NpMQSVI4jMckZv4IM3xr0EY6GmHO31Oy8LUn2zEi3he3gN/ugGJ28z4NMLNE5lRgyyuxLZbk3IkAcEqcvPTnSKicGHK8EO03C20FARWiaFzSy52Ow5EIjhd2O12ak0UbPiZJLraXKMnake67BLZFPjrTBRtdTiw61kh+LSR17szz0YNiN9Bp6rOY6GSFisiFJFKgqRcjMRY9wnNx5XvXMFM4SiN/FehNfFJTOni1AB8xwKu7UjMEmRZ2cZQ18kkRFywsVc35DXxq1XSiEgA3us2F1YrWuc6MCx/N1WLTFc1pin3sshW3XNa1vG9KFNLa+U27lr9pomuy5mX8Ff3a2OMY8qtIVyIrCwDFsxYHUngLD41qo6RkwObgsOLYjJRlnRgWdf6IakMvY9t2Z7MGxa6gZr5SFDMCTm00HI0p1E8XdsBfdaGYrAS1lyXm2gHEjmr+A2X2kD4h5BHCjZSRG0rlgQDlRNeJA+lOpqDO3O42Cy4hjXQSGKNt3De+ybefYL4XJZxIsgJRipXvLY5XF+BHyvVp6VtO5r9xfiqUWJPrmPiPVdbQhaLGbYEEODxmGCx4VmVcTGiKoAktHnNhe8bi1dYEWBGy8oWHM5r/i/tus9vvgVTEuBYpMpktcGxOkgsOGtm/tHpXLro8kgkb+FepwOoE0DoH6258im2ZsqbaDxmRRZFVHm5vkJCsb8XykDTTS541YufUuBbpYalLtFhkb2vIdc3a30JW2HZwRmLC5Q69eLHnc8z41jqK9jB0UBsefPuXFe6SeTpZ9ft4Ia0hJU65iSCejDrXBEbpHXGp7U67W3B2V3aCyGEpYGRrE204EW8jYVqLntIiO7t0huXPm4IRtSMrGDKFzeBuTb73lTXMLfiIJ4W38Ut0zWatuspjZ7sATe/XpWhg6tzumYK/pK9pPb6JWqV9BsdloNxwFxsBvxLj4xvWmj+e3x9CuVjGtFIOVj/8AoLsIr0C8InoQs/v69sBP5KPi6istZ8l35xXSwcXrGePoVxS1xpXDXvmqeGNiD0N6q46FYMVeGUrr8beq84lzFzbvM1xx4k3NXva2q+eVMlyrMWz5GGVbAA3La318qq6ojGrllDXIrgcOiuo76opszLbMTxuL+mvAVmL83x8eChg6wK28s2DkjBCk8hbQ3AHPh60iY07RbLY9n5b6LrNnkb1g5BpscbkqbW/3pXPZHslSSvcbq3g96pF/4gEiW4Ea+h/OuzTYlND1XdYdqUHcU8uwsHjNYG7GT7vIn+A/6TXRaKWp+A5Xcl3KXG6iHqv647d/P+6p/Ycbg4uxfDx4zDBsyqbkob37pAJAuSbFTa/G1bQ+WJuV7cw5j+yl0dLVSGSGTo3HcO2ue1Z/eneCTFMGdAnZKwVFJa17EkkgXOg0tpasFVU9O4NtYLuYVhoo2OeTcnltbsR9sTFIdj4SGVHEbI75WBsYI81jbgSb6Gu1cXaB+aLyGU2ke8annzJv6XVDel+12oAOU+Fj9FeNj8y1c+V2ataOX+V26VvR4RI7+q/2Cnv4Q20VVtVAw6kHhYvdgfMMaKrWpYPzdWwq7cOmcN9fRaXbuLxiY6KPCqro0BJV7rEGVzc5lFw1soA8a6Di/MA1cCIQOiLpCQbjblYrMbiMVx8qMFViswIU90FJVJC+A1tWOmNp5Grs4mM2HwPF9NNfzsRPenBLPCThz+qu6vENNV942+9bUdQT1p1VGZYy1p1CwYXUimnDnjQ6X5doQLdPbyQxTwvKYhIS8UoUsFLKFbgDqCA2vHNSaSZojyONiOa3YvRyOqOmjaXNcAdNVV2rPFIkSRtJPMpu879pd+6QQiMTYEkHQAaVSsnY9mQalMwmjlhlM8gytsd+1WdnbBxkkLwXKYd2LMrgC+a2YcM1iRe2mpOtREagxhgFu0qKt1AJzM45ieA2Wg2Rulh4ve/SMOX7Pw5+pNQWxN1ecxWOXE5CMkIDG9m6uYmbEMQscWRPAjh0PT0rn1MtVOwtaMreWl1nYIWnM913KtjYrqucNGw/a+vSuTLG5gGZu3kU1jteqbhV4MXlNww73E20JHXxpIc9vw6K7mX3CvyCGwLz2bjoQPxrXFBBu5xJWZ0rm6WFliduY3LI4zBgp0N+I5VqigHBc6qeS6yyi4xnnUDUX18POumYmtiK6OBRn2tjgtADXPX0Qozuo/8AXcOf3wPiCPrWilPvm9652KNHscg7PuuzivRL5+lQhZn2kNbASeJQf4wfpWSu+SfD1XVwUfvG+PoVxmwtxriXXvG2siWwsAZpCoPBSeNr6gfWquXIxu3QNB2v9itnDu9EB7mvUMwNUMZy2Oq8ZIxjjsgu2t05TfsifWx+oqIS5ujmgpD4B/KUBg3axTOVLFSgBGndOvG3DjxrTJUxgfAs4icTay12FjdlUSm7gakcD0+Vq85MWtecg0WoBzviXu2HHPnSQ8p9l5Mq8KsCd1WygEHKr5ipyq7htuzQgWbMOjd758a6VNidRFoDcdqW5gG6N4vF4SYKMQiFmFxddSLX7p4/Cur+pwuHvmHvA0WqA1EZvC8jxVF9x8FOuaMsBfkbgEeDCtETKaUZonkLYcXqm9SVod3hUJ/ZyBbs8RaxBBykEEG4IZWBvfnVhR9bOyTVOGNxuj6KSHq8gbfZVcR7PcQxJM6yE8WdpCxsLDU3PAVMlFK9wcXi6bBjdHCwxtiIB31urkuxdphchxgy2I496w/fyZvnenZKrLbMFiE2FF2bo3eeiG4fcOdSGE4QjgUzg94a6gg0llHK0lwfqt82M0ssYjdESBsO5eibjoCTLiGJJ14XY9SWJvQ6FrNZJbeKznFm2AjgbptxVmLd/Ax2vd/NiR8FsKzOnoGbuuVV2J1zxZtmjsCtjGxRC0EQH8K2HqaW/FmNb7lniVgc2WR3vXX8V4yY6XODqQf2QPyrA6uqpHWPHgrNijA+6IxZIxc909M17U0yRxjM/dJs52gVTEbQLOFjOp5W+dY3zvlddhsE5kIa0lysDEG+X3xbUWpYnex9gcyrkaRfZZneDEKr2jsLjVbDuGtEbWu6zRa6TPUlgy8VnmBdrA3JOlaRZguuYLvOqB7zXjkREF8wt6ittEQ9pcU9sRkdYK/gMMIkAI7xBLHxpE0hkd2L1WFwiNwt2K0p6HSlr1IN9SES3dky4rDn/wAWP5sB9abBpK3vCy14zUsg/wBp9F28V6RfOkqELKe01rYI+LoPxP0rHXfK8Quvgg/dA9hXIANK4nFe7bstDuOv6dv4PqKq7cLjY2bQDvXRMMulODdF44nVWuy0vSiDwRdQMVzwpW5sVJChi4RbzpFQ2+nNS1ZPFykEg8iR8NK5QjsbKdzogmO2plbLbU8q2xU+ZuZaoaMv3KimOck8BVjA2y1fp19l7piutUMQGyBhbzxRLD4wFBHIMy8uo6FeY8xVHPkaLNOnJMbhxaN9UT3fxohRgHvqTYnU3PL0tUCokYbt7NEqrp3OIJCtY8Li4yqkxvxXkQfAH8K1snD9tHcuawgOhdfcIfsqOSOTNIzZE90Bj3vE0uKoc03uT/dOmcx7bNA1RDaOMdoi+q5mAUa5rcL2+daZKiUtOckXI8lnijaH2Cr4rELhYvfOdrXLNmtbhxND6lzRkjJJP0V2NMzrkaBBsRiWcXLXPEXrnuc5zutqtbGtadF5YSZ3dUyatrfUgAcbjrT2U+v2VZMoaTdaSQpGoU8OmhJ862vmjhAa7yXPDXPNwvGeW6lojqBqLa5R0pTpOlBdEdeSu1tjZ2yDLOrkFr9Qbnn8qw6gG61lhGyvumRSy8+J52twqcrgzqHRKvc2chWI2myghTa/DqavDCTxSKmYRiw3WYxmJte51611Io+S4xNyvbYhBVpTz0XwA4n4/hVKsG4jHimNOUXQzHPnnW1rjrr52rVG3JEt+FDPKQeSubRAACgHNYk+VZ4etqvR0hyPsU8fCjivTDbRXNlvaaI9JIz8GFXj+MHtHqs9TrC8c2n0K7uK9MvnCahC577X8baKCIftOznyQW/Fq59e7qhq9B/p+K8j38hbz/8AFy9ATXKJAXrm3Wr3ET9M7dEA+J/6VUHUXXHx02haO1dGg+FNJXkFZVLVUkosvdl0FLIIUqjLLmOnKsEr3F3V4JoaANVj9rqqsb5s1yfAAn51nY0ngttJBmPZ9UCnKk3Op6+Fa2Ahtl2o4QwdVVjfl9asRZamtCmVNUuLqwAU43tRkuoIXsmINUdEEhwRXAYxgRxOotY6jy0NZ+jbfbyXOqYRlJGiPYYNcu8mRenMnr4VeBoHXe6y5L7WytF1CPFQyPkBZ2F76+7px8KfFkkfYsuDxKOje1t72QfaUSRyXIMhGgzagX8OF/GsziQ9zGmwutUV3N5Ipu++YOX42vY8hrWikkEeYjkk1TNRbZL7WFBa13bn0HIClitdlufiKr0VzbghxVnKtfjxJ6VlvcnNummzbgItgcGyEu5AXkBz/KuhFD0XvXlZXyBwytCEy7IdCxJujklVA1W/K45UqWN+VrralaGzAi3EKni5VgiyhjmYkKL3sOZN+VXp2GXrFZ6mfL3rOzTyHREdyLnQHQeZ4V1GxAC50C5gY6QoTtnZeIAUlwC5ACqCbE+OlNhmiBIA2WtlEAC5xtZE0h7CJEvew18TzPxvWXMJpC5c1+iHYOAtKH6a/nT5XgMyruYNATeQrQ4lEsGYajT48K5kZcCQF1XX37ULThWsr1TLFoXpDJZlPQg/A1ZpsQolYHNI7F39TpXpwvmKVCFyn2mYjPigvKNAPVu8fllri4g+8tuQXsv9PwgU5fzPposgwsKwL0IFlotwo7ySnoFHxJP0qwBJXAx9wEbR2lb6Om2Xk1YSTxpZcALoUMVjRaxNr+hNZJpOBKaxnEIRiNrpGLXuSDwPAedYS91rNWlkJcblX8HhRLAoI94XsdeOo4861Qw+7HNIfIWSEhY3aOwWiLE3yg6d4XtfiQB5VD5S05eK6f6lJlBDV4/YgQddPKk9OeKiPF/6gvI4VlHD4a1cSNPFb46+KTjZU3F60DRbs2i9I0NVcUslFdjS5JFY8tf9/Gs5fkcHDgsFZrGWrRYmFZZLHhYHrztwqTEJZic1hbxXEa8sZpurEmByLaJgGbhmWwPhen+zNYLMedeaWJiT1gs/JBKGyuVDeFyfTrWB7AHWsbreJG5cwCM7N2U0UbBTmd9WLED0Ara6F2SzbArJJPncLjQIftTZMxMZF1txsua/hpWZsL2dUtvdPimZqvXA4IAF3a6LoRoRmHEE8KayAR3fJw4dqXLKXdVo3VbE7RaWRVUHIfhpwpUrjLue4K7IwxpJ3RTFr+hNr3jFzbjYcbVqewvhDW7tWUODXXOyGbNdFUSFVMjgMXYA2B4AdANKUKvoh0bApEPSdZyni9uldCTrwsKsyoneNCminG6Dyz5rsbeGnzqxzHQrHLKNgdEB289gfKtlKwg2XNkNypbtZGiJzDMeXQUutLw+1tF6ygYY4GjxUca/ey8dQatCy7cywYlUuaejGl1XWrL29E/NTsd/tHoovwNC0A6r6Bwpuinqo/CvUNNwF8xeLOI7V6VKquL74vfG4jwe3wUCvO1hvM5fQcIbajj7vuUCkFZwumtLuFKq9qSwFytr+tWzhp1Nl5rHwXZLdqPbX3gWId0XPUnT0pbpi92VgXDhps+6yuI3wmINjbjyH0FR0LydSuiykiahuG2tJJYszMdba8f9mplgAWgBgGgWl2HseSQh5CVHS2utZHZT1WrHPOG6NW2wC9mLDw460yAmMWC5snWOqB7yY4XKDlxa3HwpDwJH6a2WyliNsxQTDvcXpUjLFYamLo3q2rUiySFXnw6NxFjyI609kjgtkNbLFpfReWD2azsQSABzJp5eCN7LtOrmdGHN4o8mx41GZGUvpx526VSRjCwZX3PJcl9TI93WGioz4qRAWVczjlfl4cKz07gJN91fI06HZS2XtOUm0l8jfssNRWh0wZoTcKJYGZbt3Xv9ruS2hkW4UkcPG/WlMmydbidO5UdFw4KlhpJc5LyDLxHG9+lrfWgujcLkm6a7KBYBE1x9ho5v05VUylouwlK6K+4Xn/SB1UqMp5W0I502OeRurtQVD4ha4VU7ThvZFUMOl9PSpe64uGW7VLYX21OivYXaFjr686iOoMbtdlR0VwoY8KveRQyHiPu/9KZMGXzssQiO50OhWc2hIlxluvhe4+dPhGbWyXVTOjZa+6HT4q3CtjI+a4rncEE2i+fu/wC7c62NaGi6fTQGR9uHFVGibtLwdwc+hPlyqBbL7zVdCTETE7LFsrAkYvqbkeFv986rlaG6BY6ipdUkFyupbW1ZTuvfYS8GjZ2C3kvQR30qQ1bXyWF13zBoRGgPEKoPmAK9K0WAXzh5u4kcyvWpVFxLek3xmJ/5jfLSvN1Xznd6+i4YLUkf/EIRJwpIW9SwGJyBvG2vlQ+PPZcTFBct8V47SxZkXW/LStEEAYVyC4NGifZux5Zxp3VPM8+Wgp7pGM7VnfMQt5u5u5FCoZgGbr9K5spLzrslPncdFqAy2sKXl5BIKrYrEZFJ+Hn5UiUlrbhMjbmcAsFt7GXkF2F+FzzPhVqOPqkrsxgBqWym1I5HWmVDdLhcvECNOaLIbVzyCVzA5PI4/wCvSrMYSUF2io/bQGGvyv8A7NP9nzC5Uw1GRy0GNxC5B2IBsASTxPAn1pE3RZgxosF0IiSczuKHpE80i20HM3taiBrL2ctDyGNRlSi91UzAftNxPjTTLGx3Uj05lZCHOFybJo+ydjaIg8yun4cav00c3VyeSgh7RfMquJwaG+XXqDxrIYx/8z4FNbI7ihgwahrAtc8OJ+FWu9+gHkndIbIzFss2u5C6dNacykNryOssr5uDQhcWz+9lXXXWwAv40m7nGwWgydW6uHYBJzMzAdFIv8a2NpywXISfadLBQx+LWFcoQ6fe1J+NQH65WtsoawvNyVjMdtDOxNrV0oYsoXJqX536bBDZsRcafE1qa2ypHCXanQJsMl/L5mrPNt0ySUBuSPb1UsVIIxbh4fnSWtListlR2PnmkYIuZmsq+ZPHyp0jOqAtETLGxRP7K8RySAqw46/E1icQSbL3mEOaKcAcFb2SubEQqOckY+LirxN64HaFoq5PdPPYfRd7FeiXz9KhC4jvG39bxH/Nk+TEV5qp+a7vK+i4f/Cx/wDEeiGSLpSQtoK8sFhGkNlsNLknkB/709rg0XK4mLXFncFoNl7CAIJ7zeNUfI46rzr5LrT4LBW4jhSdSkkq5lA0FMAVbqLzZeJqrtN0AE6BZ3aO3QWOpI5CkGB0huVvjisFmJ3EjZtM17gWuLjhcVsbFkFgmS1QjFkT2euQcbniT1JrNLquJPIZHXRBZxWboik3sqOOxt+GtaooAN0lzrleOFTNqevGpmOXZTG25WxwGyg0IysCT7w8+h+Fc90PSdaM68Qusx5i0cqsayJIQ6lVsbEai/mPCqy0r42B609Ixw0Oqu4HZgaO6sQzcWsSa0RQdLGCSUiSYh9rLzjg7FlPaMx4WK2uDSnBscgyfnNWL+kbqFLHZWclTbnSp8rpCWIiuG9ZRTGlbhV15knj5XNqZFK4NIaQO8qCwE9ZeLSMxFzfwvoPM86WbuNiblW0AXhtaytdDY21p0oZ0gaEQkkdbZDYNvM3DW4sDmIGYcmH5GtT4mNGoPmndAOBVyIpiFMJcmS1yR1PQdL1WJoDgSO5YpHB1w0oRtbdf7PGGZu0kbQLwW/5DxroOlsQ29gs8UbWi5bcodgd02kYNNKqjoovby5Vf26JugQ6GR/xeS0absYRRYyyk/xAfICqurYhuqeykoVtTd7DoC2ZmA17x4elVNQX6RlPjha3VwQjYGLEWJRxzJ8rFSPyp0mZsZtuAsjn9LUA8NlZ21ihJJmHT61kga4Al3Fexw1hZGR2r33US+Mww/8AFX5G/wBK1wfNb3p9cbU0ncV3MV3l4hKhC4TvFMoxeJF/++l/nNcGdoL3d5XuqJz2wRn/AGj0VNJKzFll0GzZtCvLDYjs5UF+LW9DpV8mYLNWtDoyt3iYpFVCoYc7gdPpWdwJsAvHu0Xg+2JluGFhc2zIRcDhr8D61YAtCVqVSfegh2C5SAdD4aa8eppmRysGG9iqmN20Wtc6kaA6WNyCNdao2Enfgrglo0Qudi9yOR08i1hwpzeoNVPtL9lBEIv1sT4cFty6lvhV890iUF5uvSSZwdAbcj+dQGsO6R0LzsoSYluJ4+VquImAaLM9rr6qUCluHHp1qjyG6KojJ4LWbHwiABpc/Wyrw89K58jcx6wNlthjya8UYly5c+HY6cVI4+XCxqG0LXXfHdaOmOzws5idu4h1uIZLEc9DbQ2p4pDls+QKwewHQFTh3oxVgFw7aWGvLj4crVLYy0W6QeSCGHUhW5tpzTIoMPeNzxN0IIA5cxc+lQWCS7S4EjzVAchuBoguMx+Idbdg6t7ps2oPh5Gksp4Q/Vw0T2yEa2RDY2yZ3RXlmMemqn3vIk8KZPDCL5QEe0X/AJVf7Xsw5PFeFugHGsEbQ3bdDhmshGIxwWLtB3mb4a8AKYyEukynSycG62UZcE4jDll1Fz3bEX8K2FrGai571nc5z+qNF74DDmMxGP3QwLNfUg6G/XSktfd+d6kMY1uUK1vWGOUi5B5jlYXNNc33hcdkpri0WG6oYZVkupkZdCRYcxay8Od6hrGXu4K2Z4UsNFKqfpGcAZRzLWPE60xzL6lUzEoLvFigpCBsysTxHEAXF7cs1qfTRDUt4Jczzx4qjhMK7kdkuaxBOUHQga+l7/KtLtQQb7JDWagtV2fAMFzHQcwdCDWMyAmy9Vh1UT7t4Vzc0f17Dfx/6WrRTfOatOJfwz+77rt4rvLxSVCFwLfnZE+HnkklTuSSOysLlTmYkDNyOvA1yJInNccy9jSVMcsTREdQACOOgWbjnY+7f01/ClEBbmufyRLD4Ukh3PeHADiPEnrSs3AJzw21irzYuWwHbyWXh3z+dWbbkuU+ii3TDESHTtWbzN/xqxjvrlSehp2m2b0VVsN+9TQHf0pboqfi/wBFPJlIZ21PDObX8Rfl48KBG9ws1qU9tPHoXo1gtovEpBjBB075tf8Ah6jx4UoUrib2KrJHSi2aSyicRIT+rnToj2+XGlezFumqeKanIuH+iks01gq4c8b/APCck86n2dx5o9mphqX/AFCtpjp8uU4Qt5wyflV2wuAtYpRpKUn5n1C8e2xIPcwrL/DA/wCJFVNM4801tLRj+ceYXrFLjiw/QykdDC9j5mw/GgUh5FQ+GiA+IeYVz7Xj+WFf+zC/KmGmlGguFmbBQu/+nmQpMuOfjg3vbjldfrVHUTnbtVhFSN/+q8hsjaB//Hb4gfi1UGGO5FXz0Q/n/PJWcNsXaCkEYfXxkX/1VLcLeDdUdLREWzny/wAIhDsraAuewiBbiTICf5qczDntvZZ3yUe2Zx8F7f0ZtI8Ug9WP0NM9gfx1VA+j5uHkpf0NtBtCuGA82NHsTzobKekov9/0VQbmYwn34B4ANb8KoMKN739U32ylAtld9F7jcrFk3bERf3WNWGF63JCg1tLbRh+isQ7jS3ucSB/DFofO7Uz9MYRqUo1sXCP6/wCERj3VcCxxLW6CKMfiDTBh7ALXSDUx7iP6lWIt10HGWQ+kY/BKYKKMc0t1RfZo+v8AdTO62HPvKzebn6WqPYIN8qr7Q/hZV8VuNgpPeh+Dvf8Amp7YGN+EWVTK52+qiu5OHVcqNMg6LKRSzSRnn5p7KtzP5W+SHz+ziFuE0vrlP0pfsDOBWxmLyN/lCnsbcFMPPHMJmbIScpUC91I4+tTFRBjw6+yKjF3TROjLQL9q2QrauQnoQoPGGFiAR0IuPnRZSCQbhU22LhybmCK//LX8qWYmHcBOFVO0WDz5lIbFw/8A+iL/AMtfyo6Jg4BHtM39Z8yprsqAcIYv/LX8qtkbyVDNId3HzXouCjHCNB5KPyqbBUJvuvURDoPhUqE+UdKEJ7UIStQhPQhNahCVCErUIStQhKhCVqEJWoQlahCVqEJWoQlQhPQhKhCVCEqEJUISoQlQhKhCVCEqEJqEJUIT0ISoQlQhKhCahCVCEqEJ6EJUITUIT0ITGhCehCahCQoQnoQlQhNQhPQhKhCVCEqEJqEJ6EJUISoQlQhNQhPQhKhC/9k=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33" descr="data:image/jpeg;base64,/9j/4AAQSkZJRgABAQAAAQABAAD/2wCEAAkGBxQSEhQUEhQWFhQVGBcYGBgXFBgYGBYXFRcWFxQYFRcYHCggHRwlGxgUITEiJSksLi4uGB8zODMsNygtLisBCgoKDg0OGxAQGywkHyQsLCwsLywsLCwsLCwsLCwsLCwsLCwsLCwsLCwsLCwsLCwsLCwsLCwsLCwsLCwsLCwsLP/AABEIAMkA+wMBEQACEQEDEQH/xAAcAAABBQEBAQAAAAAAAAAAAAAFAAECBAYHAwj/xABMEAACAQIDBQUFBAYIAwYHAAABAgMAEQQSIQUGMUFREyJhcYEHMpGhwRRSsdEjNEJicrIVJIKSorPC8DNz4QhDY5PS8RYXJTVEU4P/xAAbAQACAwEBAQAAAAAAAAAAAAAAAwECBAUGB//EADsRAAEDAgQCBwcCBQUBAQAAAAEAAgMEEQUSITFBURMiYXGBkbEUIzIzocHwFSQ0QlLR4QZicrLxQ6L/2gAMAwEAAhEDEQA/AO40ISoQlQhKhCVCE1CEqEJUISoQlQhKhCVCEqEJUISoQlQhKhCVCE9CEqEJUISoQlQhKhCVCEqEJUISoQos1uNCELm3lwqNlaeMHzv8xpSTURA2zBa20FS5uYMNu5e0O2sO/uzRnydfzqwlYdiEp1NM3dh8lfBpiSmLgcdKEKhiduYeP35ox4Zxf4ClOnjbu4LQyknf8LCfAqeH2vBJ7k0beTr+F6lsrHbEKH00zPiYR4FXAwPCmJCehCehCVCEqEJUISoQmoQnoQmoQnoQmoQlQhPQhKhCVCEqEJUISoQlQhKhCVCE1CEzOBqdAKLoGuizu1N7YkOSG80nABfdv58/SsU1dGzbVdODC5XjNJ1W9u6xe8WLxuI0dZAn3VU5fW3H1rky1jpN3acl3qFlBAbtcL8zv/hZUX+dKBsu6QHaq1s3C9rNFH990HoWF/lenRHM4N7Vjq2iKJ0nIFd2QWFeiXz1ch31xkjYuVGdiqtYLc5QLC1h5WPrXn6yRxlcCdF7rCKeJtKx4aLkb8VniNayLr8FFhrUhQdAtfu1hMauVopQiEXALZgQeqcKltc6I2BK8/iE1E+7XsuR2WPmuhbPxT5QJcpbqgIB9CTW6LGGnR48QvMSxMveO9u1X0cGurFPHILtKzkEKRYVcyMG5CiyiZB1pJq4R/OFOUqPbDrSziFOP5lOQpdsKqcSp+f0RkKXbio/U4OZ8kZCm7cVX9Uh7VOQpvtAqpxWLkUZCl9oFU/V4+RU9GUvtHhU/q8f9JUZCkMRU/q0XIoyFP8AaBUjFYeRRkKXbirfqkPajIU/bip/U4OZUZCm7cUHE4e3yU5CmGI8DVDisXIoyFL7R4VQ4vH/AElHRlN9o8KqcXb/AE/VT0aX2jwqhxfk36o6NN9oPQVQ4vJwaFPRqPbmlnFJjtYIyBYzenGdtio8IhlaQgM4QjIim9i4PgpPHl402Mz1DbudotNNWtpX2yAk+fmqmypzh8R2JgUGRHKy9qHPcIDLZVAXj1+NJqactizXV5sQlqXgO0HJHUOnkK5aoDcrk+a/qa6C+gMsBZG9z/13D/x/6Wp9J85qxYt/BSd33C7QK9Cvny5Nv/h8mMc/fCt8sv4qa8/XNtOe2xXt8DkzUjRyJH3+6y5NZF20xNSDZVc24W93UlLYZD0LL8DpWKf4yvIYqwMqSOeq0eGxHI0i65hV1H51cG2oUEKWa9Bdm3UWspBqjZRZTvTL3VUO2htzDwG0syIehbX4DWmNjcdgrsie/VoUcDvBh5jaKZGPQHX0B1qTE9u4UuhkbuFkdn+0fPiVjeMLG7ZAQTmUk2Uty42rU6lsy43Wt9DaPMDqn3w39kwuJMMSIwQAuWvqTrlFjppb41WCm6RmYop6QSMzFaObeWCOGKWWQRiZQyg3vqASLDpesfs7y4hutlmETi4tAvZemyd4sPiSRDKrleI1BA62IGlVfDJH8QQ+JzdwhI9oWFM3ZAueIzhboSL3trcjQ62p/scuXMmeyPy5irOA31glw806h8sHvAqAxvqMuttah1NI14bzVXUz2vDTxU8Jvlh3wpxTEpGGKkMO9mH7IAJueHCh0Egfk3Kh1O8PyIfsz2i4aeURBZELHKrMFykngDYm16u+kka3NdMfRva26xe72+bYWecy55Q5Itn4MGOuvga2SU+doymy2y04kaLWC3uE34ikwkmJWNz2RAaPTMCbWN+Ftb3rIYXNkDHcVgdSuEgYTuqmE9osZZBLBJEr8HYixHC4uBceVO9nABtqruojYlrgbKW2N/RFiGgSBnZTa9+JtfuhQTa1S2Brm5tlDKQlmYlEd1d7I8YWQgJIt+7e9wLAnUDgTUOgDBdLngMevBEt48RJHh5Ggyma1owxABc6C9yPO3O1Vjha+QC+iyudZpKzmz948YoV8XFBHCRdpGkKMB07PUl+Vq1uw9o4lIbM61yF4YHflcQMVNBGVSJBbMtpJZGJRNOQuoAvr3uVdBkRADeSqHZnEoTsrGRxYtcMzjNDDkBOnazyMHnIPAtoNPOsuJBxj6nPVPiIvqtXi2tFIeiN/Ka4TdwtkIvK0doXLUFb174BHNzf17D/AMf+lqfSfOasOLH9nJ3fcLtIr0K+frnftUwlmgkHMMh9CGX8WrkYmzVrvBep/wBOS6Pj7j9j9lz9q5i9SoO2lQpXUNyowcJGOuY/FjWOQXcQvFYu4mrd4eiJNEQaSQuddW4F0oAuoJXqq1FkKYNWBULN7ybVk7WPCYdgkkis7yH/ALqJfeYDrxtWmCMWL3cFoijbYyO2HDmVkDJOArYGC8cjFVnZFkllYGxd2e+VSb20ArqMpXOaHO8lq93ciV2o4cAiEU0sJgmx0SMmcAydmI5cPIdBmyaMh60TUZawliSSx5LYz/YrD7R2S8L4rMe9h2RtOBWR+6w+KmpZKHBvatrJQ5re1eGKdp48Ri5Pe7WNfAlwxPwCrVxZhDApDgwhgWt2ttiBcFgI5cOJ5TEjICSoHBdcupuf2fCskcbzI8g2F1kYxxkeQbC6DbuF12mQ0YhYrMDGoKhLwsQoF9BwNOmAMPPb1TZfkjW6tezGJWgxpKqWWJcpIBK5o5b2PLgKpWkhze9Uq3HM3vVPdaYDZu0QSASqWBPG4IFvWrzt98yytLfpmFBJpX+zQA37PtJvLNaK/ra1PAGckb2Tmnrk8V0tt2sGXixqyhYI0RrLbKezF1JbjfhccSRXM6eUAxkalYenksWWQD2dxiSXGva6GNrEjgWZiPW1PqyWtYON06pdYNCGbtbekwmCxDxAFmkiUFhcLmV7kjnwtr1pk0IkkaD2q8zQ+QA8kK2zj5ZRC8uIEzuD3QbmLWwUgWAJ6AcqdGxouALfdXjIbcAWWohmI28vXOP8jWshH7UkfmqST+3/ADmvXc6S22cQB1xP+YKrUfwwPconN4B4LS+0sTSYJo4omkLsgbKuYqgOZmtx5Aaa60jDy0TAuNly5QchssNg94VKLEwMbiOHD5pUDhEZy+MlZGsbk5QARpa/KvTskbZYw4DQ6I5Fh1jLTYF4kvGoI0bDuVu+YgE2Kqy2KniGvzq+nBXAA2WW2qUmEZkDXlF430uzA98i2oOcjT1FcnJPETIeJ1TDlcAFq9ytpSy4PGJK5k7DOiueLKYybMeZHXjYisdXGxrmuaLX4LTQOJmaDwcPVZ1DVSvogR7cz9dw/wDEf5GrRSfPb+cFgxf+Ck7h6hdmFehXz9Zf2jYXPhC3ONlb0PdP83yrDiDM0N+RXYwKXJVgf1Aj7/ZclNcJe7C8JjpUhDtl0HcfHAYdAeRYeWpP1rHN1X3XjsYj/ck8wCtYzgilFchekTchVb8kKV6hCiXqLoWD25Gx2lOv7U+AdIvFhxUeOhrfEfcA8narZGfdDsdqi25zRzYPDMuUPChj1W7RuBlkHEWJt869LFYtFljqrtldfY6qrvuixYSaMWaXFuqqoUDNIStyANToNSb8qrMQ1pJVqU5pAeDVShwKYjEbQR2ATsYIGbpIFuTfqDauA55jYw9pPgtJeWtae0ley7gj7B9mEozmQSmTLoTwtlvwy+NVNb73PbS1lX2n3meyltLcLtcLBGZQJ8OpVZMpCst7hWF7i2mooZW5ZCbaFDaqzybaFLdPcY4eRpsRKJJSGAtewzCzMWbUm2lE9XnblYLBE1TnGVosFf3S3PTACUCQydplGqgWVQ1gRc3PeNLnqzNbS1kuacy2NrWQPG+y6JpC0czIhN8mQMR4K1xp5g09mIuDbEJza1wFiNVon3RwxwowpT9GNQb98Pze/wB6s3tL8+fikdO8Pz8VlP8A5WjNb7Sezve3Z97+a1/G1a/1DS+XVaPbf9uq2+yNiRYaHsolsutyeLEixLHrWCSZ0jsxWR8jnuzFC9l7m4eCGWGzOkpGbOdbD3QLAWt1402Sqe9wdsQrvqHucHclV2b7P8JDIJAHcqbqHYFVPI2AFyPGrvrpHtsrOqnuFkV/+F4DivteU9t1zHLe2XNl620pHtLwzo+Cp0rsmTgvTB7twRYh8SikSve5zG3etmIHIm2tS6d7oww7BQZXFoadlOSCRGNjqxJAU34sLkg9Be2h4+FS0tISlW3ggimJixMKyLYWLDXQHUHkbjlamse5nWY6yg2OhXPtobBkwqySYHM0bgh4z3nS4toP2tL68ePGuvTV1+rJoUl8ZHwqtFJhZYi8qI5iUnsxYSLDCpCgm12Bdlvy73hXTFrJdxbuR3cjA9lsmaQn/jCV7eAXs1t55L+tefr3h04aOH/q34a33sf/ACHqs8tUX0QLQbk/r2H/AIm/y3rRR/Pb+cFzsY/gpO4eoXZRXoV4BUttYTtYJY/vowHmQbfO1LlZnYW8wn00vRTMfyIXDMvpXmF9KBVbEC1S0KTsi+52NIkaP9lhceDD8xekVjOpm5LjYpCHs6TiPRdGwct7ViabheUe2xRANpUkqiXaVRCixvQhA96NgnEqjRt2eIhbPFJ0PNW/dNaaaboyQdWndMikyHXY7rF4mXs5C88eLwOIPvvhlzwzH7xUaXPhXUhke0e6cCO3cLTYEWFnDtXrs1ZJJM2EjxE85FvtWMGVIQeJjQ6X+dVmkLh71wtyCHZWjrWA5BbnYu7scMAhPfuc7seMkhN2Y+tc2aZz3ZllfKXOujQUAADgOFZ+1KukzWqBqhNmvxqdQhLLRdCiRVghMTegBCVqEKQqEKOWpuhLLQhTUVCFMR9aY0DihVMbs8OcwOtra3ItZradbte/hTAQNFCCbQzxqA5z3ZiSQSBpYWJvl9OunSrAh7tEbKiqm4aPQX7w5gXNwRzHHWnk8ChZ7a26uGxh7QM2HlJILKAUYi98wOl+d9PM1ojrZYdNwlujDlp9r4dYcA8ae6kORfIKFFYc5fLmPErfh7f3MY7QuerWpe9R/cj9fw/m/wDlvWmj+c384LnYx/BSeH/YLsor0C8AlQhcu9oGwRDIJox3JSbjkr8T6HU+d64lfAGOzjY+q9jgdeZY+hedW7do/wALJSxjLrrXNzWK7wNzZVtkT9nOljpnUH10pkoLoz3JFTGDG5vYum4OSxrig2K8ZKLo2h0pqypyKqhRBoUL1BFSELmftm3txOD+zxYZ+z7QOzMAC1lIAUXBtxPyrt4TSxy5nPF7JT3EbLneE3r21KuaKXFyLwzJGWXTiLqlq6rqSkabOAHiqXKv7te1THYeZRiXM0WYCRZFAdRezFSACCOh6UufDIZGdQWPCykPK+g1kDAMOBAI8jqK8uW2Nk1VW2rADlM0QboZFv8AC9T0L9wEXV1LEAjUeHOlEG9lIVTCbShkZljljdk94K6sV/iAOlNfE9oBI3UXVaLeHCSSdkmJhaThkEilr9AL1c0szW5i027kXC89qbyYTDMFxGIijY65WcA26242q0dNLILsaSEEgK/gcbHMgkidZEPBkYMD6ilPjcw5XCxQDdDNu714TBm2JnRGtfLcl7fwrc06GkllF2NuoJAVfY+/eAxLhIsShc6BWuhJ6DMBery0E8Yu5qA4FWt6d6cPgEV8SxAc2UKuZmI42HQUumpXzmzBsgkBDMZ7RsDHDDKJC/be4iLdzY2OZSRlsbjWtDMOmc8sta26gvFrqe73tAwmLmOHQuk2tlkUDPYXOQgkE21txoqMPlhbmOo7EB4K1ErVhJV0IxrXuDqOFqI97oQmfBEXaL3tNPAa2HnpWkyAmzlFl6YWEyBg1la4uV689Oug+VVJykWUKe9JthJv4fqKrHq8Lfho/dM71zkVtXu0f3D/AF+Dzf8AypK1Ufzm+PoVy8Z/gpPD/sF2UV314JPQhBd8IFfCTZv2VLDwK6j/AH41lrWB0Dr8rrfhkhZVMI4m3muMYiXQ15wN1XvxohuBQmQW4l1/EU956qW/4XE8l1gR1wyF4olFsI3d1pg2WZ269wKLKqRWiyE+WoshcW/7QQ/S4P8Agl/mWvR4J8L+8JMm6Ebi+0z+jsN2H2ftO+z5u0y+9bS2U9K01eHCokz5rcNlDXWQXBou1dos08kWHE8mZrkgakDImmrHhc21NaDemgs0F1gq7ldm9p+xsVPhYosJIsaK1pc0vZgoFAW7dBzFcGgmjbIXSC54aX1THA8FzHbe5+zcNhXb+kVkxSrcJHlZWf7oAubcrk+NdeKrqJJAOjs3mVQgK37GNszdrPhs7GJsPK4UkkI6AWKdNCeHhS8UiYWtktrmClhWM3Sw80uITD4eTs2xI7Fm/cazODbW1lv6V0J3MawveLhuqoFZ3z3bfZmKEJkDnKsiOoKGxJANr6EFTz5Cl0tQ2ojzgdllJFtEbx25M0uzW2rLPnkf9IyEXJUtkuXvx52ta2lIbVsZOKdrbD8Km1xdXfY5t14Ptyg3VcM84Xlni5+oI+ApeJwiQMPbbwKGHVZDY+Nhkxgl2iZHjYs0uW5ZyQSBxGl7c+ArdI1zYssNr8FHHVX99cXs6R422bHJHxzqwOXllK94kHjS6Vs7ARMQUG3BFt8cZNiNk7NknzZ1eePMwN3VcuRjfjoLX52rPTMYypkDNrAqT8KI+yTcjDY+CeXEZyVcRoFcrl7oYtpxN256aUvEa2SBzWsUsaCsZse8G0YRmN4sUi359yYKb+YFb5CHwHtb9lXYr6ixL2rxZWhCZDc0xosAhSWqoU0oQhm9rf1SXyUfFlpsPxhb8MF6pn5wXPrVrXueCP7g/wD3CD/+n+VJWuj+e3x9CuTjJ/ZP8P8AsF2UV314RPQhAt95MuBnP7oH95lX61mrDaF3ct+FtzVcY7fQXXEcS/SuA0L3zRZWN3Is2IiH74Pw1+lVnNmFIq3Zad7uxdSArlELxZVqLQVcBJO6sq1ChTBosoUxUWQuL/8AaFjOfBNyyzD1vGa9Bgh0eO77pMiv+xXYuHnwEhmgikPbOLvGrG2RNLkcONLxWaRkwyuI0QwaLlu++zVwuPxMKDKqSHKOisA628gRXZpJDLC1x4hUcLFa32v7QnkXAFiwgkwyOBqFaQ2z36kDL8axYayMGS24d9FLrobsg7KGAYdlLLtF0kVVs5Cu18rqB3bKLHmdDTpPaemGoDNP/FGllL2Mt/8AUQv34Zl/wX+lVxQe4v2hS3dDvZmCNqYPTXtNRzHda/wptd/Dv7lDd1qPb/hyMbA9tGgtfqUke49Aw+NY8GN4nDt+yvItZgcK8m7GQKSxw7EADUgOWFh5C9ZJHBuIX7fsgfCsP7E8F22NmUqTG2GlRyBoA5QAE9eNdDFHZIgeNwVVm6o43YOL2NjFlMHaxxscrFC0UiG4sxA7psfQ01k8VVEQDYnzCCCCtBtD2kYrFAR4DAiJjxZYu1f+yMmUeZvWaOgjYc0sl/G33Ulx4BF/aHsjHYjZGEM0ZfExPmlVFuQpVlByrzAyXtzvWejlhZVPDT1SNFJvlRD2GbMmgws5mjeMPKpQOpUkKtmNjrbh8KVi72ue0NN7BDFiNr7g47+k3McDGNsQZFlFsgRpM4JN9LA6jwroRVsPs4u7W1reCgtN13DGPXmbXKahOL2hFF/xHVfC+vw40/ISNAnxU8svwNuqT71YZf2mPkh+tR0D1rbhVSeA800W92F+8w80P0o6B6scHqeAHmFW3m2zBLhmWORSxKd3UHRgToavHG5rtQtOHUU8VS1z22GuvgshTwvWHZaD2ffr8Ph2n+W4rZRfOb4+i5GNH9m/w9QuyCu8vCp6ELJ+02S2BYfeeMf4r/SsdcfcldjAm3rG9gPouPMlcVe4sp4LFNEwdNGF7G1+ItVXNDhYpU0TZGFjtlYm2vO/vSv6MQPgKX0TBwS46SBmzB6+qlHj5Rwlk/vt+dVLW8k72aE7sHkFcg3hxK8Jm9bN+NVyN5JD8NpX7sHoi+D32mX31Rx/dPy0+VUMQWCXAYXfASPqtFs/e+CSwYmM/vcP7w+tqWYyFyKjBqiLUDMOxX9r7Hw2NjCTxpKl8y35HhdWHD0q0U0kLrsNlyXMto4KxsvZsWGjWKBFjjXgqjTXUnzPWqSyvkdmeblVAA2VLau62DxMglnw8ckgt3mGpA4A24jzpkVVNG3Kx1goLQVdx+zIZ4+zmiSSP7rKCBbhYcvSlsmex2ZpIKmwKobM2HgcIzGCKCJ9AxAUMA2gBJ1ANx8adJUTyjrEkIDOQVjZ2wsNA7SQwRRu3vMqAE31Ooqj6iV7Q1ziQgAJHBYSBmxHZwxufelCqGINr3YC/SrZ5XjJcnsUhtzoF7SPh5gM3ZSDMVGYKRnU2YKG5gi2lVAkjOlx3ILTxCeXacMciwlwHIFlAOgJst7CygnQXtUNje8F3BSGEi42Sgx+H1CSRe8FOVl946AG3M1LmycboyEcFF9tYcEAzR3Y2ALjUklbfEEelQIn72Kno3cldGnClk33VE96FKRNCFT2jj44ULyMFHjz8AOJNS0EmwTYYJJnZYxcrB7V3saQkQgqv3j7x8hyrXFTgauXbhwpsespueXBZjGPxJNz15+tazyXWiaBoF4xMTUBMeLKTKDU2VQ4hREdjxqhTWOLivciqBanEALSezpT9uj8pP5DWyi+ePFcbGh+zce0eq7CK7q8QnoQsR7VZP6vEv3pL/3Vb865+In3YHavQ/6cbedx5N+4XMGWuNdeyCrEVZUISAqCoXsKWmBIioUqQNQQpUr1CiyIbL2xLhzeNjbmp1U+n1FQWg7rHVUMNQOuNefFbnZG90MthIezf9490+TfnSTGRsvL1eDzw6s6w7N/ELQ5qUuRaycUWQsft3dmWSeWaLKGd4RqfejTKXB6EMiketboahrWBp7VpjmaGhp7VWbdXEHtBdRfNmJlc/abzCRRILdwBAU/tdKuKhmn5bRT07dPy2ihPudMw4wjMsqhCXYYfPIHTsTbkBl5cfShtUwc+HjopFQ0c+HirL7muXDF0IzzEg5hYSy9qCpA94enAa1AqgBa3AKPaBbbl9BZF9rbEaWdJUcR2yhmAcSMqknLcNlKm9rMptrakxyhrSCLpTJbNsQhabnMFAEyho+zEREVtI5O0BlGbvtyvpzpvtQ5b7+Sv7R2b/deQ3MfMV7VezZe82QZie3aYhRfu+9x+VHtQttr/hSagW2/LLaXrEVmUZplQFmYKo4kkAD1NFlZrHOOVouVltr76It1gGdvvH3R5DiaY2I8V26TA5H9abQcuP8AhYfaeNkmbNIxZj15eQ4AVpjbbZeijhjgZlYLfnFRhhLBsgvkF28BZiL+eUit8UJcOwLk1Na2N4B1JXtjEjiMbMAwkhkIDrnBcorROqge6SSNb6g1tEccVj2cVyOnqKrM0X0cNuAQ9VsBXMOq9K0cF5shHC9V1TQQd1JDVCnDRe4qE6603s5/Xk/hk/lrZQD3w7iuNjp/ZnvC68K7q8OnoQsb7T8OWw8bAXySC/kykfjaufiI92DyK73+n5A2oc08R9wuWvXGC9qF5YbCvI4RBdmOg+Z40xrS42CTNK2Jhe/YLSYHceZvedFPTVvyrU2ic7cgLiTY9Cw9VpPkFcfcGblLGfMMPzoOHP4EKjf9SRcWHzBVDFbnYpOCq/8AC4v8GtSnUMwF7XWuPHaN5sSR3hBcThHjNpEZD+8pH41mcxzfiFl1Ip45ReNwPcV5A0shOunvVbKU5oCghGt3cTjLlcKGfLqV7pUA8L5yAL+BvTo6R8+rQuJiZoW/xG55b/RaNN73ibJi8O8beHPqQG0PoxpM1G+L4lx24ZFUC9NKD2HQ/ngi2F3mw0nCUKejgr+OlZixw4LNLhdVHuy/dqicUyv7rK3kwP4Gq7LE6N7fiBHgvURmouFSycRmjMFKjJYe8wHmQKkOupDSdgqc21YE96aMf2wfkKmxT2Uk79mHyQzFb34ZfdLOf3V0+LWqwjctseDVT9wB3n+10Bxu+8jXEUap4scx+GgHzpnRjiupBgMbdZXX7tEBkmnxTG/aTFeIVS2X0UWFaYqZ7/gC3uko6EZbhvr/AHVPPfKBa7MFFzYXY5RmJ4akcamOFz35NinTVTIoTMdW76Kxj9mNDJKjm7pCXXRlXMjAyBbm7rkzd4gcDYaXrqNpGRgg6m115x+LS1Lmub1W3tbv2Xqzy4uXLhAwXshG5y5QykltQ3uAaC/HQ2qz5czssWuluxUp6VsMfSVhtZ1xzP8A6jez9xoItZmBY6lV7i38SNT56VnkEMPz368lWXGZHXFMzKOfE/nijZ2bhY0DLEjDh7oY/PWh1dStYHtbmGy5xqat7tXkHvVKR8CQS8IAGhsgB/wm9LGI0r3ZXRkeA/umNkrW6tkPmhW39nYIQGSAlXuLKWbUZgG0bw6GpkfTPZeO9/FdTDsQqn1DYpiCDflfZZw1kC9S5af2dG2NTxVx/hv9K2ULh0w7iuNjjD7Gewj1t911wV3V4lPQhAt94wcFNf8AZAYeYYVlrADC666OFOIrGW4m30XGmkHSvP2K+gAFR2bjTFIrg2IJ1t1BH1q5zAHKbFc/FNaVyhJtIyzIJJJQB7xzkm5JPkBqPKm2f0ZI1PC68JKW5gHaBExtYdoyxuyooCqczDX3ix53JsKxiOUMDnfFe/2SZJmh1mHRbWPbaCONe1/TZQMnebUiwz6WB4HWmtq5mR5mk3HknBzC4NdxVhtqq/dkVWWwuCB+B0NUZjrzpIy4WttK5pzMJB7FRxe6WGxAvC3ZOdQv7J/sn6GtkclHVfLdldyOi6EOMVVPpL1h9fNZTbG7U+G1kS68nXVfXmPWlTU0kW405r0VHilPU/AbHkd/8oWBWVdG62uy2GE2Q84NpMQSVI4jMckZv4IM3xr0EY6GmHO31Oy8LUn2zEi3he3gN/ugGJ28z4NMLNE5lRgyyuxLZbk3IkAcEqcvPTnSKicGHK8EO03C20FARWiaFzSy52Ow5EIjhd2O12ak0UbPiZJLraXKMnake67BLZFPjrTBRtdTiw61kh+LSR17szz0YNiN9Bp6rOY6GSFisiFJFKgqRcjMRY9wnNx5XvXMFM4SiN/FehNfFJTOni1AB8xwKu7UjMEmRZ2cZQ18kkRFywsVc35DXxq1XSiEgA3us2F1YrWuc6MCx/N1WLTFc1pin3sshW3XNa1vG9KFNLa+U27lr9pomuy5mX8Ff3a2OMY8qtIVyIrCwDFsxYHUngLD41qo6RkwObgsOLYjJRlnRgWdf6IakMvY9t2Z7MGxa6gZr5SFDMCTm00HI0p1E8XdsBfdaGYrAS1lyXm2gHEjmr+A2X2kD4h5BHCjZSRG0rlgQDlRNeJA+lOpqDO3O42Cy4hjXQSGKNt3De+ybefYL4XJZxIsgJRipXvLY5XF+BHyvVp6VtO5r9xfiqUWJPrmPiPVdbQhaLGbYEEODxmGCx4VmVcTGiKoAktHnNhe8bi1dYEWBGy8oWHM5r/i/tus9vvgVTEuBYpMpktcGxOkgsOGtm/tHpXLro8kgkb+FepwOoE0DoH6258im2ZsqbaDxmRRZFVHm5vkJCsb8XykDTTS541YufUuBbpYalLtFhkb2vIdc3a30JW2HZwRmLC5Q69eLHnc8z41jqK9jB0UBsefPuXFe6SeTpZ9ft4Ia0hJU65iSCejDrXBEbpHXGp7U67W3B2V3aCyGEpYGRrE204EW8jYVqLntIiO7t0huXPm4IRtSMrGDKFzeBuTb73lTXMLfiIJ4W38Ut0zWatuspjZ7sATe/XpWhg6tzumYK/pK9pPb6JWqV9BsdloNxwFxsBvxLj4xvWmj+e3x9CuVjGtFIOVj/8AoLsIr0C8InoQs/v69sBP5KPi6istZ8l35xXSwcXrGePoVxS1xpXDXvmqeGNiD0N6q46FYMVeGUrr8beq84lzFzbvM1xx4k3NXva2q+eVMlyrMWz5GGVbAA3La318qq6ojGrllDXIrgcOiuo76opszLbMTxuL+mvAVmL83x8eChg6wK28s2DkjBCk8hbQ3AHPh60iY07RbLY9n5b6LrNnkb1g5BpscbkqbW/3pXPZHslSSvcbq3g96pF/4gEiW4Ea+h/OuzTYlND1XdYdqUHcU8uwsHjNYG7GT7vIn+A/6TXRaKWp+A5Xcl3KXG6iHqv647d/P+6p/Ycbg4uxfDx4zDBsyqbkob37pAJAuSbFTa/G1bQ+WJuV7cw5j+yl0dLVSGSGTo3HcO2ue1Z/eneCTFMGdAnZKwVFJa17EkkgXOg0tpasFVU9O4NtYLuYVhoo2OeTcnltbsR9sTFIdj4SGVHEbI75WBsYI81jbgSb6Gu1cXaB+aLyGU2ke8annzJv6XVDel+12oAOU+Fj9FeNj8y1c+V2ataOX+V26VvR4RI7+q/2Cnv4Q20VVtVAw6kHhYvdgfMMaKrWpYPzdWwq7cOmcN9fRaXbuLxiY6KPCqro0BJV7rEGVzc5lFw1soA8a6Di/MA1cCIQOiLpCQbjblYrMbiMVx8qMFViswIU90FJVJC+A1tWOmNp5Grs4mM2HwPF9NNfzsRPenBLPCThz+qu6vENNV942+9bUdQT1p1VGZYy1p1CwYXUimnDnjQ6X5doQLdPbyQxTwvKYhIS8UoUsFLKFbgDqCA2vHNSaSZojyONiOa3YvRyOqOmjaXNcAdNVV2rPFIkSRtJPMpu879pd+6QQiMTYEkHQAaVSsnY9mQalMwmjlhlM8gytsd+1WdnbBxkkLwXKYd2LMrgC+a2YcM1iRe2mpOtREagxhgFu0qKt1AJzM45ieA2Wg2Rulh4ve/SMOX7Pw5+pNQWxN1ecxWOXE5CMkIDG9m6uYmbEMQscWRPAjh0PT0rn1MtVOwtaMreWl1nYIWnM913KtjYrqucNGw/a+vSuTLG5gGZu3kU1jteqbhV4MXlNww73E20JHXxpIc9vw6K7mX3CvyCGwLz2bjoQPxrXFBBu5xJWZ0rm6WFliduY3LI4zBgp0N+I5VqigHBc6qeS6yyi4xnnUDUX18POumYmtiK6OBRn2tjgtADXPX0Qozuo/8AXcOf3wPiCPrWilPvm9652KNHscg7PuuzivRL5+lQhZn2kNbASeJQf4wfpWSu+SfD1XVwUfvG+PoVxmwtxriXXvG2siWwsAZpCoPBSeNr6gfWquXIxu3QNB2v9itnDu9EB7mvUMwNUMZy2Oq8ZIxjjsgu2t05TfsifWx+oqIS5ujmgpD4B/KUBg3axTOVLFSgBGndOvG3DjxrTJUxgfAs4icTay12FjdlUSm7gakcD0+Vq85MWtecg0WoBzviXu2HHPnSQ8p9l5Mq8KsCd1WygEHKr5ipyq7htuzQgWbMOjd758a6VNidRFoDcdqW5gG6N4vF4SYKMQiFmFxddSLX7p4/Cur+pwuHvmHvA0WqA1EZvC8jxVF9x8FOuaMsBfkbgEeDCtETKaUZonkLYcXqm9SVod3hUJ/ZyBbs8RaxBBykEEG4IZWBvfnVhR9bOyTVOGNxuj6KSHq8gbfZVcR7PcQxJM6yE8WdpCxsLDU3PAVMlFK9wcXi6bBjdHCwxtiIB31urkuxdphchxgy2I496w/fyZvnenZKrLbMFiE2FF2bo3eeiG4fcOdSGE4QjgUzg94a6gg0llHK0lwfqt82M0ssYjdESBsO5eibjoCTLiGJJ14XY9SWJvQ6FrNZJbeKznFm2AjgbptxVmLd/Ax2vd/NiR8FsKzOnoGbuuVV2J1zxZtmjsCtjGxRC0EQH8K2HqaW/FmNb7lniVgc2WR3vXX8V4yY6XODqQf2QPyrA6uqpHWPHgrNijA+6IxZIxc909M17U0yRxjM/dJs52gVTEbQLOFjOp5W+dY3zvlddhsE5kIa0lysDEG+X3xbUWpYnex9gcyrkaRfZZneDEKr2jsLjVbDuGtEbWu6zRa6TPUlgy8VnmBdrA3JOlaRZguuYLvOqB7zXjkREF8wt6ittEQ9pcU9sRkdYK/gMMIkAI7xBLHxpE0hkd2L1WFwiNwt2K0p6HSlr1IN9SES3dky4rDn/wAWP5sB9abBpK3vCy14zUsg/wBp9F28V6RfOkqELKe01rYI+LoPxP0rHXfK8Quvgg/dA9hXIANK4nFe7bstDuOv6dv4PqKq7cLjY2bQDvXRMMulODdF44nVWuy0vSiDwRdQMVzwpW5sVJChi4RbzpFQ2+nNS1ZPFykEg8iR8NK5QjsbKdzogmO2plbLbU8q2xU+ZuZaoaMv3KimOck8BVjA2y1fp19l7piutUMQGyBhbzxRLD4wFBHIMy8uo6FeY8xVHPkaLNOnJMbhxaN9UT3fxohRgHvqTYnU3PL0tUCokYbt7NEqrp3OIJCtY8Li4yqkxvxXkQfAH8K1snD9tHcuawgOhdfcIfsqOSOTNIzZE90Bj3vE0uKoc03uT/dOmcx7bNA1RDaOMdoi+q5mAUa5rcL2+daZKiUtOckXI8lnijaH2Cr4rELhYvfOdrXLNmtbhxND6lzRkjJJP0V2NMzrkaBBsRiWcXLXPEXrnuc5zutqtbGtadF5YSZ3dUyatrfUgAcbjrT2U+v2VZMoaTdaSQpGoU8OmhJ862vmjhAa7yXPDXPNwvGeW6lojqBqLa5R0pTpOlBdEdeSu1tjZ2yDLOrkFr9Qbnn8qw6gG61lhGyvumRSy8+J52twqcrgzqHRKvc2chWI2myghTa/DqavDCTxSKmYRiw3WYxmJte51611Io+S4xNyvbYhBVpTz0XwA4n4/hVKsG4jHimNOUXQzHPnnW1rjrr52rVG3JEt+FDPKQeSubRAACgHNYk+VZ4etqvR0hyPsU8fCjivTDbRXNlvaaI9JIz8GFXj+MHtHqs9TrC8c2n0K7uK9MvnCahC577X8baKCIftOznyQW/Fq59e7qhq9B/p+K8j38hbz/8AFy9ATXKJAXrm3Wr3ET9M7dEA+J/6VUHUXXHx02haO1dGg+FNJXkFZVLVUkosvdl0FLIIUqjLLmOnKsEr3F3V4JoaANVj9rqqsb5s1yfAAn51nY0ngttJBmPZ9UCnKk3Op6+Fa2Ahtl2o4QwdVVjfl9asRZamtCmVNUuLqwAU43tRkuoIXsmINUdEEhwRXAYxgRxOotY6jy0NZ+jbfbyXOqYRlJGiPYYNcu8mRenMnr4VeBoHXe6y5L7WytF1CPFQyPkBZ2F76+7px8KfFkkfYsuDxKOje1t72QfaUSRyXIMhGgzagX8OF/GsziQ9zGmwutUV3N5Ipu++YOX42vY8hrWikkEeYjkk1TNRbZL7WFBa13bn0HIClitdlufiKr0VzbghxVnKtfjxJ6VlvcnNummzbgItgcGyEu5AXkBz/KuhFD0XvXlZXyBwytCEy7IdCxJujklVA1W/K45UqWN+VrralaGzAi3EKni5VgiyhjmYkKL3sOZN+VXp2GXrFZ6mfL3rOzTyHREdyLnQHQeZ4V1GxAC50C5gY6QoTtnZeIAUlwC5ACqCbE+OlNhmiBIA2WtlEAC5xtZE0h7CJEvew18TzPxvWXMJpC5c1+iHYOAtKH6a/nT5XgMyruYNATeQrQ4lEsGYajT48K5kZcCQF1XX37ULThWsr1TLFoXpDJZlPQg/A1ZpsQolYHNI7F39TpXpwvmKVCFyn2mYjPigvKNAPVu8fllri4g+8tuQXsv9PwgU5fzPposgwsKwL0IFlotwo7ySnoFHxJP0qwBJXAx9wEbR2lb6Om2Xk1YSTxpZcALoUMVjRaxNr+hNZJpOBKaxnEIRiNrpGLXuSDwPAedYS91rNWlkJcblX8HhRLAoI94XsdeOo4861Qw+7HNIfIWSEhY3aOwWiLE3yg6d4XtfiQB5VD5S05eK6f6lJlBDV4/YgQddPKk9OeKiPF/6gvI4VlHD4a1cSNPFb46+KTjZU3F60DRbs2i9I0NVcUslFdjS5JFY8tf9/Gs5fkcHDgsFZrGWrRYmFZZLHhYHrztwqTEJZic1hbxXEa8sZpurEmByLaJgGbhmWwPhen+zNYLMedeaWJiT1gs/JBKGyuVDeFyfTrWB7AHWsbreJG5cwCM7N2U0UbBTmd9WLED0Ara6F2SzbArJJPncLjQIftTZMxMZF1txsua/hpWZsL2dUtvdPimZqvXA4IAF3a6LoRoRmHEE8KayAR3fJw4dqXLKXdVo3VbE7RaWRVUHIfhpwpUrjLue4K7IwxpJ3RTFr+hNr3jFzbjYcbVqewvhDW7tWUODXXOyGbNdFUSFVMjgMXYA2B4AdANKUKvoh0bApEPSdZyni9uldCTrwsKsyoneNCminG6Dyz5rsbeGnzqxzHQrHLKNgdEB289gfKtlKwg2XNkNypbtZGiJzDMeXQUutLw+1tF6ygYY4GjxUca/ey8dQatCy7cywYlUuaejGl1XWrL29E/NTsd/tHoovwNC0A6r6Bwpuinqo/CvUNNwF8xeLOI7V6VKquL74vfG4jwe3wUCvO1hvM5fQcIbajj7vuUCkFZwumtLuFKq9qSwFytr+tWzhp1Nl5rHwXZLdqPbX3gWId0XPUnT0pbpi92VgXDhps+6yuI3wmINjbjyH0FR0LydSuiykiahuG2tJJYszMdba8f9mplgAWgBgGgWl2HseSQh5CVHS2utZHZT1WrHPOG6NW2wC9mLDw460yAmMWC5snWOqB7yY4XKDlxa3HwpDwJH6a2WyliNsxQTDvcXpUjLFYamLo3q2rUiySFXnw6NxFjyI609kjgtkNbLFpfReWD2azsQSABzJp5eCN7LtOrmdGHN4o8mx41GZGUvpx526VSRjCwZX3PJcl9TI93WGioz4qRAWVczjlfl4cKz07gJN91fI06HZS2XtOUm0l8jfssNRWh0wZoTcKJYGZbt3Xv9ruS2hkW4UkcPG/WlMmydbidO5UdFw4KlhpJc5LyDLxHG9+lrfWgujcLkm6a7KBYBE1x9ho5v05VUylouwlK6K+4Xn/SB1UqMp5W0I502OeRurtQVD4ha4VU7ThvZFUMOl9PSpe64uGW7VLYX21OivYXaFjr686iOoMbtdlR0VwoY8KveRQyHiPu/9KZMGXzssQiO50OhWc2hIlxluvhe4+dPhGbWyXVTOjZa+6HT4q3CtjI+a4rncEE2i+fu/wC7c62NaGi6fTQGR9uHFVGibtLwdwc+hPlyqBbL7zVdCTETE7LFsrAkYvqbkeFv986rlaG6BY6ipdUkFyupbW1ZTuvfYS8GjZ2C3kvQR30qQ1bXyWF13zBoRGgPEKoPmAK9K0WAXzh5u4kcyvWpVFxLek3xmJ/5jfLSvN1Xznd6+i4YLUkf/EIRJwpIW9SwGJyBvG2vlQ+PPZcTFBct8V47SxZkXW/LStEEAYVyC4NGifZux5Zxp3VPM8+Wgp7pGM7VnfMQt5u5u5FCoZgGbr9K5spLzrslPncdFqAy2sKXl5BIKrYrEZFJ+Hn5UiUlrbhMjbmcAsFt7GXkF2F+FzzPhVqOPqkrsxgBqWym1I5HWmVDdLhcvECNOaLIbVzyCVzA5PI4/wCvSrMYSUF2io/bQGGvyv8A7NP9nzC5Uw1GRy0GNxC5B2IBsASTxPAn1pE3RZgxosF0IiSczuKHpE80i20HM3taiBrL2ctDyGNRlSi91UzAftNxPjTTLGx3Uj05lZCHOFybJo+ydjaIg8yun4cav00c3VyeSgh7RfMquJwaG+XXqDxrIYx/8z4FNbI7ihgwahrAtc8OJ+FWu9+gHkndIbIzFss2u5C6dNacykNryOssr5uDQhcWz+9lXXXWwAv40m7nGwWgydW6uHYBJzMzAdFIv8a2NpywXISfadLBQx+LWFcoQ6fe1J+NQH65WtsoawvNyVjMdtDOxNrV0oYsoXJqX536bBDZsRcafE1qa2ypHCXanQJsMl/L5mrPNt0ySUBuSPb1UsVIIxbh4fnSWtListlR2PnmkYIuZmsq+ZPHyp0jOqAtETLGxRP7K8RySAqw46/E1icQSbL3mEOaKcAcFb2SubEQqOckY+LirxN64HaFoq5PdPPYfRd7FeiXz9KhC4jvG39bxH/Nk+TEV5qp+a7vK+i4f/Cx/wDEeiGSLpSQtoK8sFhGkNlsNLknkB/709rg0XK4mLXFncFoNl7CAIJ7zeNUfI46rzr5LrT4LBW4jhSdSkkq5lA0FMAVbqLzZeJqrtN0AE6BZ3aO3QWOpI5CkGB0huVvjisFmJ3EjZtM17gWuLjhcVsbFkFgmS1QjFkT2euQcbniT1JrNLquJPIZHXRBZxWboik3sqOOxt+GtaooAN0lzrleOFTNqevGpmOXZTG25WxwGyg0IysCT7w8+h+Fc90PSdaM68Qusx5i0cqsayJIQ6lVsbEai/mPCqy0r42B609Ixw0Oqu4HZgaO6sQzcWsSa0RQdLGCSUiSYh9rLzjg7FlPaMx4WK2uDSnBscgyfnNWL+kbqFLHZWclTbnSp8rpCWIiuG9ZRTGlbhV15knj5XNqZFK4NIaQO8qCwE9ZeLSMxFzfwvoPM86WbuNiblW0AXhtaytdDY21p0oZ0gaEQkkdbZDYNvM3DW4sDmIGYcmH5GtT4mNGoPmndAOBVyIpiFMJcmS1yR1PQdL1WJoDgSO5YpHB1w0oRtbdf7PGGZu0kbQLwW/5DxroOlsQ29gs8UbWi5bcodgd02kYNNKqjoovby5Vf26JugQ6GR/xeS0absYRRYyyk/xAfICqurYhuqeykoVtTd7DoC2ZmA17x4elVNQX6RlPjha3VwQjYGLEWJRxzJ8rFSPyp0mZsZtuAsjn9LUA8NlZ21ihJJmHT61kga4Al3Fexw1hZGR2r33US+Mww/8AFX5G/wBK1wfNb3p9cbU0ncV3MV3l4hKhC4TvFMoxeJF/++l/nNcGdoL3d5XuqJz2wRn/AGj0VNJKzFll0GzZtCvLDYjs5UF+LW9DpV8mYLNWtDoyt3iYpFVCoYc7gdPpWdwJsAvHu0Xg+2JluGFhc2zIRcDhr8D61YAtCVqVSfegh2C5SAdD4aa8eppmRysGG9iqmN20Wtc6kaA6WNyCNdao2Enfgrglo0Qudi9yOR08i1hwpzeoNVPtL9lBEIv1sT4cFty6lvhV890iUF5uvSSZwdAbcj+dQGsO6R0LzsoSYluJ4+VquImAaLM9rr6qUCluHHp1qjyG6KojJ4LWbHwiABpc/Wyrw89K58jcx6wNlthjya8UYly5c+HY6cVI4+XCxqG0LXXfHdaOmOzws5idu4h1uIZLEc9DbQ2p4pDls+QKwewHQFTh3oxVgFw7aWGvLj4crVLYy0W6QeSCGHUhW5tpzTIoMPeNzxN0IIA5cxc+lQWCS7S4EjzVAchuBoguMx+Idbdg6t7ps2oPh5Gksp4Q/Vw0T2yEa2RDY2yZ3RXlmMemqn3vIk8KZPDCL5QEe0X/AJVf7Xsw5PFeFugHGsEbQ3bdDhmshGIxwWLtB3mb4a8AKYyEukynSycG62UZcE4jDll1Fz3bEX8K2FrGai571nc5z+qNF74DDmMxGP3QwLNfUg6G/XSktfd+d6kMY1uUK1vWGOUi5B5jlYXNNc33hcdkpri0WG6oYZVkupkZdCRYcxay8Od6hrGXu4K2Z4UsNFKqfpGcAZRzLWPE60xzL6lUzEoLvFigpCBsysTxHEAXF7cs1qfTRDUt4Jczzx4qjhMK7kdkuaxBOUHQga+l7/KtLtQQb7JDWagtV2fAMFzHQcwdCDWMyAmy9Vh1UT7t4Vzc0f17Dfx/6WrRTfOatOJfwz+77rt4rvLxSVCFwLfnZE+HnkklTuSSOysLlTmYkDNyOvA1yJInNccy9jSVMcsTREdQACOOgWbjnY+7f01/ClEBbmufyRLD4Ukh3PeHADiPEnrSs3AJzw21irzYuWwHbyWXh3z+dWbbkuU+ii3TDESHTtWbzN/xqxjvrlSehp2m2b0VVsN+9TQHf0pboqfi/wBFPJlIZ21PDObX8Rfl48KBG9ws1qU9tPHoXo1gtovEpBjBB075tf8Ah6jx4UoUrib2KrJHSi2aSyicRIT+rnToj2+XGlezFumqeKanIuH+iks01gq4c8b/APCck86n2dx5o9mphqX/AFCtpjp8uU4Qt5wyflV2wuAtYpRpKUn5n1C8e2xIPcwrL/DA/wCJFVNM4801tLRj+ceYXrFLjiw/QykdDC9j5mw/GgUh5FQ+GiA+IeYVz7Xj+WFf+zC/KmGmlGguFmbBQu/+nmQpMuOfjg3vbjldfrVHUTnbtVhFSN/+q8hsjaB//Hb4gfi1UGGO5FXz0Q/n/PJWcNsXaCkEYfXxkX/1VLcLeDdUdLREWzny/wAIhDsraAuewiBbiTICf5qczDntvZZ3yUe2Zx8F7f0ZtI8Ug9WP0NM9gfx1VA+j5uHkpf0NtBtCuGA82NHsTzobKekov9/0VQbmYwn34B4ANb8KoMKN739U32ylAtld9F7jcrFk3bERf3WNWGF63JCg1tLbRh+isQ7jS3ucSB/DFofO7Uz9MYRqUo1sXCP6/wCERj3VcCxxLW6CKMfiDTBh7ALXSDUx7iP6lWIt10HGWQ+kY/BKYKKMc0t1RfZo+v8AdTO62HPvKzebn6WqPYIN8qr7Q/hZV8VuNgpPeh+Dvf8Amp7YGN+EWVTK52+qiu5OHVcqNMg6LKRSzSRnn5p7KtzP5W+SHz+ziFuE0vrlP0pfsDOBWxmLyN/lCnsbcFMPPHMJmbIScpUC91I4+tTFRBjw6+yKjF3TROjLQL9q2QrauQnoQoPGGFiAR0IuPnRZSCQbhU22LhybmCK//LX8qWYmHcBOFVO0WDz5lIbFw/8A+iL/AMtfyo6Jg4BHtM39Z8yprsqAcIYv/LX8qtkbyVDNId3HzXouCjHCNB5KPyqbBUJvuvURDoPhUqE+UdKEJ7UIStQhPQhNahCVCErUIStQhKhCVqEJWoQlahCVqEJWoQlQhPQhKhCVCEqEJUISoQlQhKhCVCEqEJqEJUIT0ISoQlQhKhCahCVCEqEJ6EJUITUIT0ITGhCehCahCQoQnoQlQhNQhPQhKhCVCEqEJqEJ6EJUISoQlQhNQhPQhKhC/9k=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33" descr="data:image/jpeg;base64,/9j/4AAQSkZJRgABAQAAAQABAAD/2wCEAAkGBxQSEhQUEhQWFhQVGBcYGBgXFBgYGBYXFRcWFxQYFRcYHCggHRwlGxgUITEiJSksLi4uGB8zODMsNygtLisBCgoKDg0OGxAQGywkHyQsLCwsLywsLCwsLCwsLCwsLCwsLCwsLCwsLCwsLCwsLCwsLCwsLCwsLCwsLCwsLCwsLP/AABEIAMkA+wMBEQACEQEDEQH/xAAcAAABBQEBAQAAAAAAAAAAAAAFAAECBAYHAwj/xABMEAACAQIDBQUFBAYIAwYHAAABAgMAEQQSIQUGMUFREyJhcYEHMpGhwRRSsdEjNEJicrIVJIKSorPC8DNz4QhDY5PS8RYXJTVEU4P/xAAbAQACAwEBAQAAAAAAAAAAAAAAAwECBAUGB//EADsRAAEDAgQCBwcCBQUBAQAAAAEAAgMEEQUSITFBURMiYXGBkbEUIzIzocHwFSQ0QlLR4QZicrLxQ6L/2gAMAwEAAhEDEQA/AO40ISoQlQhKhCVCE1CEqEJUISoQlQhKhCVCEqEJUISoQlQhKhCVCE9CEqEJUISoQlQhKhCVCEqEJUISoQos1uNCELm3lwqNlaeMHzv8xpSTURA2zBa20FS5uYMNu5e0O2sO/uzRnydfzqwlYdiEp1NM3dh8lfBpiSmLgcdKEKhiduYeP35ox4Zxf4ClOnjbu4LQyknf8LCfAqeH2vBJ7k0beTr+F6lsrHbEKH00zPiYR4FXAwPCmJCehCehCVCEqEJUISoQmoQnoQmoQnoQmoQlQhPQhKhCVCEqEJUISoQlQhKhCVCE1CEzOBqdAKLoGuizu1N7YkOSG80nABfdv58/SsU1dGzbVdODC5XjNJ1W9u6xe8WLxuI0dZAn3VU5fW3H1rky1jpN3acl3qFlBAbtcL8zv/hZUX+dKBsu6QHaq1s3C9rNFH990HoWF/lenRHM4N7Vjq2iKJ0nIFd2QWFeiXz1ch31xkjYuVGdiqtYLc5QLC1h5WPrXn6yRxlcCdF7rCKeJtKx4aLkb8VniNayLr8FFhrUhQdAtfu1hMauVopQiEXALZgQeqcKltc6I2BK8/iE1E+7XsuR2WPmuhbPxT5QJcpbqgIB9CTW6LGGnR48QvMSxMveO9u1X0cGurFPHILtKzkEKRYVcyMG5CiyiZB1pJq4R/OFOUqPbDrSziFOP5lOQpdsKqcSp+f0RkKXbio/U4OZ8kZCm7cVX9Uh7VOQpvtAqpxWLkUZCl9oFU/V4+RU9GUvtHhU/q8f9JUZCkMRU/q0XIoyFP8AaBUjFYeRRkKXbirfqkPajIU/bip/U4OZUZCm7cUHE4e3yU5CmGI8DVDisXIoyFL7R4VQ4vH/AElHRlN9o8KqcXb/AE/VT0aX2jwqhxfk36o6NN9oPQVQ4vJwaFPRqPbmlnFJjtYIyBYzenGdtio8IhlaQgM4QjIim9i4PgpPHl402Mz1DbudotNNWtpX2yAk+fmqmypzh8R2JgUGRHKy9qHPcIDLZVAXj1+NJqactizXV5sQlqXgO0HJHUOnkK5aoDcrk+a/qa6C+gMsBZG9z/13D/x/6Wp9J85qxYt/BSd33C7QK9Cvny5Nv/h8mMc/fCt8sv4qa8/XNtOe2xXt8DkzUjRyJH3+6y5NZF20xNSDZVc24W93UlLYZD0LL8DpWKf4yvIYqwMqSOeq0eGxHI0i65hV1H51cG2oUEKWa9Bdm3UWspBqjZRZTvTL3VUO2htzDwG0syIehbX4DWmNjcdgrsie/VoUcDvBh5jaKZGPQHX0B1qTE9u4UuhkbuFkdn+0fPiVjeMLG7ZAQTmUk2Uty42rU6lsy43Wt9DaPMDqn3w39kwuJMMSIwQAuWvqTrlFjppb41WCm6RmYop6QSMzFaObeWCOGKWWQRiZQyg3vqASLDpesfs7y4hutlmETi4tAvZemyd4sPiSRDKrleI1BA62IGlVfDJH8QQ+JzdwhI9oWFM3ZAueIzhboSL3trcjQ62p/scuXMmeyPy5irOA31glw806h8sHvAqAxvqMuttah1NI14bzVXUz2vDTxU8Jvlh3wpxTEpGGKkMO9mH7IAJueHCh0Egfk3Kh1O8PyIfsz2i4aeURBZELHKrMFykngDYm16u+kka3NdMfRva26xe72+bYWecy55Q5Itn4MGOuvga2SU+doymy2y04kaLWC3uE34ikwkmJWNz2RAaPTMCbWN+Ftb3rIYXNkDHcVgdSuEgYTuqmE9osZZBLBJEr8HYixHC4uBceVO9nABtqruojYlrgbKW2N/RFiGgSBnZTa9+JtfuhQTa1S2Brm5tlDKQlmYlEd1d7I8YWQgJIt+7e9wLAnUDgTUOgDBdLngMevBEt48RJHh5Ggyma1owxABc6C9yPO3O1Vjha+QC+iyudZpKzmz948YoV8XFBHCRdpGkKMB07PUl+Vq1uw9o4lIbM61yF4YHflcQMVNBGVSJBbMtpJZGJRNOQuoAvr3uVdBkRADeSqHZnEoTsrGRxYtcMzjNDDkBOnazyMHnIPAtoNPOsuJBxj6nPVPiIvqtXi2tFIeiN/Ka4TdwtkIvK0doXLUFb174BHNzf17D/AMf+lqfSfOasOLH9nJ3fcLtIr0K+frnftUwlmgkHMMh9CGX8WrkYmzVrvBep/wBOS6Pj7j9j9lz9q5i9SoO2lQpXUNyowcJGOuY/FjWOQXcQvFYu4mrd4eiJNEQaSQuddW4F0oAuoJXqq1FkKYNWBULN7ybVk7WPCYdgkkis7yH/ALqJfeYDrxtWmCMWL3cFoijbYyO2HDmVkDJOArYGC8cjFVnZFkllYGxd2e+VSb20ArqMpXOaHO8lq93ciV2o4cAiEU0sJgmx0SMmcAydmI5cPIdBmyaMh60TUZawliSSx5LYz/YrD7R2S8L4rMe9h2RtOBWR+6w+KmpZKHBvatrJQ5re1eGKdp48Ri5Pe7WNfAlwxPwCrVxZhDApDgwhgWt2ttiBcFgI5cOJ5TEjICSoHBdcupuf2fCskcbzI8g2F1kYxxkeQbC6DbuF12mQ0YhYrMDGoKhLwsQoF9BwNOmAMPPb1TZfkjW6tezGJWgxpKqWWJcpIBK5o5b2PLgKpWkhze9Uq3HM3vVPdaYDZu0QSASqWBPG4IFvWrzt98yytLfpmFBJpX+zQA37PtJvLNaK/ra1PAGckb2Tmnrk8V0tt2sGXixqyhYI0RrLbKezF1JbjfhccSRXM6eUAxkalYenksWWQD2dxiSXGva6GNrEjgWZiPW1PqyWtYON06pdYNCGbtbekwmCxDxAFmkiUFhcLmV7kjnwtr1pk0IkkaD2q8zQ+QA8kK2zj5ZRC8uIEzuD3QbmLWwUgWAJ6AcqdGxouALfdXjIbcAWWohmI28vXOP8jWshH7UkfmqST+3/ADmvXc6S22cQB1xP+YKrUfwwPconN4B4LS+0sTSYJo4omkLsgbKuYqgOZmtx5Aaa60jDy0TAuNly5QchssNg94VKLEwMbiOHD5pUDhEZy+MlZGsbk5QARpa/KvTskbZYw4DQ6I5Fh1jLTYF4kvGoI0bDuVu+YgE2Kqy2KniGvzq+nBXAA2WW2qUmEZkDXlF430uzA98i2oOcjT1FcnJPETIeJ1TDlcAFq9ytpSy4PGJK5k7DOiueLKYybMeZHXjYisdXGxrmuaLX4LTQOJmaDwcPVZ1DVSvogR7cz9dw/wDEf5GrRSfPb+cFgxf+Ck7h6hdmFehXz9Zf2jYXPhC3ONlb0PdP83yrDiDM0N+RXYwKXJVgf1Aj7/ZclNcJe7C8JjpUhDtl0HcfHAYdAeRYeWpP1rHN1X3XjsYj/ck8wCtYzgilFchekTchVb8kKV6hCiXqLoWD25Gx2lOv7U+AdIvFhxUeOhrfEfcA8narZGfdDsdqi25zRzYPDMuUPChj1W7RuBlkHEWJt869LFYtFljqrtldfY6qrvuixYSaMWaXFuqqoUDNIStyANToNSb8qrMQ1pJVqU5pAeDVShwKYjEbQR2ATsYIGbpIFuTfqDauA55jYw9pPgtJeWtae0ley7gj7B9mEozmQSmTLoTwtlvwy+NVNb73PbS1lX2n3meyltLcLtcLBGZQJ8OpVZMpCst7hWF7i2mooZW5ZCbaFDaqzybaFLdPcY4eRpsRKJJSGAtewzCzMWbUm2lE9XnblYLBE1TnGVosFf3S3PTACUCQydplGqgWVQ1gRc3PeNLnqzNbS1kuacy2NrWQPG+y6JpC0czIhN8mQMR4K1xp5g09mIuDbEJza1wFiNVon3RwxwowpT9GNQb98Pze/wB6s3tL8+fikdO8Pz8VlP8A5WjNb7Sezve3Z97+a1/G1a/1DS+XVaPbf9uq2+yNiRYaHsolsutyeLEixLHrWCSZ0jsxWR8jnuzFC9l7m4eCGWGzOkpGbOdbD3QLAWt1402Sqe9wdsQrvqHucHclV2b7P8JDIJAHcqbqHYFVPI2AFyPGrvrpHtsrOqnuFkV/+F4DivteU9t1zHLe2XNl620pHtLwzo+Cp0rsmTgvTB7twRYh8SikSve5zG3etmIHIm2tS6d7oww7BQZXFoadlOSCRGNjqxJAU34sLkg9Be2h4+FS0tISlW3ggimJixMKyLYWLDXQHUHkbjlamse5nWY6yg2OhXPtobBkwqySYHM0bgh4z3nS4toP2tL68ePGuvTV1+rJoUl8ZHwqtFJhZYi8qI5iUnsxYSLDCpCgm12Bdlvy73hXTFrJdxbuR3cjA9lsmaQn/jCV7eAXs1t55L+tefr3h04aOH/q34a33sf/ACHqs8tUX0QLQbk/r2H/AIm/y3rRR/Pb+cFzsY/gpO4eoXZRXoV4BUttYTtYJY/vowHmQbfO1LlZnYW8wn00vRTMfyIXDMvpXmF9KBVbEC1S0KTsi+52NIkaP9lhceDD8xekVjOpm5LjYpCHs6TiPRdGwct7ViabheUe2xRANpUkqiXaVRCixvQhA96NgnEqjRt2eIhbPFJ0PNW/dNaaaboyQdWndMikyHXY7rF4mXs5C88eLwOIPvvhlzwzH7xUaXPhXUhke0e6cCO3cLTYEWFnDtXrs1ZJJM2EjxE85FvtWMGVIQeJjQ6X+dVmkLh71wtyCHZWjrWA5BbnYu7scMAhPfuc7seMkhN2Y+tc2aZz3ZllfKXOujQUAADgOFZ+1KukzWqBqhNmvxqdQhLLRdCiRVghMTegBCVqEKQqEKOWpuhLLQhTUVCFMR9aY0DihVMbs8OcwOtra3ItZradbte/hTAQNFCCbQzxqA5z3ZiSQSBpYWJvl9OunSrAh7tEbKiqm4aPQX7w5gXNwRzHHWnk8ChZ7a26uGxh7QM2HlJILKAUYi98wOl+d9PM1ojrZYdNwlujDlp9r4dYcA8ae6kORfIKFFYc5fLmPErfh7f3MY7QuerWpe9R/cj9fw/m/wDlvWmj+c384LnYx/BSeH/YLsor0C8AlQhcu9oGwRDIJox3JSbjkr8T6HU+d64lfAGOzjY+q9jgdeZY+hedW7do/wALJSxjLrrXNzWK7wNzZVtkT9nOljpnUH10pkoLoz3JFTGDG5vYum4OSxrig2K8ZKLo2h0pqypyKqhRBoUL1BFSELmftm3txOD+zxYZ+z7QOzMAC1lIAUXBtxPyrt4TSxy5nPF7JT3EbLneE3r21KuaKXFyLwzJGWXTiLqlq6rqSkabOAHiqXKv7te1THYeZRiXM0WYCRZFAdRezFSACCOh6UufDIZGdQWPCykPK+g1kDAMOBAI8jqK8uW2Nk1VW2rADlM0QboZFv8AC9T0L9wEXV1LEAjUeHOlEG9lIVTCbShkZljljdk94K6sV/iAOlNfE9oBI3UXVaLeHCSSdkmJhaThkEilr9AL1c0szW5i027kXC89qbyYTDMFxGIijY65WcA26242q0dNLILsaSEEgK/gcbHMgkidZEPBkYMD6ilPjcw5XCxQDdDNu714TBm2JnRGtfLcl7fwrc06GkllF2NuoJAVfY+/eAxLhIsShc6BWuhJ6DMBery0E8Yu5qA4FWt6d6cPgEV8SxAc2UKuZmI42HQUumpXzmzBsgkBDMZ7RsDHDDKJC/be4iLdzY2OZSRlsbjWtDMOmc8sta26gvFrqe73tAwmLmOHQuk2tlkUDPYXOQgkE21txoqMPlhbmOo7EB4K1ErVhJV0IxrXuDqOFqI97oQmfBEXaL3tNPAa2HnpWkyAmzlFl6YWEyBg1la4uV689Oug+VVJykWUKe9JthJv4fqKrHq8Lfho/dM71zkVtXu0f3D/AF+Dzf8AypK1Ufzm+PoVy8Z/gpPD/sF2UV314JPQhBd8IFfCTZv2VLDwK6j/AH41lrWB0Dr8rrfhkhZVMI4m3muMYiXQ15wN1XvxohuBQmQW4l1/EU956qW/4XE8l1gR1wyF4olFsI3d1pg2WZ269wKLKqRWiyE+WoshcW/7QQ/S4P8Agl/mWvR4J8L+8JMm6Ebi+0z+jsN2H2ftO+z5u0y+9bS2U9K01eHCokz5rcNlDXWQXBou1dos08kWHE8mZrkgakDImmrHhc21NaDemgs0F1gq7ldm9p+xsVPhYosJIsaK1pc0vZgoFAW7dBzFcGgmjbIXSC54aX1THA8FzHbe5+zcNhXb+kVkxSrcJHlZWf7oAubcrk+NdeKrqJJAOjs3mVQgK37GNszdrPhs7GJsPK4UkkI6AWKdNCeHhS8UiYWtktrmClhWM3Sw80uITD4eTs2xI7Fm/cazODbW1lv6V0J3MawveLhuqoFZ3z3bfZmKEJkDnKsiOoKGxJANr6EFTz5Cl0tQ2ojzgdllJFtEbx25M0uzW2rLPnkf9IyEXJUtkuXvx52ta2lIbVsZOKdrbD8Km1xdXfY5t14Ptyg3VcM84Xlni5+oI+ApeJwiQMPbbwKGHVZDY+Nhkxgl2iZHjYs0uW5ZyQSBxGl7c+ArdI1zYssNr8FHHVX99cXs6R422bHJHxzqwOXllK94kHjS6Vs7ARMQUG3BFt8cZNiNk7NknzZ1eePMwN3VcuRjfjoLX52rPTMYypkDNrAqT8KI+yTcjDY+CeXEZyVcRoFcrl7oYtpxN256aUvEa2SBzWsUsaCsZse8G0YRmN4sUi359yYKb+YFb5CHwHtb9lXYr6ixL2rxZWhCZDc0xosAhSWqoU0oQhm9rf1SXyUfFlpsPxhb8MF6pn5wXPrVrXueCP7g/wD3CD/+n+VJWuj+e3x9CuTjJ/ZP8P8AsF2UV314RPQhAt95MuBnP7oH95lX61mrDaF3ct+FtzVcY7fQXXEcS/SuA0L3zRZWN3Is2IiH74Pw1+lVnNmFIq3Zad7uxdSArlELxZVqLQVcBJO6sq1ChTBosoUxUWQuL/8AaFjOfBNyyzD1vGa9Bgh0eO77pMiv+xXYuHnwEhmgikPbOLvGrG2RNLkcONLxWaRkwyuI0QwaLlu++zVwuPxMKDKqSHKOisA628gRXZpJDLC1x4hUcLFa32v7QnkXAFiwgkwyOBqFaQ2z36kDL8axYayMGS24d9FLrobsg7KGAYdlLLtF0kVVs5Cu18rqB3bKLHmdDTpPaemGoDNP/FGllL2Mt/8AUQv34Zl/wX+lVxQe4v2hS3dDvZmCNqYPTXtNRzHda/wptd/Dv7lDd1qPb/hyMbA9tGgtfqUke49Aw+NY8GN4nDt+yvItZgcK8m7GQKSxw7EADUgOWFh5C9ZJHBuIX7fsgfCsP7E8F22NmUqTG2GlRyBoA5QAE9eNdDFHZIgeNwVVm6o43YOL2NjFlMHaxxscrFC0UiG4sxA7psfQ01k8VVEQDYnzCCCCtBtD2kYrFAR4DAiJjxZYu1f+yMmUeZvWaOgjYc0sl/G33Ulx4BF/aHsjHYjZGEM0ZfExPmlVFuQpVlByrzAyXtzvWejlhZVPDT1SNFJvlRD2GbMmgws5mjeMPKpQOpUkKtmNjrbh8KVi72ue0NN7BDFiNr7g47+k3McDGNsQZFlFsgRpM4JN9LA6jwroRVsPs4u7W1reCgtN13DGPXmbXKahOL2hFF/xHVfC+vw40/ISNAnxU8svwNuqT71YZf2mPkh+tR0D1rbhVSeA800W92F+8w80P0o6B6scHqeAHmFW3m2zBLhmWORSxKd3UHRgToavHG5rtQtOHUU8VS1z22GuvgshTwvWHZaD2ffr8Ph2n+W4rZRfOb4+i5GNH9m/w9QuyCu8vCp6ELJ+02S2BYfeeMf4r/SsdcfcldjAm3rG9gPouPMlcVe4sp4LFNEwdNGF7G1+ItVXNDhYpU0TZGFjtlYm2vO/vSv6MQPgKX0TBwS46SBmzB6+qlHj5Rwlk/vt+dVLW8k72aE7sHkFcg3hxK8Jm9bN+NVyN5JD8NpX7sHoi+D32mX31Rx/dPy0+VUMQWCXAYXfASPqtFs/e+CSwYmM/vcP7w+tqWYyFyKjBqiLUDMOxX9r7Hw2NjCTxpKl8y35HhdWHD0q0U0kLrsNlyXMto4KxsvZsWGjWKBFjjXgqjTXUnzPWqSyvkdmeblVAA2VLau62DxMglnw8ckgt3mGpA4A24jzpkVVNG3Kx1goLQVdx+zIZ4+zmiSSP7rKCBbhYcvSlsmex2ZpIKmwKobM2HgcIzGCKCJ9AxAUMA2gBJ1ANx8adJUTyjrEkIDOQVjZ2wsNA7SQwRRu3vMqAE31Ooqj6iV7Q1ziQgAJHBYSBmxHZwxufelCqGINr3YC/SrZ5XjJcnsUhtzoF7SPh5gM3ZSDMVGYKRnU2YKG5gi2lVAkjOlx3ILTxCeXacMciwlwHIFlAOgJst7CygnQXtUNje8F3BSGEi42Sgx+H1CSRe8FOVl946AG3M1LmycboyEcFF9tYcEAzR3Y2ALjUklbfEEelQIn72Kno3cldGnClk33VE96FKRNCFT2jj44ULyMFHjz8AOJNS0EmwTYYJJnZYxcrB7V3saQkQgqv3j7x8hyrXFTgauXbhwpsespueXBZjGPxJNz15+tazyXWiaBoF4xMTUBMeLKTKDU2VQ4hREdjxqhTWOLivciqBanEALSezpT9uj8pP5DWyi+ePFcbGh+zce0eq7CK7q8QnoQsR7VZP6vEv3pL/3Vb865+In3YHavQ/6cbedx5N+4XMGWuNdeyCrEVZUISAqCoXsKWmBIioUqQNQQpUr1CiyIbL2xLhzeNjbmp1U+n1FQWg7rHVUMNQOuNefFbnZG90MthIezf9490+TfnSTGRsvL1eDzw6s6w7N/ELQ5qUuRaycUWQsft3dmWSeWaLKGd4RqfejTKXB6EMiketboahrWBp7VpjmaGhp7VWbdXEHtBdRfNmJlc/abzCRRILdwBAU/tdKuKhmn5bRT07dPy2ihPudMw4wjMsqhCXYYfPIHTsTbkBl5cfShtUwc+HjopFQ0c+HirL7muXDF0IzzEg5hYSy9qCpA94enAa1AqgBa3AKPaBbbl9BZF9rbEaWdJUcR2yhmAcSMqknLcNlKm9rMptrakxyhrSCLpTJbNsQhabnMFAEyho+zEREVtI5O0BlGbvtyvpzpvtQ5b7+Sv7R2b/deQ3MfMV7VezZe82QZie3aYhRfu+9x+VHtQttr/hSagW2/LLaXrEVmUZplQFmYKo4kkAD1NFlZrHOOVouVltr76It1gGdvvH3R5DiaY2I8V26TA5H9abQcuP8AhYfaeNkmbNIxZj15eQ4AVpjbbZeijhjgZlYLfnFRhhLBsgvkF28BZiL+eUit8UJcOwLk1Na2N4B1JXtjEjiMbMAwkhkIDrnBcorROqge6SSNb6g1tEccVj2cVyOnqKrM0X0cNuAQ9VsBXMOq9K0cF5shHC9V1TQQd1JDVCnDRe4qE6603s5/Xk/hk/lrZQD3w7iuNjp/ZnvC68K7q8OnoQsb7T8OWw8bAXySC/kykfjaufiI92DyK73+n5A2oc08R9wuWvXGC9qF5YbCvI4RBdmOg+Z40xrS42CTNK2Jhe/YLSYHceZvedFPTVvyrU2ic7cgLiTY9Cw9VpPkFcfcGblLGfMMPzoOHP4EKjf9SRcWHzBVDFbnYpOCq/8AC4v8GtSnUMwF7XWuPHaN5sSR3hBcThHjNpEZD+8pH41mcxzfiFl1Ip45ReNwPcV5A0shOunvVbKU5oCghGt3cTjLlcKGfLqV7pUA8L5yAL+BvTo6R8+rQuJiZoW/xG55b/RaNN73ibJi8O8beHPqQG0PoxpM1G+L4lx24ZFUC9NKD2HQ/ngi2F3mw0nCUKejgr+OlZixw4LNLhdVHuy/dqicUyv7rK3kwP4Gq7LE6N7fiBHgvURmouFSycRmjMFKjJYe8wHmQKkOupDSdgqc21YE96aMf2wfkKmxT2Uk79mHyQzFb34ZfdLOf3V0+LWqwjctseDVT9wB3n+10Bxu+8jXEUap4scx+GgHzpnRjiupBgMbdZXX7tEBkmnxTG/aTFeIVS2X0UWFaYqZ7/gC3uko6EZbhvr/AHVPPfKBa7MFFzYXY5RmJ4akcamOFz35NinTVTIoTMdW76Kxj9mNDJKjm7pCXXRlXMjAyBbm7rkzd4gcDYaXrqNpGRgg6m115x+LS1Lmub1W3tbv2Xqzy4uXLhAwXshG5y5QykltQ3uAaC/HQ2qz5czssWuluxUp6VsMfSVhtZ1xzP8A6jez9xoItZmBY6lV7i38SNT56VnkEMPz368lWXGZHXFMzKOfE/nijZ2bhY0DLEjDh7oY/PWh1dStYHtbmGy5xqat7tXkHvVKR8CQS8IAGhsgB/wm9LGI0r3ZXRkeA/umNkrW6tkPmhW39nYIQGSAlXuLKWbUZgG0bw6GpkfTPZeO9/FdTDsQqn1DYpiCDflfZZw1kC9S5af2dG2NTxVx/hv9K2ULh0w7iuNjjD7Gewj1t911wV3V4lPQhAt94wcFNf8AZAYeYYVlrADC666OFOIrGW4m30XGmkHSvP2K+gAFR2bjTFIrg2IJ1t1BH1q5zAHKbFc/FNaVyhJtIyzIJJJQB7xzkm5JPkBqPKm2f0ZI1PC68JKW5gHaBExtYdoyxuyooCqczDX3ix53JsKxiOUMDnfFe/2SZJmh1mHRbWPbaCONe1/TZQMnebUiwz6WB4HWmtq5mR5mk3HknBzC4NdxVhtqq/dkVWWwuCB+B0NUZjrzpIy4WttK5pzMJB7FRxe6WGxAvC3ZOdQv7J/sn6GtkclHVfLdldyOi6EOMVVPpL1h9fNZTbG7U+G1kS68nXVfXmPWlTU0kW405r0VHilPU/AbHkd/8oWBWVdG62uy2GE2Q84NpMQSVI4jMckZv4IM3xr0EY6GmHO31Oy8LUn2zEi3he3gN/ugGJ28z4NMLNE5lRgyyuxLZbk3IkAcEqcvPTnSKicGHK8EO03C20FARWiaFzSy52Ow5EIjhd2O12ak0UbPiZJLraXKMnake67BLZFPjrTBRtdTiw61kh+LSR17szz0YNiN9Bp6rOY6GSFisiFJFKgqRcjMRY9wnNx5XvXMFM4SiN/FehNfFJTOni1AB8xwKu7UjMEmRZ2cZQ18kkRFywsVc35DXxq1XSiEgA3us2F1YrWuc6MCx/N1WLTFc1pin3sshW3XNa1vG9KFNLa+U27lr9pomuy5mX8Ff3a2OMY8qtIVyIrCwDFsxYHUngLD41qo6RkwObgsOLYjJRlnRgWdf6IakMvY9t2Z7MGxa6gZr5SFDMCTm00HI0p1E8XdsBfdaGYrAS1lyXm2gHEjmr+A2X2kD4h5BHCjZSRG0rlgQDlRNeJA+lOpqDO3O42Cy4hjXQSGKNt3De+ybefYL4XJZxIsgJRipXvLY5XF+BHyvVp6VtO5r9xfiqUWJPrmPiPVdbQhaLGbYEEODxmGCx4VmVcTGiKoAktHnNhe8bi1dYEWBGy8oWHM5r/i/tus9vvgVTEuBYpMpktcGxOkgsOGtm/tHpXLro8kgkb+FepwOoE0DoH6258im2ZsqbaDxmRRZFVHm5vkJCsb8XykDTTS541YufUuBbpYalLtFhkb2vIdc3a30JW2HZwRmLC5Q69eLHnc8z41jqK9jB0UBsefPuXFe6SeTpZ9ft4Ia0hJU65iSCejDrXBEbpHXGp7U67W3B2V3aCyGEpYGRrE204EW8jYVqLntIiO7t0huXPm4IRtSMrGDKFzeBuTb73lTXMLfiIJ4W38Ut0zWatuspjZ7sATe/XpWhg6tzumYK/pK9pPb6JWqV9BsdloNxwFxsBvxLj4xvWmj+e3x9CuVjGtFIOVj/8AoLsIr0C8InoQs/v69sBP5KPi6istZ8l35xXSwcXrGePoVxS1xpXDXvmqeGNiD0N6q46FYMVeGUrr8beq84lzFzbvM1xx4k3NXva2q+eVMlyrMWz5GGVbAA3La318qq6ojGrllDXIrgcOiuo76opszLbMTxuL+mvAVmL83x8eChg6wK28s2DkjBCk8hbQ3AHPh60iY07RbLY9n5b6LrNnkb1g5BpscbkqbW/3pXPZHslSSvcbq3g96pF/4gEiW4Ea+h/OuzTYlND1XdYdqUHcU8uwsHjNYG7GT7vIn+A/6TXRaKWp+A5Xcl3KXG6iHqv647d/P+6p/Ycbg4uxfDx4zDBsyqbkob37pAJAuSbFTa/G1bQ+WJuV7cw5j+yl0dLVSGSGTo3HcO2ue1Z/eneCTFMGdAnZKwVFJa17EkkgXOg0tpasFVU9O4NtYLuYVhoo2OeTcnltbsR9sTFIdj4SGVHEbI75WBsYI81jbgSb6Gu1cXaB+aLyGU2ke8annzJv6XVDel+12oAOU+Fj9FeNj8y1c+V2ataOX+V26VvR4RI7+q/2Cnv4Q20VVtVAw6kHhYvdgfMMaKrWpYPzdWwq7cOmcN9fRaXbuLxiY6KPCqro0BJV7rEGVzc5lFw1soA8a6Di/MA1cCIQOiLpCQbjblYrMbiMVx8qMFViswIU90FJVJC+A1tWOmNp5Grs4mM2HwPF9NNfzsRPenBLPCThz+qu6vENNV942+9bUdQT1p1VGZYy1p1CwYXUimnDnjQ6X5doQLdPbyQxTwvKYhIS8UoUsFLKFbgDqCA2vHNSaSZojyONiOa3YvRyOqOmjaXNcAdNVV2rPFIkSRtJPMpu879pd+6QQiMTYEkHQAaVSsnY9mQalMwmjlhlM8gytsd+1WdnbBxkkLwXKYd2LMrgC+a2YcM1iRe2mpOtREagxhgFu0qKt1AJzM45ieA2Wg2Rulh4ve/SMOX7Pw5+pNQWxN1ecxWOXE5CMkIDG9m6uYmbEMQscWRPAjh0PT0rn1MtVOwtaMreWl1nYIWnM913KtjYrqucNGw/a+vSuTLG5gGZu3kU1jteqbhV4MXlNww73E20JHXxpIc9vw6K7mX3CvyCGwLz2bjoQPxrXFBBu5xJWZ0rm6WFliduY3LI4zBgp0N+I5VqigHBc6qeS6yyi4xnnUDUX18POumYmtiK6OBRn2tjgtADXPX0Qozuo/8AXcOf3wPiCPrWilPvm9652KNHscg7PuuzivRL5+lQhZn2kNbASeJQf4wfpWSu+SfD1XVwUfvG+PoVxmwtxriXXvG2siWwsAZpCoPBSeNr6gfWquXIxu3QNB2v9itnDu9EB7mvUMwNUMZy2Oq8ZIxjjsgu2t05TfsifWx+oqIS5ujmgpD4B/KUBg3axTOVLFSgBGndOvG3DjxrTJUxgfAs4icTay12FjdlUSm7gakcD0+Vq85MWtecg0WoBzviXu2HHPnSQ8p9l5Mq8KsCd1WygEHKr5ipyq7htuzQgWbMOjd758a6VNidRFoDcdqW5gG6N4vF4SYKMQiFmFxddSLX7p4/Cur+pwuHvmHvA0WqA1EZvC8jxVF9x8FOuaMsBfkbgEeDCtETKaUZonkLYcXqm9SVod3hUJ/ZyBbs8RaxBBykEEG4IZWBvfnVhR9bOyTVOGNxuj6KSHq8gbfZVcR7PcQxJM6yE8WdpCxsLDU3PAVMlFK9wcXi6bBjdHCwxtiIB31urkuxdphchxgy2I496w/fyZvnenZKrLbMFiE2FF2bo3eeiG4fcOdSGE4QjgUzg94a6gg0llHK0lwfqt82M0ssYjdESBsO5eibjoCTLiGJJ14XY9SWJvQ6FrNZJbeKznFm2AjgbptxVmLd/Ax2vd/NiR8FsKzOnoGbuuVV2J1zxZtmjsCtjGxRC0EQH8K2HqaW/FmNb7lniVgc2WR3vXX8V4yY6XODqQf2QPyrA6uqpHWPHgrNijA+6IxZIxc909M17U0yRxjM/dJs52gVTEbQLOFjOp5W+dY3zvlddhsE5kIa0lysDEG+X3xbUWpYnex9gcyrkaRfZZneDEKr2jsLjVbDuGtEbWu6zRa6TPUlgy8VnmBdrA3JOlaRZguuYLvOqB7zXjkREF8wt6ittEQ9pcU9sRkdYK/gMMIkAI7xBLHxpE0hkd2L1WFwiNwt2K0p6HSlr1IN9SES3dky4rDn/wAWP5sB9abBpK3vCy14zUsg/wBp9F28V6RfOkqELKe01rYI+LoPxP0rHXfK8Quvgg/dA9hXIANK4nFe7bstDuOv6dv4PqKq7cLjY2bQDvXRMMulODdF44nVWuy0vSiDwRdQMVzwpW5sVJChi4RbzpFQ2+nNS1ZPFykEg8iR8NK5QjsbKdzogmO2plbLbU8q2xU+ZuZaoaMv3KimOck8BVjA2y1fp19l7piutUMQGyBhbzxRLD4wFBHIMy8uo6FeY8xVHPkaLNOnJMbhxaN9UT3fxohRgHvqTYnU3PL0tUCokYbt7NEqrp3OIJCtY8Li4yqkxvxXkQfAH8K1snD9tHcuawgOhdfcIfsqOSOTNIzZE90Bj3vE0uKoc03uT/dOmcx7bNA1RDaOMdoi+q5mAUa5rcL2+daZKiUtOckXI8lnijaH2Cr4rELhYvfOdrXLNmtbhxND6lzRkjJJP0V2NMzrkaBBsRiWcXLXPEXrnuc5zutqtbGtadF5YSZ3dUyatrfUgAcbjrT2U+v2VZMoaTdaSQpGoU8OmhJ862vmjhAa7yXPDXPNwvGeW6lojqBqLa5R0pTpOlBdEdeSu1tjZ2yDLOrkFr9Qbnn8qw6gG61lhGyvumRSy8+J52twqcrgzqHRKvc2chWI2myghTa/DqavDCTxSKmYRiw3WYxmJte51611Io+S4xNyvbYhBVpTz0XwA4n4/hVKsG4jHimNOUXQzHPnnW1rjrr52rVG3JEt+FDPKQeSubRAACgHNYk+VZ4etqvR0hyPsU8fCjivTDbRXNlvaaI9JIz8GFXj+MHtHqs9TrC8c2n0K7uK9MvnCahC577X8baKCIftOznyQW/Fq59e7qhq9B/p+K8j38hbz/8AFy9ATXKJAXrm3Wr3ET9M7dEA+J/6VUHUXXHx02haO1dGg+FNJXkFZVLVUkosvdl0FLIIUqjLLmOnKsEr3F3V4JoaANVj9rqqsb5s1yfAAn51nY0ngttJBmPZ9UCnKk3Op6+Fa2Ahtl2o4QwdVVjfl9asRZamtCmVNUuLqwAU43tRkuoIXsmINUdEEhwRXAYxgRxOotY6jy0NZ+jbfbyXOqYRlJGiPYYNcu8mRenMnr4VeBoHXe6y5L7WytF1CPFQyPkBZ2F76+7px8KfFkkfYsuDxKOje1t72QfaUSRyXIMhGgzagX8OF/GsziQ9zGmwutUV3N5Ipu++YOX42vY8hrWikkEeYjkk1TNRbZL7WFBa13bn0HIClitdlufiKr0VzbghxVnKtfjxJ6VlvcnNummzbgItgcGyEu5AXkBz/KuhFD0XvXlZXyBwytCEy7IdCxJujklVA1W/K45UqWN+VrralaGzAi3EKni5VgiyhjmYkKL3sOZN+VXp2GXrFZ6mfL3rOzTyHREdyLnQHQeZ4V1GxAC50C5gY6QoTtnZeIAUlwC5ACqCbE+OlNhmiBIA2WtlEAC5xtZE0h7CJEvew18TzPxvWXMJpC5c1+iHYOAtKH6a/nT5XgMyruYNATeQrQ4lEsGYajT48K5kZcCQF1XX37ULThWsr1TLFoXpDJZlPQg/A1ZpsQolYHNI7F39TpXpwvmKVCFyn2mYjPigvKNAPVu8fllri4g+8tuQXsv9PwgU5fzPposgwsKwL0IFlotwo7ySnoFHxJP0qwBJXAx9wEbR2lb6Om2Xk1YSTxpZcALoUMVjRaxNr+hNZJpOBKaxnEIRiNrpGLXuSDwPAedYS91rNWlkJcblX8HhRLAoI94XsdeOo4861Qw+7HNIfIWSEhY3aOwWiLE3yg6d4XtfiQB5VD5S05eK6f6lJlBDV4/YgQddPKk9OeKiPF/6gvI4VlHD4a1cSNPFb46+KTjZU3F60DRbs2i9I0NVcUslFdjS5JFY8tf9/Gs5fkcHDgsFZrGWrRYmFZZLHhYHrztwqTEJZic1hbxXEa8sZpurEmByLaJgGbhmWwPhen+zNYLMedeaWJiT1gs/JBKGyuVDeFyfTrWB7AHWsbreJG5cwCM7N2U0UbBTmd9WLED0Ara6F2SzbArJJPncLjQIftTZMxMZF1txsua/hpWZsL2dUtvdPimZqvXA4IAF3a6LoRoRmHEE8KayAR3fJw4dqXLKXdVo3VbE7RaWRVUHIfhpwpUrjLue4K7IwxpJ3RTFr+hNr3jFzbjYcbVqewvhDW7tWUODXXOyGbNdFUSFVMjgMXYA2B4AdANKUKvoh0bApEPSdZyni9uldCTrwsKsyoneNCminG6Dyz5rsbeGnzqxzHQrHLKNgdEB289gfKtlKwg2XNkNypbtZGiJzDMeXQUutLw+1tF6ygYY4GjxUca/ey8dQatCy7cywYlUuaejGl1XWrL29E/NTsd/tHoovwNC0A6r6Bwpuinqo/CvUNNwF8xeLOI7V6VKquL74vfG4jwe3wUCvO1hvM5fQcIbajj7vuUCkFZwumtLuFKq9qSwFytr+tWzhp1Nl5rHwXZLdqPbX3gWId0XPUnT0pbpi92VgXDhps+6yuI3wmINjbjyH0FR0LydSuiykiahuG2tJJYszMdba8f9mplgAWgBgGgWl2HseSQh5CVHS2utZHZT1WrHPOG6NW2wC9mLDw460yAmMWC5snWOqB7yY4XKDlxa3HwpDwJH6a2WyliNsxQTDvcXpUjLFYamLo3q2rUiySFXnw6NxFjyI609kjgtkNbLFpfReWD2azsQSABzJp5eCN7LtOrmdGHN4o8mx41GZGUvpx526VSRjCwZX3PJcl9TI93WGioz4qRAWVczjlfl4cKz07gJN91fI06HZS2XtOUm0l8jfssNRWh0wZoTcKJYGZbt3Xv9ruS2hkW4UkcPG/WlMmydbidO5UdFw4KlhpJc5LyDLxHG9+lrfWgujcLkm6a7KBYBE1x9ho5v05VUylouwlK6K+4Xn/SB1UqMp5W0I502OeRurtQVD4ha4VU7ThvZFUMOl9PSpe64uGW7VLYX21OivYXaFjr686iOoMbtdlR0VwoY8KveRQyHiPu/9KZMGXzssQiO50OhWc2hIlxluvhe4+dPhGbWyXVTOjZa+6HT4q3CtjI+a4rncEE2i+fu/wC7c62NaGi6fTQGR9uHFVGibtLwdwc+hPlyqBbL7zVdCTETE7LFsrAkYvqbkeFv986rlaG6BY6ipdUkFyupbW1ZTuvfYS8GjZ2C3kvQR30qQ1bXyWF13zBoRGgPEKoPmAK9K0WAXzh5u4kcyvWpVFxLek3xmJ/5jfLSvN1Xznd6+i4YLUkf/EIRJwpIW9SwGJyBvG2vlQ+PPZcTFBct8V47SxZkXW/LStEEAYVyC4NGifZux5Zxp3VPM8+Wgp7pGM7VnfMQt5u5u5FCoZgGbr9K5spLzrslPncdFqAy2sKXl5BIKrYrEZFJ+Hn5UiUlrbhMjbmcAsFt7GXkF2F+FzzPhVqOPqkrsxgBqWym1I5HWmVDdLhcvECNOaLIbVzyCVzA5PI4/wCvSrMYSUF2io/bQGGvyv8A7NP9nzC5Uw1GRy0GNxC5B2IBsASTxPAn1pE3RZgxosF0IiSczuKHpE80i20HM3taiBrL2ctDyGNRlSi91UzAftNxPjTTLGx3Uj05lZCHOFybJo+ydjaIg8yun4cav00c3VyeSgh7RfMquJwaG+XXqDxrIYx/8z4FNbI7ihgwahrAtc8OJ+FWu9+gHkndIbIzFss2u5C6dNacykNryOssr5uDQhcWz+9lXXXWwAv40m7nGwWgydW6uHYBJzMzAdFIv8a2NpywXISfadLBQx+LWFcoQ6fe1J+NQH65WtsoawvNyVjMdtDOxNrV0oYsoXJqX536bBDZsRcafE1qa2ypHCXanQJsMl/L5mrPNt0ySUBuSPb1UsVIIxbh4fnSWtListlR2PnmkYIuZmsq+ZPHyp0jOqAtETLGxRP7K8RySAqw46/E1icQSbL3mEOaKcAcFb2SubEQqOckY+LirxN64HaFoq5PdPPYfRd7FeiXz9KhC4jvG39bxH/Nk+TEV5qp+a7vK+i4f/Cx/wDEeiGSLpSQtoK8sFhGkNlsNLknkB/709rg0XK4mLXFncFoNl7CAIJ7zeNUfI46rzr5LrT4LBW4jhSdSkkq5lA0FMAVbqLzZeJqrtN0AE6BZ3aO3QWOpI5CkGB0huVvjisFmJ3EjZtM17gWuLjhcVsbFkFgmS1QjFkT2euQcbniT1JrNLquJPIZHXRBZxWboik3sqOOxt+GtaooAN0lzrleOFTNqevGpmOXZTG25WxwGyg0IysCT7w8+h+Fc90PSdaM68Qusx5i0cqsayJIQ6lVsbEai/mPCqy0r42B609Ixw0Oqu4HZgaO6sQzcWsSa0RQdLGCSUiSYh9rLzjg7FlPaMx4WK2uDSnBscgyfnNWL+kbqFLHZWclTbnSp8rpCWIiuG9ZRTGlbhV15knj5XNqZFK4NIaQO8qCwE9ZeLSMxFzfwvoPM86WbuNiblW0AXhtaytdDY21p0oZ0gaEQkkdbZDYNvM3DW4sDmIGYcmH5GtT4mNGoPmndAOBVyIpiFMJcmS1yR1PQdL1WJoDgSO5YpHB1w0oRtbdf7PGGZu0kbQLwW/5DxroOlsQ29gs8UbWi5bcodgd02kYNNKqjoovby5Vf26JugQ6GR/xeS0absYRRYyyk/xAfICqurYhuqeykoVtTd7DoC2ZmA17x4elVNQX6RlPjha3VwQjYGLEWJRxzJ8rFSPyp0mZsZtuAsjn9LUA8NlZ21ihJJmHT61kga4Al3Fexw1hZGR2r33US+Mww/8AFX5G/wBK1wfNb3p9cbU0ncV3MV3l4hKhC4TvFMoxeJF/++l/nNcGdoL3d5XuqJz2wRn/AGj0VNJKzFll0GzZtCvLDYjs5UF+LW9DpV8mYLNWtDoyt3iYpFVCoYc7gdPpWdwJsAvHu0Xg+2JluGFhc2zIRcDhr8D61YAtCVqVSfegh2C5SAdD4aa8eppmRysGG9iqmN20Wtc6kaA6WNyCNdao2Enfgrglo0Qudi9yOR08i1hwpzeoNVPtL9lBEIv1sT4cFty6lvhV890iUF5uvSSZwdAbcj+dQGsO6R0LzsoSYluJ4+VquImAaLM9rr6qUCluHHp1qjyG6KojJ4LWbHwiABpc/Wyrw89K58jcx6wNlthjya8UYly5c+HY6cVI4+XCxqG0LXXfHdaOmOzws5idu4h1uIZLEc9DbQ2p4pDls+QKwewHQFTh3oxVgFw7aWGvLj4crVLYy0W6QeSCGHUhW5tpzTIoMPeNzxN0IIA5cxc+lQWCS7S4EjzVAchuBoguMx+Idbdg6t7ps2oPh5Gksp4Q/Vw0T2yEa2RDY2yZ3RXlmMemqn3vIk8KZPDCL5QEe0X/AJVf7Xsw5PFeFugHGsEbQ3bdDhmshGIxwWLtB3mb4a8AKYyEukynSycG62UZcE4jDll1Fz3bEX8K2FrGai571nc5z+qNF74DDmMxGP3QwLNfUg6G/XSktfd+d6kMY1uUK1vWGOUi5B5jlYXNNc33hcdkpri0WG6oYZVkupkZdCRYcxay8Od6hrGXu4K2Z4UsNFKqfpGcAZRzLWPE60xzL6lUzEoLvFigpCBsysTxHEAXF7cs1qfTRDUt4Jczzx4qjhMK7kdkuaxBOUHQga+l7/KtLtQQb7JDWagtV2fAMFzHQcwdCDWMyAmy9Vh1UT7t4Vzc0f17Dfx/6WrRTfOatOJfwz+77rt4rvLxSVCFwLfnZE+HnkklTuSSOysLlTmYkDNyOvA1yJInNccy9jSVMcsTREdQACOOgWbjnY+7f01/ClEBbmufyRLD4Ukh3PeHADiPEnrSs3AJzw21irzYuWwHbyWXh3z+dWbbkuU+ii3TDESHTtWbzN/xqxjvrlSehp2m2b0VVsN+9TQHf0pboqfi/wBFPJlIZ21PDObX8Rfl48KBG9ws1qU9tPHoXo1gtovEpBjBB075tf8Ah6jx4UoUrib2KrJHSi2aSyicRIT+rnToj2+XGlezFumqeKanIuH+iks01gq4c8b/APCck86n2dx5o9mphqX/AFCtpjp8uU4Qt5wyflV2wuAtYpRpKUn5n1C8e2xIPcwrL/DA/wCJFVNM4801tLRj+ceYXrFLjiw/QykdDC9j5mw/GgUh5FQ+GiA+IeYVz7Xj+WFf+zC/KmGmlGguFmbBQu/+nmQpMuOfjg3vbjldfrVHUTnbtVhFSN/+q8hsjaB//Hb4gfi1UGGO5FXz0Q/n/PJWcNsXaCkEYfXxkX/1VLcLeDdUdLREWzny/wAIhDsraAuewiBbiTICf5qczDntvZZ3yUe2Zx8F7f0ZtI8Ug9WP0NM9gfx1VA+j5uHkpf0NtBtCuGA82NHsTzobKekov9/0VQbmYwn34B4ANb8KoMKN739U32ylAtld9F7jcrFk3bERf3WNWGF63JCg1tLbRh+isQ7jS3ucSB/DFofO7Uz9MYRqUo1sXCP6/wCERj3VcCxxLW6CKMfiDTBh7ALXSDUx7iP6lWIt10HGWQ+kY/BKYKKMc0t1RfZo+v8AdTO62HPvKzebn6WqPYIN8qr7Q/hZV8VuNgpPeh+Dvf8Amp7YGN+EWVTK52+qiu5OHVcqNMg6LKRSzSRnn5p7KtzP5W+SHz+ziFuE0vrlP0pfsDOBWxmLyN/lCnsbcFMPPHMJmbIScpUC91I4+tTFRBjw6+yKjF3TROjLQL9q2QrauQnoQoPGGFiAR0IuPnRZSCQbhU22LhybmCK//LX8qWYmHcBOFVO0WDz5lIbFw/8A+iL/AMtfyo6Jg4BHtM39Z8yprsqAcIYv/LX8qtkbyVDNId3HzXouCjHCNB5KPyqbBUJvuvURDoPhUqE+UdKEJ7UIStQhPQhNahCVCErUIStQhKhCVqEJWoQlahCVqEJWoQlQhPQhKhCVCEqEJUISoQlQhKhCVCEqEJqEJUIT0ISoQlQhKhCahCVCEqEJ6EJUITUIT0ITGhCehCahCQoQnoQlQhNQhPQhKhCVCEqEJqEJ6EJUISoQlQhNQhPQhKhC/9k="/>
          <p:cNvSpPr/>
          <p:nvPr/>
        </p:nvSpPr>
        <p:spPr>
          <a:xfrm>
            <a:off x="612775" y="3127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33" descr="data:image/jpeg;base64,/9j/4AAQSkZJRgABAQAAAQABAAD/2wCEAAkGBxQTEhUUExQVFhUXGBoaFxgYGBkZGhceGBocHB4XGBwcHyggHBsnHhgYITEiJSktLi4vHh8zODMsNygtLisBCgoKDg0OGxAQGzQkICYvLC8sNCwsLCwsLC8sLCwsLCwsLC8sLCwsLCwsLCwsLCwsLCwsLCwsLCwsLCwsLCwsLP/AABEIAMsA+AMBEQACEQEDEQH/xAAcAAABBQEBAQAAAAAAAAAAAAAFAAMEBgcCAQj/xABLEAACAQIEAgcEBgYHBgYDAAABAhEAAwQSITEFQQYTIlFhcYEHMpGhFEKxwdHwIyRSYnKyMzRTc5LC4RUWQ4LS8SVUY4OisxeTw//EABoBAAIDAQEAAAAAAAAAAAAAAAAEAQIDBQb/xAA6EQABBAADAwoGAQQCAgMAAAABAAIDEQQSIQUxQRMyUWFxgaGxwfAUIjOR0eEjNEJS8RVygqIkU5L/2gAMAwEAAhEDEQA/ANe6Q8YGFtdaylhmCwDB1nv8qwxE4hZmItM4TDHESZAaVet+0O0Z/RXBE811gT370oNpM/xPgugdiyj+4eKdt9PbREm1cCgTPZ/HWrN2g065Squ2PIDWYX3o9wzjli/pbcZonKdGg8wOY8RIpuOdknNKQmwssPPGngiNapdKhCVCEqEJUISoQlQhKhCVCEqEJUISoQlQhKhCVCEqEJUISoQlQhKhCVCEqELi7dVQWYhQNySAB5k1BIAsqWtLjQFqvcT6aYe0uZQ90CJKAaA7HUjfl38qVfjY27texdCHZk0ho/L2qFa9o+EP1bw81X7mqBjWHgfD8rR2x8QOI+/6UvCdO8G5Ch2BJAAKNufIGrDGRXXos37LxLRdeIVmppc5VX2kr+p+VxfsI++uftL6N9a6uxj/APJ7issu7DQ6r3HkAu9czgOxemG89v7U3F3MuBc6+6p1CgE6Hcmd4pmNgLKShJ+ICj4BGdFC5swVWQiezoDuNt5nv86Uo5yEzIWgWd249auXBulOKRVRl+kMzZVjLKQAZvOzKF1IUT2iZ3Ig9fCSPc02Qa+/evNbRgiY4FjSL+3d/tXrC8SRwCCNZjUEaaHUEjfxp21zKUsGpUL2hCVCEqEJUISoQlQhKhCVCEqEJUISoQlQhKhCVCEqEJUIXhMb0IQfiXSfDWRLXAe4LBJ8R3jymsZcRHHzimYMJLMfkCqXEfaExkWky+Ok+YJB+GUVzpNpf4hdeHY3F59++tQOHrdxjG9iXJtJrB2McgO7vpeMvxBzyH5QmpBHhRycI+Y/dC+IXGZbrnRGOblGjQo9ASKVt7nOdwP50TkYa3I3iNPDVV4jmKlryE2QCurR1nmO7l41o55q1TKNy+hbTSoPeBXoxuXgiKKrntEH6k/8SfzCkto/QPaF0tkf1Q7D5LIOs11mB3nxrlN3BerI6EuNY1jZdSgysQJymRqI7Ws/Gm2HpSrY2h4IOq7wDk2kO0AL4nL+AIHwpHEA5lu2rIRS3+lBgDrYIYH3b6ncMP2/5v4t7RSHNmbo4eP78+1LTRNylj9WH/1/Xl2ItwDFXS3V22dc5LmQhCk7v21aWJBJyhZJJhmLM3Whxgk0IIPguBidnOhshwI8fferHwjjrI4DzkYhWJIORx9YJmOW20baQZEbTZuKF0Rp2+9Fm7AnKSDZ37jr39IVp/2gqkK5Ck7E7NvoDzMAmOVN2kaUtWB2M1Khe0ISoQm3vqJk7eBoQmbmPQROfXuRyPUhYHrVS4D/AErBhO7zCS8Qtn6w8tZ2nUb7VNhRlN0ulx1s6Z1nXSROm/wotFL1cbbLFRcTMIlcwkSJEjcSNqLCKKfqVCVCEqEJu/iFQS7Ko8SB9tQTSkAnQLjD422/uOjeTA1DXtduKs5jm84UnBeU8x8amwq0VWeN9JrlvELatWldNMzltZ3KgcoSWzEx2SPGoc6hasxmYgKhcb6RXLzGHJWY1JIkSAyjQDcwQB37xHCxOLe80Ny9Rg9nRxCzvPuvygmYkydSdyaQLiuoAAKCK8B4O2IfuQe833DxrWCF0rurilsTiWwt6+CNdI+IqqjD2tFWM0eH1fxpnFTADk27kng4S48q/eUDxllhhC5OjHQeCso+c/KsomnJm6f0nA8csG9H4KAigptOWF374qj3EBC+g8IOwn8I+yvTM5oXgH84qv8AtDP6kw72QD/FP3Upj9YSOsLobJ/qQeo+Sx7EqZjNt3zHf37VzGt0Xqc430omFwnXXktS0MdxyhSZE+VaOdkYSsMRNybDIBu/K0nB9D7a21Qu5hfDcnNPnrFLyG9D0ftcf/k5LsAe9FJXodY01uz4MP8Apqoiad29B2rN0D7ftSH6MWGksLjaanMRJ7ztJ8auWAi3BYjaMw5tDuXWG6L4a2CxVpIIAzHnz01FSxjI25jvPBD9ozv0J8FOvtmADciCDzkc5/M1f4yVKrw3Dmzh3VojQiI10iI5nl9goONmPHwCgADSvNeM7n/j3vQp/wBNR8XN/krBzR/YPH8ps2n/APM4j/Gv/TUfEy/5FW5Rv+Dfsfyueof/AM1if8a/9FR8TL/kVPKt/wDrb4/lIYdueJxB/wCcfctSMTL/AJFHKj/Bv2P5ToD/ANvdPnkP2rVxjJRxVC5p/tHj+VwbAM5jMzPZQb76qoPzq3x0vFV0G5qHXOj9nMG7UCOwdV7IhY5gAaRJHKKo7EFxsi++wmGYlzGkNAHWNCmcR0dtNBW5dQ84ac3jrMHy08BWLnZurvW7MfI0UWg9y6w/AVQyL2I/xgT8qhrnNNgn7qr8cXCixv2R3B4h0j9Lcbwcq3zyzTLcZK3jfakn07+0Dsv8rjiloXyC5MDZYUr6qwIPrVZcU+Tf7+9q0LzFzfX0pDcRwJWMi9eWNghVVHkqqAKydI9x5x7tEwzGForI09oJPiVLt8PGXLcY3l00uBTtsdAK3ZipANdR1rB0gJtoynqtQekXCLl5Qlh7dq3HaQKRn82H1f3Yjz5TLizIMu4LbBzxwuzvbZ6eju9UFw/Qa6bZZnVWkwIkepB0+FJuicRm4Lpna8YdQaSPfBP8M6EEyb1wADfJsB3lmH3URQGQ0FSbbAH02/f8D8qz2sHY6kJh37G2ZGVteesEE09I8Rt5Nmi5fxL3Pzv1Qa50Ptn/AIlyT35T91c8xgp5u1ZB/aPH8oZ02w4tWVsrsqEeZDpqfhNPStyBrR0fhN7PeZHGQ7yfQqhI9YELs0n7D6+lZSDRC+g+Hkm1bnfIs/AV6WPmjsXgJeee0qse1BiMIsT/AEqzHdlf74pLaRIiFdPoV1NigHEG+g+YWPYvDGJ1iAdu9A330g3cvTh4v300pfQ+3GOskiR6Rqh7qvJ9P7Ln7RP8DvfFbNdcE6TsJpaVzXGwvNCwurO48xVoic4QUsTiSxO0fnWrTTl5PQoApR6XVk1fcKpZmCqNSSQAPEk6CgAkqRruVfudMsCGy/Sbc+GYj/EBHzrb4aX/ABW3ISdC6450kt2MKcQhW8shUysCGY8iwmI1Jojhc5+Q6KGRlzsp0UTol0tXFpcLqLbWtWEyMpB7QMDuMjy76tPAYyK1tTLDkIpQOj3tAGJxK2TZKK8hGzydASMwgRIB2Jg/GtJcIWMzXuV34fK27Vpv8YsIxR79lWG6tcQET3gmaWDHnUArAMcRYCfxGMRENx3VbYEliRljvmqhpJoDVQASaCH2+k2EKdYMRbyZssk5dd4hoO2u1acjIDVKxifdUpt/idlHS291Fd/cUsAW5aeulVDHEWAqhriLAXuO4hZswb1y3bnbOyrPlJ1qGsc7cLQ1rnbgq7046UPhrNq5h+rfrGMMe0pAE9nKRM9899MYeEPcQ7gtYYg5xDkb4Zxyxeyi3etM7KGyK6lhpJBUGdOdYvjc3eFm6Nzd4T2J4xh7bFXv2UYbq1xFInvBM1AY46gFAY46gJ69jrSKHe4iodmZlCmdoJMGoDSTQCgNJNAJmxxjDuwVL9lmOyrcQk+QBk1JY4akFSY3gWQiAaqrNRMDxyw91rVu+huKSGTMM2m/ZPvAc4kVqGyNGYblGhQnpEwxWJXB5yti2vXYog5RA2Rj8Cf4lI92nsHHevD37+6yk10Q3hli1hsXg2wq3LdrGpdz2nYsQLa5kuSSTJGozEkCRzIGmLY3JYUM+V1BXxIkd1c1tFwWypXTrFBmcDUBWB8wV/Gt5ZA5wrr9F3tmx0wE9XqqGgUjUd+omfAHlFYWu0bG5ErfDuzmRgdYg6ToDoTpO/nUSMtthZCanU4LdcGP0afwr9leiZzQvDyc49qq3tRP6mv96v8AK9IbT+kO30K6mxP6g9h8wsgxGK7tezB0/cC0iF6bJ5+tqR0WufrdmNO0OXcjc6tL9M93muftEfwu98Qtn02pY1uK82ugYBPcPt0q7dAT1KFHRCxgVk1heaCm109ojcUOjc3eEWsz4pjfpbNfuhrmHW91OEwynL9JuzGdyPqzrPIad+Z+KMtpjOcdSegJ0DIKGhqyegJjCniLXer+i27NsNlZRhFdEmYJCguyGILqSNzTQwjeJP3UOMIF3Z7U3xrAD6Li7a2FsYi01q5ftoT1bIoYC9Zn6pDEkco798i10crQ42NQPwrMdbmm7B3fgqrJefCgwZGJwwB8FunX1GQj1rYgSdx8lvQd3HyRPozgTa4jhFO7Kjnw6y0Wj0mspnZonH3oVnI643e+Kc6U4nBvexJs2b124c0vmItow0a4qgSVn9rTyFRA2QNbmIA8exEQeALKi38Q3+yra5jlGLcAcoFoNHlmYn1qwA5cnq9VYD+Unq9VM6acLtWMJhOqWDcVncySWY2011Og1Og0qmHkc+R18FWF5c82pvTJv/EMD/Bh/wD7jVcP9J/f5KkP03d/kh/COHXOKXMVdd5uKmZFmBLE5Enkgykeo8Zu94w4aBuV3uEQAG5N9IeE3cLgrKXiAzXrjhAQ2UZEHLTU66d9TFI2SQlvQFMbw95I6FJ4pwhMJjMCLRcZzZcyZMm4AY0ECOVQyQyRvzdfkqseXsdfWl0sxWDe/iTasXrt05sz5yLdtl0N1VUSQCNc3Z9NaiBsga2yAPHsREHhos6KBcuk8MQEyFxjBR3A2Q0D1Yn1NaAfzHs9VoPqX1eqkcf4Vbw4wLWswa7bS4xJntdgyvdqTVY5C/MDwURvLswPD9rZcS5CsREgEiTA0HM8hXKC5iy7odwf6RhmuQv0hnZrFxmKgMtvrXdgwKFMxXUqCC5Eiu+xgo+CUq7PFWPgWEvsmKwuLIS9fS2wZpAdCxV0zAlSwSFgfdpdjSNCpFneovH8bfTGnF2Oqu21DWkTkFT3gsazKuQy5oBbskVzMRi4nyuhdpVa8Na9TWtdq0Ac35hqrHwDpbYxLdXJS7H9G3ON8rDRog6aMI1ArB8JYL3hXa8O3Kq9K7wF6+salt9tIUaaHU9/KNqyDgDXvcvVYFhMLD1eqr9m8qj6+gOzRv6eNaWLTzmuPQukxBJ1M77+n4CspearNaBuW/cM/obU75F/lFeji5gvoC8HN9R3afNVX2qn9UT++X+R6R2l9MdvoV1dif1B/wCp8wsYu/n4Ui1eoRDod/XrM9/+U1eSsmvV5rm7S+g73xW13TJkbHWlZaLiRxXmRuXdmzn0mO//AErWGPlBVqpNKYQtsaU4ckTdFXUoXi8QWBGwNc6SYu7FoBSyzo7fW1a4c9zRcNib9q/3I9zMFZu4AsNTtXUiI+IJ6QCE5MMxeBxAIWk3eFBkuWx1YS4WZ16ucxcglj2oLaDWI8DT9LnZyDaqfSDFWzjsQ4hkw+Ae3fbTVnYlbZjTNAOnjFI4w3laN9hNwg8mB0nRC7/Qw4rD4DtrbdLKrdB97I0NoP2hLDXTXw1VGJ5N79L107VqJ8jndqKcR6LXjxG1i7RtC2mQFWLAgKCpCwpHunTUa1kydvIljt5tUbKOTLSgXEugmKS7d+i3F6m9IYFipykzkbQyo7xy+ezMXGWjONQtW4htDMNQiGN6BOcFaw9u4nWLdNxy0hWLLlMQCdBlA01jlVG4scqXkaVSo3EDOXEIr0l6J/ScLatBwLllQEJHZaFCkNzAMDXl41nDPkeTwKpHNkcT0oJwPoNiDiEvYy4GFrLlAdnY5DKrJAhQdfH1raTFMDC2Mb1o/ENy0wLzi3Q/FYe+cRw5vensSoKyZKjP2GTnB203iaGYhj2ZZUMma5uWReYDohi8VeW9xFuyv1JUlgDOWE7Cqecan50OxEcbcsSl0zGCo0Y6T9GruIxmFvIUCWiueSZGR8+gjWdqyhnayNzTvKyjlDWkHigfFeg2KW9dOEuL1V6QwLlSFYyUbQ5lnnvGnnuzFRlozjULVuIZQzDUKXj+gdz6DbsWnQ3RdN1y0qrFlykAwToMvLWDtVW4ocoXHdVKrcQM5cd1UpHSXofevDBi2yfoUW2+YkbBO0uhn3Tp5VWLENbmviojnDc18VZeMujq9hyyi4pUspAPaBBCz9bLJ8NO8SvGCCHDglVSMR0YxuGAfC3TetjZD2XCl0dlytoAzW1zZerJiK6MWLA0Onl+fNYmMjmqxYLppZv5sNiLLWrrrlZLs5XEmRtIXtXIaIGkGnWTB3vRUvgUJVUH0hrdxFVbi2cGFuKlsM4liOyVcE9W0GYUtlYaUs/BYeVzy5u+ungOHR3d6s154LzBYC4MZg3v2hbY3bqyCCXKIYYRqVkRJJ0PKaV+Edh43a2OHVr9te7rUh1vBI11TXSGXxF0ER2yNY2EDc6RpPrSdWQvYYKmQN7P2q0wjSrroJ7CjXXuP3VSWsqhfQmB/o0/gX7BXpGc0LwMnPPaVUfauf1W3/fD+R6Q2l9Mdq6+w/ru/wCvqFjd0/n0pAL1CndE2/XrPr/IatN9I93muZtL6DvfFbWdh5Us+9F5kLu3cy691XjfkNqDqmLtxnMms3yOebKkaJtkqiFUeP8AAnV7l/DotzrRGIw76Lej6ynZX8fXzaimaQGvNVuPQt2PBADu4qtJjcim2G4xYUadQqho/dtudQvdTollrQtPXa0y2b+UorwjgL4gKjWPouCVg5tMZvYht814nUDbQ66eRCz5g0k3md08B2KrpA3cbPTwHYrt9EXrOsjtRH3fZSmY1SXs1SkVRQlUoXlQhKpQvaELyhC9oQvIopC9AqUL2hCVCFA4iokdjcEMwOWAeyJPPcnUEQDpWrD1qE1bh2Fy2w17GUwpORTosaGMxIHIk+VWOmhQoePwy3AUxNpbigjtNo0cnUhd/d7iCd6lpo200oIvegeJ6K3bTi9gbhcoxmzdYkqxXKYadTl0kye5hFNMxVEZv19vx9liYuLU70dxN3FY9XvWWtHD27hKkEKHuXH92dNVuESCf6Pfar4uYOZopYDm1Tl7hz4jE3mXS2GPaI3y9k5dQTqD4aUjDC57r4L1DJ2wYdjTzq89VT3wxVgHBHfoRE+Bigit66oeHC2qZgkBZVlQCTJJIj3dSfSs3gEAdaoSQCepbxgj+jT+FfsFekZzQvDSc89pVO9rP9Vt/wB7/kekNo8wdq6+w/ru/wCvqFjdw0iF6hTuiB/XbXr/ACmpm+ke5c3aQ/gPd5rbnOgPhWEps2vLhepYLbEeVXjhLxoQgldDAN3gVf4Rx3lRmTN3QxM0q8AOIClMXKopVW9oXELljAXrlpijjIAw3Ga4qkjuME60xhGNfKA7d+kHQLJ+B2+KYsOcPfxL5IzfrLLGaY95xOxrrSchHWYAd36WepUrhHS/HYHE9XiLlx1Vwt61dbrCAYkqxJIMGRBg6b1V+HilZbR2EIsrb8fjrdlc924ltRpmdgo8pPOuO1pcaAtXQ3D9LME7BUxdgsdAOsUT4CTrV3QSgWWn7IsKbxHilmwoe9dS2pMAuwUE9wnc6Gs2Mc800Wi0zjOP4a0qNcxFlA4lCzqM4P1l11HiNKu2J7rAB06kWnL/ABnDpaF579pbTe7cLrlaf2TMH0qBG8nKAbRa74dxOzfUtYu27qgwSjBoPcY2PnUOY5hpwpC54lxixh46+9btTtncKT5AmTUsjc/mi0L3hvGLGInqL1u7G+RwxHmAZFDo3M5wpCV/jNhLq2GvW1utGW2WAYztA8eXfQI3luYDRCjX+lGDS51T4qyrgwVLqIPceQPgauIZCLDTXYi0XBrJSvSgOhAPn4a1IUJjE8PDAAHLGwgFdTJBG5B7pjbQxVw6kKJYsXF7LDMpG0s4GgBM6GN9NN9Nq0YGucFC5vZCIT9G2jKDqIO0HYSo8hnIqTv6QhEsJPazEwp57x589wJrMgE+asqNw/Hw1+47LaAuKLSk/wBnAdB4FMoM6EweWjDXb3buj18F6R8dtY0C7GvfuP33KL0wtBWUgQDBAnuEEQfP50T71fAGwQoGEQMASYEgSdhIbu15Clni2pskh3cfRbV0cacLY1Bi2okbGBH3V3sN9FvYvG4wVO/tKrHtY/q1r+9/yNSu0eY3t9F0dh/Wd/19QscuCkAvUqf0Q/r1vyb7Kmb6R7lzdp/057ltnIeVYHha8sE4lge8H28Na3bE3nNcotOfSJWa0MxLLCilCrnq6bZaikKoe1Mf+GX/ADtf/clNYL67e/yKg7llnQ3FcQTrfoClvcN2FRo97L7/APzbV1cQ2E1yvcqC+C44BirdziCvxDrXZrq5vdWHDBR1qwOyCACBERtyqZGlsVRVu8OpHHVXn2n28E+IsnFYm4pRTNi2mdiCZkNMWydiTMgCNppLBmUMORvefeqkqg9JsTgLip9Bw961BIdrjZg2mgHbfXnuPLuehbMCeUIPZ/oKunBEOP32bhPDcxJhsQonuR8qj0AAHhWcQAxD+5Tei8PRbNwr/aDXnLghVQxlCLd6oLJ1kakRpyjnU8vU/JV/urRWlrroL0W/2gt4PedEsAdWBBGa7mJMHYfoxMQTprpUYifkSKGp9EAWvfZPjmt42ROVrNwsO8KucfMfM99Rjmgx94Q1BsDxK1exRv8AEBduq8s4txmYn3VkssIO4HQACtnMc1mWKh2qE9jcdbt4tb3DEv2wuUqr6sHkyohmLIwjQnWWG0VDWlzMspBR2KX0+dzxS8VlXzWcusFW6q1Gu4IPOqYahAL3a+ZUnepXtA6HJw8WClxrguZw2YAQy5dVgbHMdDJEbmow2IM12KpBFLTvZliGfhmHLGSA6jyS4yqPRQB6VzsWAJnV70VxuVsWsAhOUITtoQCfQVowU0u7lBUa9gVY5iBI5x+dY0nehpICleY9oSObH5D/AF+yqu+Vnb5BS3eqD0g4O3VwsSz3yJ7yxYD12+Fa5baw9q9Hg8QOPAN8BSD43ioxKLKZXURKxBBI35jn8atIcw3JuKHkXHXQ9KbwytEQNT67Vg4Etpaktu1s/Q5SMFYB/Z+813MGKgaF4/aBBxLyOlAPaz/Vrf8Ae/5GrDaHMb2+ie2HfLOro9QsdekF6hTuiH9dt+tE30/suftP+nPctqvXANyB6xWDj82q8sASNF4WUjsn51LstW1FEb1yraGqg6EIXk1mheGhCr/TfhT4rBXrNuM7BSoJgEo6vE8pyxPjW2HeGShx3IVZ9lnRvEYQYhsQnVm51YVZUmEzyxykiO3HoaZxs7JMoabq1VoVd6W9CcZc4g9yxbBS46utzMoCGBJcEzoQToDOka6Uxh8VEIgHHUKCDaf9oXQvFXMZcxFi31yXcpgFZQqqrBDESOzOk7wfGMJiY2xhrjVKCF10p4RxXG4e212xaQWm7Ni1GcyINwyxAAgAKDOp00ohkgieaN3xPkg2UzxfojjDwzBWxZJuWnvF7YKlgLrllO8Hxg6SPGJZiI+Xcb0NeCK0VjXo3fHAvomUdflLZJG5v9bkmYzRpvE0uZmHE5+H6pTWi89lHAL+GtYg37Ztm4yBVJEwgbUgEwJf5GjGyse4ZTdKQgPs46H4rD43NfslbaI6liVKsWGUBYMkHUz3Vvi8RG+OmnW1VoTZ6IY/h2L67AoLyDME1B7Df8O4pYE8tVPIHTarfERTR5ZDXvgiiEYwtzjmJxFpnAwtlWUsBlClQRIIzM7kiRGg8t6xcMKxhrU++5TqhvS7ofi73FDdt2s1q49ps+ZYUKqK2aTIIyk7a6RWkOIjbBlJ11UUbVg9rHAr+Kt2Dh7ZuG275lBAMOBBEkTqvzrDBSsjJzGrViEe6BcLuYbA2bN0Q65iwkHLndmiRpIDDascQ8PlLhuUqxg1kELpTUoUgiIH51q7tAGoXhYTlkTQBZDQpo70O4hfUvEiBpuOVRPq+huGis1prch3SZF6hSRIDoT8YP2mmXUcOO7zXSwBOeh0FVPjPB1MXrZULcksBMKxOsGNpP8A2okZYzBdPD4gi43DUbuxC7qlSNZHgfPT5UrLYCcjIdwWy9DnnBWCP2I+BI+6u3gzcDexeQ2gKxL+1APaz/Vrf95/kasNon5W9qe2H9Z3Z6hY7dpAL06bwgPX2gDHbEkTsDJ28BW7ebZWU1ZCCrFfbM8HUk6nxNc6lQaDRcXTBEaRU6WgCxqp9rjd9FAW4RBnvOvnIIqTupLOwkLnWWohgumdwaXEVx3jsn7wflWSXk2Sw8w14qycN49ZvaK0N+y2h9OR9DUrlz4KWHVw06RuRBqhKLOunHGMTZxo6l26u3YS9ctg6MBdIadO6J8J7q6OFjjdF8w1JofZMxMaWa9NL09LntnGXFJvDrLC4dSdP0yMw21iBMelHwwdkB0333KvJA1w32pdjpjfstet42wqXLdnrV6ttHEgBdzGp3nkdO+vwzHUYzYJpRyQNFpXXDeluJF3DjFYdLdrE/0TKTI0kZhJ713g6+Yofh2ZTkdZG9Dom0cp3IJxnphi72Ea9btmzZN0Lbuo/a0mVcTOveBEiK2jw0bX5SbNahaNhYHUdSibdJ3w9/iLuWuJZNoW7ZOgL6QO4TqfKqcgHsYBpd2q8kHNbXG0S6MdKnv3+puixJtl1axdFwCCAUeCYbWs5oAxuZt94VJIg0WPFDemvGryYtLP0k4SybeYXRbL52nYxrA8Nue4q+HiaYy6sx6LVomNLbqypNzpHibYw+Hsi3i8RcRnNyQqFAzZW0gSVGuogiNZqohYcznfKAo5Nptx0Cb/AN+rnVKWsqt4YkYe6hJhSQTmEeIIjw3q3wozVelWFPIC9+lWpPFel1y1exlsW0Iw9tHUkntFzbEHu/pDt3CqMw4c1pvf+1VsIIab3r3h3Sy+cRh7d7DrbtYlZttmlvdmTqQBJGhggMKHYdoYS11kb1Ywtykg6hXZVpYJdBuKdJbFmRmzsPqprHmdh9tFp6DZ00utUOv3aDWult24/ZVURQWb6zQuu50122qzDZ13J47MjY35jZ+w996E3OM3rhJe65G8ZiB5QNKwc8l1ldFmEhYKa0KT0eAU3L7DS0pPmSNB9vxFb4RupeeCzxhsNiHEqrk5mJO5M/GpOu9OAUKCvaQvDbfMEj455IHwNNGhhx74rkCzjD74KPwbEZlfD3JV1c5QdMykkCO+ANCPEcq0j3ZSpxDaIlZu49qA9JXK4gKRACjfnI0pfENO5O4Igx3a1b2fsfoNqeWaPIsSPtrp4C+QF9fmvN7Vr4p1dXkhntUUnDJCkw8k/sgKdfLWKz2iLYO1M7DIE5s8PvqsgvtPa0nnp4n49/rSC9QNNExgbZOIQCJJPMD6p5mtCLYQqSGm2feqsFi1zpMBYudwXGLUDUnXkI+JnlyqCFLDwTBbShWrVNE1QhaBeTQpVg4P0ruWoW5NxPPtDyPPyPxoq1y8TsxkmrND4fpF8JgbOLxZxK3VZThzZayV7UFiSTrtrG3rWwkLY8g6btcaaKWBuVwrXfwQzBezjq7N+118m41trbBINs2i8E9rtTnjSK3djbc11brvrtZmeyDSlWehly4158Zf617lnqQUQKEWZmOZkA/HedKnEhoAjFAG1HKgUGjdqu+G9EL/AFlg4nELdt4YEWkVMpOkAsfAAd50Gu8jsQ3KcjaJ3odK2jlG9QH9nuI6hsMMUvUB89tSmu/1zv6AxOvhWoxbM2fLqr8u3NmrVEcb0FN1saWugDElCsAzbNsyJ11B9KzbicoZQ3X4qgnrLpuU/o50eu2Xz3mw5hCo6mwtsmSO27bzAiBA1PhVJZWuFNvvKo97SNPNLpJwLFXmPU37a2mTK1u7aDide2pM6wYjwqIZI284a9RUsewbx4ocOg1yyuGbC3wl6wjIWdZW4HZmMjlqzQNeXMTWvxQdmDxoVblwbzDQpjEez+42GK9eDiGxH0hrhWFLQRAA23me/l3SMUA+60qlInGa60qlH4t0OxCW8XdNw4i7etIpAQBmYPbJIA0iFMDuAqzMQwloqgD+VZszSQKoBMYbBmxcw17GYnP1FodVYCjrFLIAVeNNNpOpyj1rJOzK5rBvOqZigknBEbdDx4LzjHSi7flQert/sqdT/EefltSa6+F2dFDqdT73BALj95gUNHALoaAWUY4JYa4josLnVXzPmUdUNTcBAJZTpBAM+UkOxYV7radPwuTicdEynj5qJGnTQ4rvFYPq0GYnOXuow0yjqiF0MSZJ3005VhiMM2KMf5Ens09ha4XFOmld/iA0jp+YX+VP4mepwSJs105m8hB/6RVwMkIHEqIzyuJLuDff5VYtisSn1Y8Ri2XDYdR9XM/gJchfDk1aOeQxgHb46JNkbXSyE8aHhr6IXw/FsVztEnrIMfvEkfMGtLWz4xzR1JnirydTJAUc/vqSVWJteK1v2bXc2BT91mH5+NdHAm4u8rze1m1iT1gJj2nXIwnmYHqR9wNVx5qMdq02M251jt4HINI5eepM/dXOteqG9Tuh+DR8YnWXMgVS8nKQSI0g+Z+FMR5at5oJDaM5ihtouzSvF6zw1IDX31mIzHbeCqd4NWDMLW8n7/hcA7Tn6vfenj0Qwd4B0v3O0ARqNQdRoyzU/C4d25x99y0ZtedoogH7/lCOI9Cbq62WS4I/gY/GVPxFZOwLqthtPQ7XiOkgI8R+fBVfHYS5abLcRkP7wifLkfSkpI3MNOFLrRSskFsN9ijZqzpbLwmpAQnMEjtcVbcm4zAIFMGT3Hl58q1ZG6Rwa1YzSRxxl0m4b1ec3EsKua6iX0G+VszKO8mAx+DUzJs+RosarzxfgZ3ULYfDzNeAT2B6Z4d/fzWz4jMPiv4UgWq0uyp282j760cwvErT+5cRvJhPwqKSL4JWc5pHcpoapWNJZqELwmhC5a5G+lQgAlQMVx7D2/fvID3Bsx+Ak1NJmPBzv5rCguN6d2R/RIznvPZX56/KppPRbHlPPIHifx4qscU6XYi72c4tqfqpoT6+98KkBdSHZuHi1qz1/jcg9q0zsFVWZm2Cgsx9Br61dkbnmmi03JNHE3M80E9bwLlMSQV6zDlc9qQ3ZMgvnVivZbRgJgak8qc+CphJOo8lz/8Ak2mVjWj5XXR67qvv5jcimMwtm3hrGIsM1vETau2SzZmuA6FTbViqsp1aABlbLJMkOOjjgZnboR49S5cU8+LkMMurToaHNPA9x6Tr1qTaxN/F3kfDWTaZbfVkLldADmzA51yBO2QAeQHlWLp3ySB0I4Vqtm4OKCEsxLhvsVv6PHsVhwXQMls1+8MzmWCiSSTJljz9Kp8EXG5X93v8KrtqsYKgZ3nq0H26ypfH+EYV3/S3H7IgAGAPgs1M5wrT/I7d2+gS0ONxDR8gGvvpQ1eDcPAGtzXxf8KxEuBPE/8AstvjsZ1fYKH0uwdu0UFpmIFuCpO0GR3H61UxTWMc3IeH+k9s2d8wdn335/6VLwV/s697d/PKOXlVTouw5uqIvh89u4xK6ER25PL56/8AarAaWlc2V4A8lqfsw/qWv9o32CujgPpHtK87tj+o7goHtcb9Xtf3h+Smsto81vamNhfVf2eqyi/eBQDmNPmaRXpWtokpzgMvi7YWNQyydto/P+lavYHxkFcXa9iIdvoUTv5luB4DpbOVZAgidT5TtPgazoBpYTqV5omnWNaUzhnHWW5ncsFLZgoJM7jKBzkADltNVyOjytad29HKBzi4qxYfjTXMzohXllDSV/eIA0J+6scTiJg64ujWr0/2mYcrxqp9vii3FK3UFxecgGfTb7KvDtR5GWZubz/HkrmMxnMw0UI4l0Nt3AXwr5T/AGbEkeQO49ZHlTnw8U4zQnuXQw+13s+WYWOkb/34KlY/B3LLZLiMjdx5+IOxHiKTdG5hpwXdimZK3Mw2FY/ZnhA+Ldz/AMG2CvncLLm9FVx/zV0dnxjV/cuLtuUhrYxx1PduTWE45iVvX+I27HWWbhyEmRCoezBElYBAJKETm1GtMCR7S55GnlXUlnYaB7WQh4DwOjQl2tWOjQLroLwm1e+k3b6W2S2ixm7KqxzMxB+oAAms6A1nhGNeHOcN59+a12rM+ExxMcRQ4Gur0QfinBr2FCdcFIYSrI2ZWiJ10PMHUc9J1pDEYV0Zs7iurg8dHiNG3Y6fNO4hGs2bDreuhrigshtXrIU5QTlZoDiTEgVpicI2JgIKVwWM+Klc1zBQF+KaTiWJK5hcvlebBrhUR3nalRBIRYafsnHfBtdldlB/8VN6O27+NvGyMU6fozczFncEKyLAAYftg71vhcMJbs1SWx80WEykRA3fQN1dXWhl+1dIdmW6yWyVZ8rsgKmCM0RM8pnUVV2Fks0NB6JmLGQANFgOcBoOvWtO1S+HcEe5aN9ntWbAbL1t18oJmIUQZ101gT61pDgnSNzE0Fji9qxwPLAC5w7h9/0lxvhDYO8i4gg2yVZmQnW3mh4kSGAkx5a66WOFEUrQ/UHuVG492Jw73RfK5vf9u4Hgr7Yw1jD4lcGLNsWMRZZlYyzO6Ht22ZiSR1ZDDyaus1rW/K0UF5p8kkv8jnEn3u96KgW7zYLGTqTZcq4/tLZ0YRzzJDAd+WuVGfh5yDu9OC9LNH8dgw4c7eO0bx5qVh7F7EYq4+Ezhe3bVsiIq2WEC0wjKqhcsADN2Qd605WV8pMWo3dSw+Gw8OGY3E6HfQNkn9gC6061aODdDcPY1uxdublBos+PNj4k+lAhiZzzmcOHv1Ss+1JZNIhlHTx9+7U9eKEhktr1KpyAjb0EelITY+V4dGwZK6NT+u5JckLzOOYlTuFXYBdweyJDSdZqMCCLe8btbN3r+VEo4BAsTeuXL7lEYjTlofXah/KTSZ4h7HStQGtZTip9nh+qlkVcpmAdD6CmmQ1TngA9SydLQ0KqGPxJuXrnMmTr+e6lX2ST0robGdz76vVVK1dynLzBP2z8a2I0tenqxasfBgWJsz/TK3VkwAZzABu4yCKGG/l6UhOK/k/xIvwWlezNWXCsjCCtxh8hPzmn9n3yZB6VwNs0Zw4cQFB9rQ/Q2f42/lrPaW5vat9hfUf2eqyG8aSaF6ZLhVxheyidR9xB8frHn/pu5txkBcPbQuJpHT6Kx2+G3SpORspG+Vtvz4UixxIsC+zVeZLHdC8sW0Q5gSbg0WQSB93fQ4yyty1pxreaUAAdqNdG+LqmYIEZZlnGh128+6APWrtxDoG04V5rVgBUjG4o3DMADuHLx8TXJnmdM/NVdi11pQluOp7JYRtBI+yqskLDYNFRRRK3xoXF6vFWhcXvgSPGO/xEGuzDtQEZJxY6UMc+N2ZhoqMvRft9dw7Em245EzAP1TIPZ02dTy7q6UIafnw7u4+7TzseycBmKbfWNCPT06lA6TY3iJtm1iVAt6EtbtwGgyMzhmETBgRVMTNNlyubSewGFwfKB8b7PAHTw0tQcFxmynDb+HzFb994Mq2UKxRCxeMsC2s6nnW2HewRBgOv5KxxsExxZlynKNR/4i/EqT7R+IW7ptW8O6OiWTlKMGWX7IEjTQIPjUYw5nsZ1qNkNyRSynh6Cz6KT7VTlFlBp1dq588oB/8AgaMcdWN61Ow2/Ud1D1Rvi97FW7mAt4IDIUuBlIItQttMudl90b5Y3NOOLgQAuTG2MscZDrpXE8b0sKv9EGZeLMHCK7C+rBJyBiQ5CzylDSsP13hdPGAHAREG6PHv7ejTqRTpbhRewrfRj2MPeudfaAg5plnI3JBYvHMOTuBWmKje+Om/7S2zJ44cQDJx0B6Pe79WoHRPjltcFcw5v2bF1Wc2WvZcvbIcMMwymHLiNSNDGoquFkBiAvULTaeGe3FF2UkGjp4666qB0vxlq81oJee+yKwuXG9xi2XRFACxoSSojUamNFcfM001pshPbGw0seZzxQNaFTMLbx+KtYZFTL9Hjq70EMSqlAxZ9CCpggKZNaieaQAMb3n3+Uu7C4TDucZH3fAdF++hFk6I27c3sZce85MkAsZOkAse03IchGlUfExn8k5zHoHv8Kv/ACRA5PDNyjr3+/upq8WJhLadTZG0CI7+UA1z5sdOSGhpYzsN/evL7pUxg/M52Z3am8RhYOa0fHUmk5IY82aM15/tS19inLq3c7csAdCCJ0YfkUCRwdmIB4dqitKCLYq2zWwoISe1Hnt8q6T2SSRgF2W9fwsWloPSh+MuXLVucytECAY386o4SMZzxQ7vypzN30uMTijbw7O3vZSY7tNB6fjTELSGZnb0tI61nWHutmL+O/2/bS0wpoAXd2GzR5PGvVB8c/6ZiNO0DHwrVmrB2L0bRQRGy/Zj9k5geY2/71iVUjW1q/stxRa3eBJJDKdf3gdZ/wCU07st1hwK81tyPK9hA4Hw/wBrj2tH9DZ/jb+WrbS3N7VOwvqP7PVZBd1pQL0qK9DbKtijmAIyf51rU0W0Ra5G1jUQrp9CtSTDKAAoAEaRVuSZVAV3LzmYneg/Gejlu8CdmjeB/wB6yDMmrTShzQ7ehOF6JFIdB2gIaNBPPl+dKXnjmlbQNjrUBgCmNaK6EVzDHk0K2CjM4rAnXRSvJFSCEJorlOZSQ3eDB9CKu1xabaaVSFYcHx5ksh7gZ4kMd8vi0CQIgydB4V3YMdNyYIGbp1Fju/2qBgd1J6xgsHiwS1hcw3K9k/FYJ9aYw88GKFuZRTIxOJw5+V5r7jxQvG9BsGZi81ueTFSJ7tQCfjUmLD3YfXb+003a85GV7A4cfe7wUV/Z8x93FK/dmDGB3DtGB5VLsKZK/kv32rWLa0UWgiy9lfgJ3D9EsdbTq7eMKoNAoe4Ao7l0lR4AiK15PEgUHj7fpYHEbPc7MYj9/S1Ftez6+GDC+qMJOZGuBgSCD2hB1k8+dZswkzXZg7VMy7UwsjAx0ZIG4aJ0dAACTcxXve9IJLfxFn13OpnepdE5ur5a8PVYHaEBADYAa3XX4UrD9FcDb9649yOQML/8V++licE3Uvvs18lZ21MU4U0Ae+v8IphzhLJ/QWFJ/aiSPUyazdtGCPSGO+v3ZSb34iX6jz76k6vEnclG57ZAQY+Z86ybtGaSTI4f/n3+lkYmgWPFS2xAtCC32fOmzIIgczlQNzcFDscSuOzDSBz+6kosZNITW4cVq6JrQuSlu57wynvXSfOKhr4ZjUraPT79UfM3cq9exAFzqtDDbhjCgasSfKTFZsY1rsh1971WScDdvQrHcQuXnJzNBPZUHlyEeVVmeHOJSwc53FE+DYPtDMcwXUgkkDkBV8LGJX9QVnGhS76UYgm1kB1YhfvJPoK7L6ay1VjC91Kv4hcgRRyB+dclzyX2vVbOjAjIVX4hrdJHhp3QY+6fWm2aNXWbuRCwDrHdrWFKCQFqXsmQj6QT/wCl/npzZgou7vVed26QeT7/AET3tZ/orP8AG38tX2lub2qmwvqP7B5rIr29JhelRroOs4k/wf5hW4FrjbXP8Q7fRanbFbVW9ecXN8SKzeLVkxBAqhFBSgXHLoWJ7q5OKa45QOK0aLVexF1zGXY/LzqGQMZzlsyO13YtHQsx+MfM1IDDw0WvJBSgwBG5HdWTmNbrSgQAqRhr+T3Tzk/nlUEloGXRW5BoUvhd5bbNHZmCI0H5/wBa0ZKQbcdeCzliJApE3uLiEyXBlY7EEb8iCKcZOJf431fDrS2UsNhRcFgjbYswzZfdA+0+NYYeAxPzVZC0fJmFKZiL7dWAQQzsOyNwP+1OTOcWZXmi48OA/Ko0DNY4JvFYxbAyodTuZkk+vwrLEYjkWcnDv+6sxhfq5CsbiGOpOo794rlue99cp90wxrRoF3wnNccplgDUncQdo5TTWGgzOF+XoqSkNF2rMz21gGBGwiYrqSSwsIa+tN2m5JgOOoUHH4k29ViG+sOfhSWKmfG3PHqDvPoVrGzNoUOtoLpPbM9x5eVJMIm0uj1rYks4L3E3hb7OwHLv8TWkznA5KoBVGuqGY7ily5Fu2InSFGp/AVdrpX/LXcEpLJrTUI4zFnsT22HaA2A/Z8SSNfh303yBYK/uO9YLvh9nIMze8dh3T+daQktzsre8rQaC1PTiS6IlxBO+aZzEd+xFdjDNbG0AKAC86J/FKWCAEETJ5z+daxxmJAAAXTghDQbQHjBAeBoV0/1+IrEkEghdvZ4PJm+lVu1aL3GgfWP2mmToF07AbqiiEAZRsBG2+mpqlrEgnVal7LSCl4jvQfAN+NPbPr5iOr1XndtWHMB6/Rce1n+is/xt/LUbT3N7VbYX1H9nqslxNuCR4D5gH76TC9IDYtHuhNuL77+74ftVu1cTa5uNvb6LSbR2rVcALomoFKSoeIu8qWmeD8oVgENxtnOezBYDnynu0pYgk00++patoauVcvOQ2WII5fnnSoZRXQaARYTIk+VBVtAn0Wef5/M1BKi13MGss2tq28J4NVHmlWlMwYYtCgEzsfx5VaJpMlMFnr96LCUDLZRUZUJa65B2Cgx/qTTzeTiOaUnN0C/Z7UpRdo0Jzh95LhYBDA3Zp08ifurfDvbI6jGK6T7tVe0t4odcfI5yAltsx1P+lcuSRzHFrEwBmFlFsDfi0x3aa6GDmczDuddlLyNBeAmr+OyKQvvH3mO9Vlxbo2U3nHeVLY7Ou5RUssWPMETqdyaTbhnOfd328VoXABS7uBc2ShjO2qidiNiTXRZhnMhMb9SeH+1mJBnsbkIOFcEAnK4iQuo18xtXLOHMTyCFvnBCE8f4tDZQ8hNC2m/Ma7xT5BvLd15pGSTgFzgeNuUjD4dVgdp3YwxPMc43POnInsYKA148VVsTihyC5eu9beK6bBQQNOevd+dqwxeJAGUDUofHlNErzH4vkPSloWcSs7s0vOG4D6xq82IyjKF18NDkbZ3qxYJOX5Fc9zi/RbuNKvdJ7wzuRyH410YNco9711Nn/TPb6BB8CIQETJzT6k/dTL96f40pVu12SfPlWYUE60tW9lxTq7uSd0kEbGDpPPbfSuls/LTq6l5nbWbO3N1pn2tf0Vn+Nv5artPmt7VfYX1H9nqslvmZJHIcqTC9INNys3Qe3F5zyjujZjTLFwdrG2NHvcr4l0ASSAPE1LnBos6LiAEmlBxfHbSj3p8h+NKnEA6NtbiBxQe7x6RoIJFLlzytBCBvU/gt0kMWkk7eVa4cUSOlZy9S54pgVkvJBjw+PzquJjA3KGOcRVoFA51yy5wNFW5R7TvXaWQdvhVmvB0WjcQeK5YEaERUkBOMeHCwU7bEVi7RBKJcMuZXB3P46VeF7o3hw1S8wBFIwVV3M9w8O+da6mWOSUl2ug6u3VJ2Q3Rd4jDdnKrFJ57g+FbSQMy5WktvvHeoa7Wzqg9nCs7FC5kbgCI8Z7q5MeGL5Mmum/o++5MF4AukV+ilUCIVgbydT47V0nwHKGRkDv8A0sM9m3IZi8C4dmJhY9BHMtMClpcI9xqu+xS1bK2lOtAWVDMczH3fD/WtGNZhWZ3G3cOpUNyGgm8DiGuOXMgKawge+WXlHHcrPaGtoJrjj9tbeYqLnMcgokkfvch5+FM4ofygnm71k06UN6btCzbHYtWxHMgFvUnWo+Oy/TFeakQBM47iQMDST4US4x2W3b0OGRV3iV8AcgO4eFKR5pHapV7kJ4cvXXYJAA76clHJR2Fvg4szrPBWxbIHgK49lxsrq2V22ICqdIXv7yeXwrZjXOGg0CzccvzFU3j1zMHPePvNdKCs2i6exyXQEn/I+QUJFygDwHzANbuF6rqByI4NwQQxAEbkH7qzAVH9IWleyVwUvwdZTTuHa/E/Cn9nb39y8/twHMzvXvtcf9FYH7zfID8aNpbm9qNhD53nqCye7c38opReiARHguONt2yECfjue+pkJDdCuPtFoIbaM8T4yxQkbj4fbSwaXu+Zc5jA1A7WIa66ovaY6xrrTLYgwEq8jtNVauE8BKkNdMnu5VXJfUlXSXuR8aVO5ZoNxzGbAHTnHM+Jmlp35jQ3JiFnFCUeaVkjJFqJ28U9Y151k2O0uphXT0115VuGgIDiNQvMDYTN2mJHICoEMV246Jr4hzm0N6O57cdnMp5HkfOmH8g5oygtPA7/ANLD5r11Q+9ceIQjNzBMSPXSkI3FrqLqWwDd5CcwN51DB5gjzj1rWF72EjgQoeGmiF22LJt9nQn3iNTUjEuMWm871XIA7VMYVio7TyZ7uXjrvWccsI1JN+Hv3qrOBO4KX9Ln3ST4HWtvizujJPUqcn0r1cYCv6RQcvM8j4GtI8S5zcsjbrpRyevylcfTl+osDnBrPPldTGUOKksNalPZ1uCGjMPdP5+Ypxj2ytyP7lmQWmwg+KuLrmVlYcwfx3pMBoNPbqOIK21AsHRVvE4znOp+QoDC8rnySFxtCMTeLkAak07FGG71mxpeaCcZR2VtDtDdu/8AH7qu6Rv9yc5URfKxELeMuCFLDMfCfvpZkUb3aBW+MeuTcZtSxaBp3eJjl+HmatKWj+Nm4eJWEkznbymsZbBjTcTHrVIXU5ei2M48i4Dpv7j9KHiB2z6fZFPcF1GlehtNo9KzIWgWi+x5u3fH7qfaaa2fz3dy4e3eYztPopHtgOmG/wDd/wD51O0d7O/0WewR9Tu9Vllw0qvQUucNOeBPp61qR8q5G0XVl71ZeF8Ae6vahQe+T8uffFZ7jYXJdIrlw/hFuwAEUTEk7k+tXLdVgXEp1hUZVCYxlzINZBO0g/GspXZArsbmVQ4veMwBO2m25ifOlomW7VOjQWvLD934/Pn51eX5RSWlfeiet3INJA6pdTGxEDemWsO/gqEqCMQcwIHn3f8AagtIFoa/VHsRji6AjsgRAG3l8avJNyu8UExG2k3h0BbNcIgakcz68qpA2O7eLV3uNU1E7HE9OzlCjkKY5d7N1AdAWXJ3v3pxLwcEm2s/unWjOJwS9oNff7oIymgVDv4RSNNu7Yj4a0lyDbzMP3WoeRvXmCwUtChh5zHxNTHg3E2B38FLpelO4/ChUjMPERTMsTI2Vm1WbHku3JvDYIsDBEHnI+ys4oC8ftXdJRTgwq2tWzN9nyrcQti/ttUMhcq10j4rm7IUAnn4fn76nLyvBZTHK2r3qqXbjd34fGrCKkqGErrAXAGHPXtHkR+yvh41Mjsq1sNFN7ypTXQqx+fWkw0uKzStODvOsEgqIlSY35fnWmXHkmU3f5KSCN6J207JJgc2P3fnvpc2BQ3lTGzMU9xjh5tJZZveuAsV/Z2gfCNO+au6IMaBeu9ek2OeeOxVjEN2z500w20Ls5aTlo6fjVSg6LRPY636S9/dj+amcD9V3YuJt36bO0qT7XyM2HBn3bnzKfhU7Q5ze/0WewwcshHV6rMHWdqVXfukb6JJrcJ11X7DWh3LibV3t71d1v27ajO2WZjc7d8DTcb1UgAalca06vGLTEAOJjuYe6PEVpmBrVVUizxzD21kAFjoDvrAO/LcfkGrGeOMdajKXFVfjXGWcZ2uLlmBqIJjUAczSLuVl+ZydjDG6Kum7JJzDXXefzzrQMLBu1VZJBwUmxeWNxSz2PcdyWLl6cQAd5obhzvKoXBM3MROnftFM5dLWRNqXgbc+Z+FZO+bQBaMbqrHYNoqFYZSBy+/8a0aWObleKr3qt6LdQorYQLmhwwPf9m/4VEsbGi2FWDyd4RT6GjKAQpjlmI+ymxE0tF1fesc7gbCYt3xafRcsjvJB8qW+i+6r1WmrwoN3iCq07Gdjsawy26wFoAaTlvjRuDKGUAcl5Vd7n1qa7v2oyAKVhbgAZnMqQd9SamOmguPjxUO1NBCL+MNs9kmCOYJHrG3xrKMcaWtA717a4yMwzSZ2VQZ8SeceVbNHQ3xP5WT6BriveI8Es9q+7tliQvj57nlApoABtjRYZLdZVdt4FLmty8ltP2V1iO87T460CQN0rVDmF3UEXsYXAgAFnf1P2KAPyaC9latUCJcYmzhLXbRCSCNGMyZ2EmPnVA0PPyilo0Bm9Q8bj1cyuHCE6/WZz9kjTeDtUTt00alnZnHVTOBAXLozHRO0FIIDMII5bCQfHTuNKAOb8xTMbdKUnpOWeCY0J84is25nPLiV29mU0kKo4tgH03Op30pyM/KF2spK56w+NTajJS0L2Pt+nuD/wBL7HX8aYwP1T2LjbcH8Le30Kl+1gzdtD9w7eLf6VbHGnjsWOxR8ju1Z69rz9DSWcrugBFejDWkLBriKzMsBmAJ32nzrZpJC5G1GklvYVeeJ38OtiGuqM8hY7Q7PZJ0Pp8q1flMeU8VxGscXWFVsbiLSdpXa63ajQKATOvOTy5HeDWLGfMTrr3e+zqC2ELiPZUfh9nEYlgLOHnKIELCgkfXcnvAOpJiRrV/hy/Ro4+vjp0qHVGPmKuHCvZ4za4q7yIyWx+0ADLMOYAEAd+pmmY8A0c7w7b89Us6bX5U9jvZnafVb1xT3kBpiNwI/ZXaK1ODZVD3v/Kjl74IL/8Aiq4vu3renu6MPGIjQa7CqnDPPFTyjOhe3PZlfP8Axrfz/Co+Fd0qhLOC9tezW8N3Q+p/CqHCP6lIcxFMN0KvJABUd5Dn/poGEeN2nf8ApW5RqIP0OLLDurHv5jyMVp8JYp5tQJaOii2vZzaG7u0d9x+XlFSMIzoRyxT3+40e5ctr/wC0XPxdzR8I3hX2VxO3iPH9J0dCyRD3ww7uqj4HPpVhhutVMzODfH9Lz/cCwfeOaP3f9aG4UDiqmbqUsdDrOxZ47hlA9NNKHYRrt5PgoExG5TD0YwxAm3Md7N9xq3wkXQo5Z/Suf91MJMmyCfFnP2tQMLEP7VPLP6U9b6P4dfcthJ5rofjWgiYNwVc5SxHBVYQHYDuMMPnr86ksCkP6QgWL6ELOa31ebuKwD9tYnDjgrtlHFV7EdE8UDlXDIRPvB15fxNIrEwPG4JlpgIsu8FGx3s+xTo7wocKxVJHaMe7odztuOVaCFwaqXAXiyaVds8MdB+sW3R1+qF1URoxG8+9qeRpV7XbiE7JBG4jkToiPR+4nWDM3ZhhMQSWgCR36CTzpZzBrpv8AfscFk7DyM1pS+P4Qoy5jqQSRpHID7KwDCwUd66WzyCHEdSomNH6VvP7hW8Y+QLuWukWoUWr97Im/WnHfZb+dKYwX1u78LjbbH8A/7DyKme1Bv1pBP/CX+Z6nGn+Tu/Kx2QP4T2+gVKuL5+lJ0uyCmsLh5uKTqFljMctvnFWBIGiHkZVYeF8AxGLgIp6saZ2ELqSTBPKSTprrTEEL3BczE4qGK739AV34L7P7NuGvnrW7tkH3n1PpT7MM0c7VcabaD36M0HirfZsqgCqoVRsAAAPICmAK3JAkk2V3UqEqEJUISoQlQhKhCVCEqEJUISoQlQhKhCVCEqEJUISoQlQhKhCVCFDx/DLV6OsQEjY7MPIjX0qrmg71dkjmc0qkcc9nrmThnXX6tzQ+jKI+IFKyYYnmrpwbRA0kH2VYxHCMRh/6a06rtm95R/zCRFc+aB7dSF14cVDJo1yruJQG4xMb/cKXa75V0xuXmUVGYI14q6eygfrbf3LfzJTmAP8AN3H0XI23/Tj/ALDyK1K/g7b++iN/EoP211y0HeF5hr3N5ppQ7nR7CnfDWf8A9a/hWZgiO9o+y2GLnG55+5XNno3hFbMuHtA/wipEEYNhoQ7GTuFF5+6KAVql17QhKhCVCEqEJUISoQlQhKhCVCEqEJUISoQlQhKhCVCEqEJUISoQlQhKhCVCEqEJUISoQo5wVv8As0/wj8KrlHQrZ3dKRwNv+zT/AAj8KMjehTyj+kru1YVfdVR5AD7KkADcqlxO8r//2Q=="/>
          <p:cNvSpPr/>
          <p:nvPr/>
        </p:nvSpPr>
        <p:spPr>
          <a:xfrm>
            <a:off x="765175" y="4651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33" descr="data:image/jpeg;base64,/9j/4AAQSkZJRgABAQAAAQABAAD/2wCEAAkGBxQTEhUUExQVFhUXGBoaFxgYGBkZGhceGBocHB4XGBwcHyggHBsnHhgYITEiJSktLi4vHh8zODMsNygtLisBCgoKDg0OGxAQGzQkICYvLC8sNCwsLCwsLC8sLCwsLCwsLC8sLCwsLCwsLCwsLCwsLCwsLCwsLCwsLCwsLCwsLP/AABEIAMsA+AMBEQACEQEDEQH/xAAcAAABBQEBAQAAAAAAAAAAAAAFAAMEBgcCAQj/xABLEAACAQIEAgcEBgYHBgYDAAABAhEAAwQSITEFQQYTIlFhcYEHMpGhFEKxwdHwIyRSYnKyMzRTc5LC4RUWQ4LS8SVUY4OisxeTw//EABoBAAIDAQEAAAAAAAAAAAAAAAAEAQIDBQb/xAA6EQABBAADAwoGAQQCAgMAAAABAAIDEQQSIQUxQRMyUWFxgaGxwfAUIjOR0eEjNEJS8RVygqIkU5L/2gAMAwEAAhEDEQA/ANe6Q8YGFtdaylhmCwDB1nv8qwxE4hZmItM4TDHESZAaVet+0O0Z/RXBE811gT370oNpM/xPgugdiyj+4eKdt9PbREm1cCgTPZ/HWrN2g065Squ2PIDWYX3o9wzjli/pbcZonKdGg8wOY8RIpuOdknNKQmwssPPGngiNapdKhCVCEqEJUISoQlQhKhCVCEqEJUISoQlQhKhCVCEqEJUISoQlQhKhCVCEqELi7dVQWYhQNySAB5k1BIAsqWtLjQFqvcT6aYe0uZQ90CJKAaA7HUjfl38qVfjY27texdCHZk0ho/L2qFa9o+EP1bw81X7mqBjWHgfD8rR2x8QOI+/6UvCdO8G5Ch2BJAAKNufIGrDGRXXos37LxLRdeIVmppc5VX2kr+p+VxfsI++uftL6N9a6uxj/APJ7issu7DQ6r3HkAu9czgOxemG89v7U3F3MuBc6+6p1CgE6Hcmd4pmNgLKShJ+ICj4BGdFC5swVWQiezoDuNt5nv86Uo5yEzIWgWd249auXBulOKRVRl+kMzZVjLKQAZvOzKF1IUT2iZ3Ig9fCSPc02Qa+/evNbRgiY4FjSL+3d/tXrC8SRwCCNZjUEaaHUEjfxp21zKUsGpUL2hCVCEqEJUISoQlQhKhCVCEqEJUISoQlQhKhCVCEqEJUIXhMb0IQfiXSfDWRLXAe4LBJ8R3jymsZcRHHzimYMJLMfkCqXEfaExkWky+Ok+YJB+GUVzpNpf4hdeHY3F59++tQOHrdxjG9iXJtJrB2McgO7vpeMvxBzyH5QmpBHhRycI+Y/dC+IXGZbrnRGOblGjQo9ASKVt7nOdwP50TkYa3I3iNPDVV4jmKlryE2QCurR1nmO7l41o55q1TKNy+hbTSoPeBXoxuXgiKKrntEH6k/8SfzCkto/QPaF0tkf1Q7D5LIOs11mB3nxrlN3BerI6EuNY1jZdSgysQJymRqI7Ws/Gm2HpSrY2h4IOq7wDk2kO0AL4nL+AIHwpHEA5lu2rIRS3+lBgDrYIYH3b6ncMP2/5v4t7RSHNmbo4eP78+1LTRNylj9WH/1/Xl2ItwDFXS3V22dc5LmQhCk7v21aWJBJyhZJJhmLM3Whxgk0IIPguBidnOhshwI8fferHwjjrI4DzkYhWJIORx9YJmOW20baQZEbTZuKF0Rp2+9Fm7AnKSDZ37jr39IVp/2gqkK5Ck7E7NvoDzMAmOVN2kaUtWB2M1Khe0ISoQm3vqJk7eBoQmbmPQROfXuRyPUhYHrVS4D/AErBhO7zCS8Qtn6w8tZ2nUb7VNhRlN0ulx1s6Z1nXSROm/wotFL1cbbLFRcTMIlcwkSJEjcSNqLCKKfqVCVCEqEJu/iFQS7Ko8SB9tQTSkAnQLjD422/uOjeTA1DXtduKs5jm84UnBeU8x8amwq0VWeN9JrlvELatWldNMzltZ3KgcoSWzEx2SPGoc6hasxmYgKhcb6RXLzGHJWY1JIkSAyjQDcwQB37xHCxOLe80Ny9Rg9nRxCzvPuvygmYkydSdyaQLiuoAAKCK8B4O2IfuQe833DxrWCF0rurilsTiWwt6+CNdI+IqqjD2tFWM0eH1fxpnFTADk27kng4S48q/eUDxllhhC5OjHQeCso+c/KsomnJm6f0nA8csG9H4KAigptOWF374qj3EBC+g8IOwn8I+yvTM5oXgH84qv8AtDP6kw72QD/FP3Upj9YSOsLobJ/qQeo+Sx7EqZjNt3zHf37VzGt0Xqc430omFwnXXktS0MdxyhSZE+VaOdkYSsMRNybDIBu/K0nB9D7a21Qu5hfDcnNPnrFLyG9D0ftcf/k5LsAe9FJXodY01uz4MP8Apqoiad29B2rN0D7ftSH6MWGksLjaanMRJ7ztJ8auWAi3BYjaMw5tDuXWG6L4a2CxVpIIAzHnz01FSxjI25jvPBD9ozv0J8FOvtmADciCDzkc5/M1f4yVKrw3Dmzh3VojQiI10iI5nl9goONmPHwCgADSvNeM7n/j3vQp/wBNR8XN/krBzR/YPH8ps2n/APM4j/Gv/TUfEy/5FW5Rv+Dfsfyueof/AM1if8a/9FR8TL/kVPKt/wDrb4/lIYdueJxB/wCcfctSMTL/AJFHKj/Bv2P5ToD/ANvdPnkP2rVxjJRxVC5p/tHj+VwbAM5jMzPZQb76qoPzq3x0vFV0G5qHXOj9nMG7UCOwdV7IhY5gAaRJHKKo7EFxsi++wmGYlzGkNAHWNCmcR0dtNBW5dQ84ac3jrMHy08BWLnZurvW7MfI0UWg9y6w/AVQyL2I/xgT8qhrnNNgn7qr8cXCixv2R3B4h0j9Lcbwcq3zyzTLcZK3jfakn07+0Dsv8rjiloXyC5MDZYUr6qwIPrVZcU+Tf7+9q0LzFzfX0pDcRwJWMi9eWNghVVHkqqAKydI9x5x7tEwzGForI09oJPiVLt8PGXLcY3l00uBTtsdAK3ZipANdR1rB0gJtoynqtQekXCLl5Qlh7dq3HaQKRn82H1f3Yjz5TLizIMu4LbBzxwuzvbZ6eju9UFw/Qa6bZZnVWkwIkepB0+FJuicRm4Lpna8YdQaSPfBP8M6EEyb1wADfJsB3lmH3URQGQ0FSbbAH02/f8D8qz2sHY6kJh37G2ZGVteesEE09I8Rt5Nmi5fxL3Pzv1Qa50Ptn/AIlyT35T91c8xgp5u1ZB/aPH8oZ02w4tWVsrsqEeZDpqfhNPStyBrR0fhN7PeZHGQ7yfQqhI9YELs0n7D6+lZSDRC+g+Hkm1bnfIs/AV6WPmjsXgJeee0qse1BiMIsT/AEqzHdlf74pLaRIiFdPoV1NigHEG+g+YWPYvDGJ1iAdu9A330g3cvTh4v300pfQ+3GOskiR6Rqh7qvJ9P7Ln7RP8DvfFbNdcE6TsJpaVzXGwvNCwurO48xVoic4QUsTiSxO0fnWrTTl5PQoApR6XVk1fcKpZmCqNSSQAPEk6CgAkqRruVfudMsCGy/Sbc+GYj/EBHzrb4aX/ABW3ISdC6450kt2MKcQhW8shUysCGY8iwmI1Jojhc5+Q6KGRlzsp0UTol0tXFpcLqLbWtWEyMpB7QMDuMjy76tPAYyK1tTLDkIpQOj3tAGJxK2TZKK8hGzydASMwgRIB2Jg/GtJcIWMzXuV34fK27Vpv8YsIxR79lWG6tcQET3gmaWDHnUArAMcRYCfxGMRENx3VbYEliRljvmqhpJoDVQASaCH2+k2EKdYMRbyZssk5dd4hoO2u1acjIDVKxifdUpt/idlHS291Fd/cUsAW5aeulVDHEWAqhriLAXuO4hZswb1y3bnbOyrPlJ1qGsc7cLQ1rnbgq7046UPhrNq5h+rfrGMMe0pAE9nKRM9899MYeEPcQ7gtYYg5xDkb4Zxyxeyi3etM7KGyK6lhpJBUGdOdYvjc3eFm6Nzd4T2J4xh7bFXv2UYbq1xFInvBM1AY46gFAY46gJ69jrSKHe4iodmZlCmdoJMGoDSTQCgNJNAJmxxjDuwVL9lmOyrcQk+QBk1JY4akFSY3gWQiAaqrNRMDxyw91rVu+huKSGTMM2m/ZPvAc4kVqGyNGYblGhQnpEwxWJXB5yti2vXYog5RA2Rj8Cf4lI92nsHHevD37+6yk10Q3hli1hsXg2wq3LdrGpdz2nYsQLa5kuSSTJGozEkCRzIGmLY3JYUM+V1BXxIkd1c1tFwWypXTrFBmcDUBWB8wV/Gt5ZA5wrr9F3tmx0wE9XqqGgUjUd+omfAHlFYWu0bG5ErfDuzmRgdYg6ToDoTpO/nUSMtthZCanU4LdcGP0afwr9leiZzQvDyc49qq3tRP6mv96v8AK9IbT+kO30K6mxP6g9h8wsgxGK7tezB0/cC0iF6bJ5+tqR0WufrdmNO0OXcjc6tL9M93muftEfwu98Qtn02pY1uK82ugYBPcPt0q7dAT1KFHRCxgVk1heaCm109ojcUOjc3eEWsz4pjfpbNfuhrmHW91OEwynL9JuzGdyPqzrPIad+Z+KMtpjOcdSegJ0DIKGhqyegJjCniLXer+i27NsNlZRhFdEmYJCguyGILqSNzTQwjeJP3UOMIF3Z7U3xrAD6Li7a2FsYi01q5ftoT1bIoYC9Zn6pDEkco798i10crQ42NQPwrMdbmm7B3fgqrJefCgwZGJwwB8FunX1GQj1rYgSdx8lvQd3HyRPozgTa4jhFO7Kjnw6y0Wj0mspnZonH3oVnI643e+Kc6U4nBvexJs2b124c0vmItow0a4qgSVn9rTyFRA2QNbmIA8exEQeALKi38Q3+yra5jlGLcAcoFoNHlmYn1qwA5cnq9VYD+Unq9VM6acLtWMJhOqWDcVncySWY2011Og1Og0qmHkc+R18FWF5c82pvTJv/EMD/Bh/wD7jVcP9J/f5KkP03d/kh/COHXOKXMVdd5uKmZFmBLE5Enkgykeo8Zu94w4aBuV3uEQAG5N9IeE3cLgrKXiAzXrjhAQ2UZEHLTU66d9TFI2SQlvQFMbw95I6FJ4pwhMJjMCLRcZzZcyZMm4AY0ECOVQyQyRvzdfkqseXsdfWl0sxWDe/iTasXrt05sz5yLdtl0N1VUSQCNc3Z9NaiBsga2yAPHsREHhos6KBcuk8MQEyFxjBR3A2Q0D1Yn1NaAfzHs9VoPqX1eqkcf4Vbw4wLWswa7bS4xJntdgyvdqTVY5C/MDwURvLswPD9rZcS5CsREgEiTA0HM8hXKC5iy7odwf6RhmuQv0hnZrFxmKgMtvrXdgwKFMxXUqCC5Eiu+xgo+CUq7PFWPgWEvsmKwuLIS9fS2wZpAdCxV0zAlSwSFgfdpdjSNCpFneovH8bfTGnF2Oqu21DWkTkFT3gsazKuQy5oBbskVzMRi4nyuhdpVa8Na9TWtdq0Ac35hqrHwDpbYxLdXJS7H9G3ON8rDRog6aMI1ArB8JYL3hXa8O3Kq9K7wF6+salt9tIUaaHU9/KNqyDgDXvcvVYFhMLD1eqr9m8qj6+gOzRv6eNaWLTzmuPQukxBJ1M77+n4CspearNaBuW/cM/obU75F/lFeji5gvoC8HN9R3afNVX2qn9UT++X+R6R2l9MdvoV1dif1B/wCp8wsYu/n4Ui1eoRDod/XrM9/+U1eSsmvV5rm7S+g73xW13TJkbHWlZaLiRxXmRuXdmzn0mO//AErWGPlBVqpNKYQtsaU4ckTdFXUoXi8QWBGwNc6SYu7FoBSyzo7fW1a4c9zRcNib9q/3I9zMFZu4AsNTtXUiI+IJ6QCE5MMxeBxAIWk3eFBkuWx1YS4WZ16ucxcglj2oLaDWI8DT9LnZyDaqfSDFWzjsQ4hkw+Ae3fbTVnYlbZjTNAOnjFI4w3laN9hNwg8mB0nRC7/Qw4rD4DtrbdLKrdB97I0NoP2hLDXTXw1VGJ5N79L107VqJ8jndqKcR6LXjxG1i7RtC2mQFWLAgKCpCwpHunTUa1kydvIljt5tUbKOTLSgXEugmKS7d+i3F6m9IYFipykzkbQyo7xy+ezMXGWjONQtW4htDMNQiGN6BOcFaw9u4nWLdNxy0hWLLlMQCdBlA01jlVG4scqXkaVSo3EDOXEIr0l6J/ScLatBwLllQEJHZaFCkNzAMDXl41nDPkeTwKpHNkcT0oJwPoNiDiEvYy4GFrLlAdnY5DKrJAhQdfH1raTFMDC2Mb1o/ENy0wLzi3Q/FYe+cRw5vensSoKyZKjP2GTnB203iaGYhj2ZZUMma5uWReYDohi8VeW9xFuyv1JUlgDOWE7Cqecan50OxEcbcsSl0zGCo0Y6T9GruIxmFvIUCWiueSZGR8+gjWdqyhnayNzTvKyjlDWkHigfFeg2KW9dOEuL1V6QwLlSFYyUbQ5lnnvGnnuzFRlozjULVuIZQzDUKXj+gdz6DbsWnQ3RdN1y0qrFlykAwToMvLWDtVW4ocoXHdVKrcQM5cd1UpHSXofevDBi2yfoUW2+YkbBO0uhn3Tp5VWLENbmviojnDc18VZeMujq9hyyi4pUspAPaBBCz9bLJ8NO8SvGCCHDglVSMR0YxuGAfC3TetjZD2XCl0dlytoAzW1zZerJiK6MWLA0Onl+fNYmMjmqxYLppZv5sNiLLWrrrlZLs5XEmRtIXtXIaIGkGnWTB3vRUvgUJVUH0hrdxFVbi2cGFuKlsM4liOyVcE9W0GYUtlYaUs/BYeVzy5u+ungOHR3d6s154LzBYC4MZg3v2hbY3bqyCCXKIYYRqVkRJJ0PKaV+Edh43a2OHVr9te7rUh1vBI11TXSGXxF0ER2yNY2EDc6RpPrSdWQvYYKmQN7P2q0wjSrroJ7CjXXuP3VSWsqhfQmB/o0/gX7BXpGc0LwMnPPaVUfauf1W3/fD+R6Q2l9Mdq6+w/ru/wCvqFjd0/n0pAL1CndE2/XrPr/IatN9I93muZtL6DvfFbWdh5Us+9F5kLu3cy691XjfkNqDqmLtxnMms3yOebKkaJtkqiFUeP8AAnV7l/DotzrRGIw76Lej6ynZX8fXzaimaQGvNVuPQt2PBADu4qtJjcim2G4xYUadQqho/dtudQvdTollrQtPXa0y2b+UorwjgL4gKjWPouCVg5tMZvYht814nUDbQ66eRCz5g0k3md08B2KrpA3cbPTwHYrt9EXrOsjtRH3fZSmY1SXs1SkVRQlUoXlQhKpQvaELyhC9oQvIopC9AqUL2hCVCFA4iokdjcEMwOWAeyJPPcnUEQDpWrD1qE1bh2Fy2w17GUwpORTosaGMxIHIk+VWOmhQoePwy3AUxNpbigjtNo0cnUhd/d7iCd6lpo200oIvegeJ6K3bTi9gbhcoxmzdYkqxXKYadTl0kye5hFNMxVEZv19vx9liYuLU70dxN3FY9XvWWtHD27hKkEKHuXH92dNVuESCf6Pfar4uYOZopYDm1Tl7hz4jE3mXS2GPaI3y9k5dQTqD4aUjDC57r4L1DJ2wYdjTzq89VT3wxVgHBHfoRE+Bigit66oeHC2qZgkBZVlQCTJJIj3dSfSs3gEAdaoSQCepbxgj+jT+FfsFekZzQvDSc89pVO9rP9Vt/wB7/kekNo8wdq6+w/ru/wCvqFjdw0iF6hTuiB/XbXr/ACmpm+ke5c3aQ/gPd5rbnOgPhWEps2vLhepYLbEeVXjhLxoQgldDAN3gVf4Rx3lRmTN3QxM0q8AOIClMXKopVW9oXELljAXrlpijjIAw3Ga4qkjuME60xhGNfKA7d+kHQLJ+B2+KYsOcPfxL5IzfrLLGaY95xOxrrSchHWYAd36WepUrhHS/HYHE9XiLlx1Vwt61dbrCAYkqxJIMGRBg6b1V+HilZbR2EIsrb8fjrdlc924ltRpmdgo8pPOuO1pcaAtXQ3D9LME7BUxdgsdAOsUT4CTrV3QSgWWn7IsKbxHilmwoe9dS2pMAuwUE9wnc6Gs2Mc800Wi0zjOP4a0qNcxFlA4lCzqM4P1l11HiNKu2J7rAB06kWnL/ABnDpaF579pbTe7cLrlaf2TMH0qBG8nKAbRa74dxOzfUtYu27qgwSjBoPcY2PnUOY5hpwpC54lxixh46+9btTtncKT5AmTUsjc/mi0L3hvGLGInqL1u7G+RwxHmAZFDo3M5wpCV/jNhLq2GvW1utGW2WAYztA8eXfQI3luYDRCjX+lGDS51T4qyrgwVLqIPceQPgauIZCLDTXYi0XBrJSvSgOhAPn4a1IUJjE8PDAAHLGwgFdTJBG5B7pjbQxVw6kKJYsXF7LDMpG0s4GgBM6GN9NN9Nq0YGucFC5vZCIT9G2jKDqIO0HYSo8hnIqTv6QhEsJPazEwp57x589wJrMgE+asqNw/Hw1+47LaAuKLSk/wBnAdB4FMoM6EweWjDXb3buj18F6R8dtY0C7GvfuP33KL0wtBWUgQDBAnuEEQfP50T71fAGwQoGEQMASYEgSdhIbu15Clni2pskh3cfRbV0cacLY1Bi2okbGBH3V3sN9FvYvG4wVO/tKrHtY/q1r+9/yNSu0eY3t9F0dh/Wd/19QscuCkAvUqf0Q/r1vyb7Kmb6R7lzdp/057ltnIeVYHha8sE4lge8H28Na3bE3nNcotOfSJWa0MxLLCilCrnq6bZaikKoe1Mf+GX/ADtf/clNYL67e/yKg7llnQ3FcQTrfoClvcN2FRo97L7/APzbV1cQ2E1yvcqC+C44BirdziCvxDrXZrq5vdWHDBR1qwOyCACBERtyqZGlsVRVu8OpHHVXn2n28E+IsnFYm4pRTNi2mdiCZkNMWydiTMgCNppLBmUMORvefeqkqg9JsTgLip9Bw961BIdrjZg2mgHbfXnuPLuehbMCeUIPZ/oKunBEOP32bhPDcxJhsQonuR8qj0AAHhWcQAxD+5Tei8PRbNwr/aDXnLghVQxlCLd6oLJ1kakRpyjnU8vU/JV/urRWlrroL0W/2gt4PedEsAdWBBGa7mJMHYfoxMQTprpUYifkSKGp9EAWvfZPjmt42ROVrNwsO8KucfMfM99Rjmgx94Q1BsDxK1exRv8AEBduq8s4txmYn3VkssIO4HQACtnMc1mWKh2qE9jcdbt4tb3DEv2wuUqr6sHkyohmLIwjQnWWG0VDWlzMspBR2KX0+dzxS8VlXzWcusFW6q1Gu4IPOqYahAL3a+ZUnepXtA6HJw8WClxrguZw2YAQy5dVgbHMdDJEbmow2IM12KpBFLTvZliGfhmHLGSA6jyS4yqPRQB6VzsWAJnV70VxuVsWsAhOUITtoQCfQVowU0u7lBUa9gVY5iBI5x+dY0nehpICleY9oSObH5D/AF+yqu+Vnb5BS3eqD0g4O3VwsSz3yJ7yxYD12+Fa5baw9q9Hg8QOPAN8BSD43ioxKLKZXURKxBBI35jn8atIcw3JuKHkXHXQ9KbwytEQNT67Vg4Etpaktu1s/Q5SMFYB/Z+813MGKgaF4/aBBxLyOlAPaz/Vrf8Ae/5GrDaHMb2+ie2HfLOro9QsdekF6hTuiH9dt+tE30/suftP+nPctqvXANyB6xWDj82q8sASNF4WUjsn51LstW1FEb1yraGqg6EIXk1mheGhCr/TfhT4rBXrNuM7BSoJgEo6vE8pyxPjW2HeGShx3IVZ9lnRvEYQYhsQnVm51YVZUmEzyxykiO3HoaZxs7JMoabq1VoVd6W9CcZc4g9yxbBS46utzMoCGBJcEzoQToDOka6Uxh8VEIgHHUKCDaf9oXQvFXMZcxFi31yXcpgFZQqqrBDESOzOk7wfGMJiY2xhrjVKCF10p4RxXG4e212xaQWm7Ni1GcyINwyxAAgAKDOp00ohkgieaN3xPkg2UzxfojjDwzBWxZJuWnvF7YKlgLrllO8Hxg6SPGJZiI+Xcb0NeCK0VjXo3fHAvomUdflLZJG5v9bkmYzRpvE0uZmHE5+H6pTWi89lHAL+GtYg37Ztm4yBVJEwgbUgEwJf5GjGyse4ZTdKQgPs46H4rD43NfslbaI6liVKsWGUBYMkHUz3Vvi8RG+OmnW1VoTZ6IY/h2L67AoLyDME1B7Df8O4pYE8tVPIHTarfERTR5ZDXvgiiEYwtzjmJxFpnAwtlWUsBlClQRIIzM7kiRGg8t6xcMKxhrU++5TqhvS7ofi73FDdt2s1q49ps+ZYUKqK2aTIIyk7a6RWkOIjbBlJ11UUbVg9rHAr+Kt2Dh7ZuG275lBAMOBBEkTqvzrDBSsjJzGrViEe6BcLuYbA2bN0Q65iwkHLndmiRpIDDascQ8PlLhuUqxg1kELpTUoUgiIH51q7tAGoXhYTlkTQBZDQpo70O4hfUvEiBpuOVRPq+huGis1prch3SZF6hSRIDoT8YP2mmXUcOO7zXSwBOeh0FVPjPB1MXrZULcksBMKxOsGNpP8A2okZYzBdPD4gi43DUbuxC7qlSNZHgfPT5UrLYCcjIdwWy9DnnBWCP2I+BI+6u3gzcDexeQ2gKxL+1APaz/Vrf95/kasNon5W9qe2H9Z3Z6hY7dpAL06bwgPX2gDHbEkTsDJ28BW7ebZWU1ZCCrFfbM8HUk6nxNc6lQaDRcXTBEaRU6WgCxqp9rjd9FAW4RBnvOvnIIqTupLOwkLnWWohgumdwaXEVx3jsn7wflWSXk2Sw8w14qycN49ZvaK0N+y2h9OR9DUrlz4KWHVw06RuRBqhKLOunHGMTZxo6l26u3YS9ctg6MBdIadO6J8J7q6OFjjdF8w1JofZMxMaWa9NL09LntnGXFJvDrLC4dSdP0yMw21iBMelHwwdkB0333KvJA1w32pdjpjfstet42wqXLdnrV6ttHEgBdzGp3nkdO+vwzHUYzYJpRyQNFpXXDeluJF3DjFYdLdrE/0TKTI0kZhJ713g6+Yofh2ZTkdZG9Dom0cp3IJxnphi72Ea9btmzZN0Lbuo/a0mVcTOveBEiK2jw0bX5SbNahaNhYHUdSibdJ3w9/iLuWuJZNoW7ZOgL6QO4TqfKqcgHsYBpd2q8kHNbXG0S6MdKnv3+puixJtl1axdFwCCAUeCYbWs5oAxuZt94VJIg0WPFDemvGryYtLP0k4SybeYXRbL52nYxrA8Nue4q+HiaYy6sx6LVomNLbqypNzpHibYw+Hsi3i8RcRnNyQqFAzZW0gSVGuogiNZqohYcznfKAo5Nptx0Cb/AN+rnVKWsqt4YkYe6hJhSQTmEeIIjw3q3wozVelWFPIC9+lWpPFel1y1exlsW0Iw9tHUkntFzbEHu/pDt3CqMw4c1pvf+1VsIIab3r3h3Sy+cRh7d7DrbtYlZttmlvdmTqQBJGhggMKHYdoYS11kb1Ywtykg6hXZVpYJdBuKdJbFmRmzsPqprHmdh9tFp6DZ00utUOv3aDWult24/ZVURQWb6zQuu50122qzDZ13J47MjY35jZ+w996E3OM3rhJe65G8ZiB5QNKwc8l1ldFmEhYKa0KT0eAU3L7DS0pPmSNB9vxFb4RupeeCzxhsNiHEqrk5mJO5M/GpOu9OAUKCvaQvDbfMEj455IHwNNGhhx74rkCzjD74KPwbEZlfD3JV1c5QdMykkCO+ANCPEcq0j3ZSpxDaIlZu49qA9JXK4gKRACjfnI0pfENO5O4Igx3a1b2fsfoNqeWaPIsSPtrp4C+QF9fmvN7Vr4p1dXkhntUUnDJCkw8k/sgKdfLWKz2iLYO1M7DIE5s8PvqsgvtPa0nnp4n49/rSC9QNNExgbZOIQCJJPMD6p5mtCLYQqSGm2feqsFi1zpMBYudwXGLUDUnXkI+JnlyqCFLDwTBbShWrVNE1QhaBeTQpVg4P0ruWoW5NxPPtDyPPyPxoq1y8TsxkmrND4fpF8JgbOLxZxK3VZThzZayV7UFiSTrtrG3rWwkLY8g6btcaaKWBuVwrXfwQzBezjq7N+118m41trbBINs2i8E9rtTnjSK3djbc11brvrtZmeyDSlWehly4158Zf617lnqQUQKEWZmOZkA/HedKnEhoAjFAG1HKgUGjdqu+G9EL/AFlg4nELdt4YEWkVMpOkAsfAAd50Gu8jsQ3KcjaJ3odK2jlG9QH9nuI6hsMMUvUB89tSmu/1zv6AxOvhWoxbM2fLqr8u3NmrVEcb0FN1saWugDElCsAzbNsyJ11B9KzbicoZQ3X4qgnrLpuU/o50eu2Xz3mw5hCo6mwtsmSO27bzAiBA1PhVJZWuFNvvKo97SNPNLpJwLFXmPU37a2mTK1u7aDide2pM6wYjwqIZI284a9RUsewbx4ocOg1yyuGbC3wl6wjIWdZW4HZmMjlqzQNeXMTWvxQdmDxoVblwbzDQpjEez+42GK9eDiGxH0hrhWFLQRAA23me/l3SMUA+60qlInGa60qlH4t0OxCW8XdNw4i7etIpAQBmYPbJIA0iFMDuAqzMQwloqgD+VZszSQKoBMYbBmxcw17GYnP1FodVYCjrFLIAVeNNNpOpyj1rJOzK5rBvOqZigknBEbdDx4LzjHSi7flQert/sqdT/EefltSa6+F2dFDqdT73BALj95gUNHALoaAWUY4JYa4josLnVXzPmUdUNTcBAJZTpBAM+UkOxYV7radPwuTicdEynj5qJGnTQ4rvFYPq0GYnOXuow0yjqiF0MSZJ3005VhiMM2KMf5Ens09ha4XFOmld/iA0jp+YX+VP4mepwSJs105m8hB/6RVwMkIHEqIzyuJLuDff5VYtisSn1Y8Ri2XDYdR9XM/gJchfDk1aOeQxgHb46JNkbXSyE8aHhr6IXw/FsVztEnrIMfvEkfMGtLWz4xzR1JnirydTJAUc/vqSVWJteK1v2bXc2BT91mH5+NdHAm4u8rze1m1iT1gJj2nXIwnmYHqR9wNVx5qMdq02M251jt4HINI5eepM/dXOteqG9Tuh+DR8YnWXMgVS8nKQSI0g+Z+FMR5at5oJDaM5ihtouzSvF6zw1IDX31mIzHbeCqd4NWDMLW8n7/hcA7Tn6vfenj0Qwd4B0v3O0ARqNQdRoyzU/C4d25x99y0ZtedoogH7/lCOI9Cbq62WS4I/gY/GVPxFZOwLqthtPQ7XiOkgI8R+fBVfHYS5abLcRkP7wifLkfSkpI3MNOFLrRSskFsN9ijZqzpbLwmpAQnMEjtcVbcm4zAIFMGT3Hl58q1ZG6Rwa1YzSRxxl0m4b1ec3EsKua6iX0G+VszKO8mAx+DUzJs+RosarzxfgZ3ULYfDzNeAT2B6Z4d/fzWz4jMPiv4UgWq0uyp282j760cwvErT+5cRvJhPwqKSL4JWc5pHcpoapWNJZqELwmhC5a5G+lQgAlQMVx7D2/fvID3Bsx+Ak1NJmPBzv5rCguN6d2R/RIznvPZX56/KppPRbHlPPIHifx4qscU6XYi72c4tqfqpoT6+98KkBdSHZuHi1qz1/jcg9q0zsFVWZm2Cgsx9Br61dkbnmmi03JNHE3M80E9bwLlMSQV6zDlc9qQ3ZMgvnVivZbRgJgak8qc+CphJOo8lz/8Ak2mVjWj5XXR67qvv5jcimMwtm3hrGIsM1vETau2SzZmuA6FTbViqsp1aABlbLJMkOOjjgZnboR49S5cU8+LkMMurToaHNPA9x6Tr1qTaxN/F3kfDWTaZbfVkLldADmzA51yBO2QAeQHlWLp3ySB0I4Vqtm4OKCEsxLhvsVv6PHsVhwXQMls1+8MzmWCiSSTJljz9Kp8EXG5X93v8KrtqsYKgZ3nq0H26ypfH+EYV3/S3H7IgAGAPgs1M5wrT/I7d2+gS0ONxDR8gGvvpQ1eDcPAGtzXxf8KxEuBPE/8AstvjsZ1fYKH0uwdu0UFpmIFuCpO0GR3H61UxTWMc3IeH+k9s2d8wdn335/6VLwV/s697d/PKOXlVTouw5uqIvh89u4xK6ER25PL56/8AarAaWlc2V4A8lqfsw/qWv9o32CujgPpHtK87tj+o7goHtcb9Xtf3h+Smsto81vamNhfVf2eqyi/eBQDmNPmaRXpWtokpzgMvi7YWNQyydto/P+lavYHxkFcXa9iIdvoUTv5luB4DpbOVZAgidT5TtPgazoBpYTqV5omnWNaUzhnHWW5ncsFLZgoJM7jKBzkADltNVyOjytad29HKBzi4qxYfjTXMzohXllDSV/eIA0J+6scTiJg64ujWr0/2mYcrxqp9vii3FK3UFxecgGfTb7KvDtR5GWZubz/HkrmMxnMw0UI4l0Nt3AXwr5T/AGbEkeQO49ZHlTnw8U4zQnuXQw+13s+WYWOkb/34KlY/B3LLZLiMjdx5+IOxHiKTdG5hpwXdimZK3Mw2FY/ZnhA+Ldz/AMG2CvncLLm9FVx/zV0dnxjV/cuLtuUhrYxx1PduTWE45iVvX+I27HWWbhyEmRCoezBElYBAJKETm1GtMCR7S55GnlXUlnYaB7WQh4DwOjQl2tWOjQLroLwm1e+k3b6W2S2ixm7KqxzMxB+oAAms6A1nhGNeHOcN59+a12rM+ExxMcRQ4Gur0QfinBr2FCdcFIYSrI2ZWiJ10PMHUc9J1pDEYV0Zs7iurg8dHiNG3Y6fNO4hGs2bDreuhrigshtXrIU5QTlZoDiTEgVpicI2JgIKVwWM+Klc1zBQF+KaTiWJK5hcvlebBrhUR3nalRBIRYafsnHfBtdldlB/8VN6O27+NvGyMU6fozczFncEKyLAAYftg71vhcMJbs1SWx80WEykRA3fQN1dXWhl+1dIdmW6yWyVZ8rsgKmCM0RM8pnUVV2Fks0NB6JmLGQANFgOcBoOvWtO1S+HcEe5aN9ntWbAbL1t18oJmIUQZ101gT61pDgnSNzE0Fji9qxwPLAC5w7h9/0lxvhDYO8i4gg2yVZmQnW3mh4kSGAkx5a66WOFEUrQ/UHuVG492Jw73RfK5vf9u4Hgr7Yw1jD4lcGLNsWMRZZlYyzO6Ht22ZiSR1ZDDyaus1rW/K0UF5p8kkv8jnEn3u96KgW7zYLGTqTZcq4/tLZ0YRzzJDAd+WuVGfh5yDu9OC9LNH8dgw4c7eO0bx5qVh7F7EYq4+Ezhe3bVsiIq2WEC0wjKqhcsADN2Qd605WV8pMWo3dSw+Gw8OGY3E6HfQNkn9gC6061aODdDcPY1uxdublBos+PNj4k+lAhiZzzmcOHv1Ss+1JZNIhlHTx9+7U9eKEhktr1KpyAjb0EelITY+V4dGwZK6NT+u5JckLzOOYlTuFXYBdweyJDSdZqMCCLe8btbN3r+VEo4BAsTeuXL7lEYjTlofXah/KTSZ4h7HStQGtZTip9nh+qlkVcpmAdD6CmmQ1TngA9SydLQ0KqGPxJuXrnMmTr+e6lX2ST0robGdz76vVVK1dynLzBP2z8a2I0tenqxasfBgWJsz/TK3VkwAZzABu4yCKGG/l6UhOK/k/xIvwWlezNWXCsjCCtxh8hPzmn9n3yZB6VwNs0Zw4cQFB9rQ/Q2f42/lrPaW5vat9hfUf2eqyG8aSaF6ZLhVxheyidR9xB8frHn/pu5txkBcPbQuJpHT6Kx2+G3SpORspG+Vtvz4UixxIsC+zVeZLHdC8sW0Q5gSbg0WQSB93fQ4yyty1pxreaUAAdqNdG+LqmYIEZZlnGh128+6APWrtxDoG04V5rVgBUjG4o3DMADuHLx8TXJnmdM/NVdi11pQluOp7JYRtBI+yqskLDYNFRRRK3xoXF6vFWhcXvgSPGO/xEGuzDtQEZJxY6UMc+N2ZhoqMvRft9dw7Em245EzAP1TIPZ02dTy7q6UIafnw7u4+7TzseycBmKbfWNCPT06lA6TY3iJtm1iVAt6EtbtwGgyMzhmETBgRVMTNNlyubSewGFwfKB8b7PAHTw0tQcFxmynDb+HzFb994Mq2UKxRCxeMsC2s6nnW2HewRBgOv5KxxsExxZlynKNR/4i/EqT7R+IW7ptW8O6OiWTlKMGWX7IEjTQIPjUYw5nsZ1qNkNyRSynh6Cz6KT7VTlFlBp1dq588oB/8AgaMcdWN61Ow2/Ud1D1Rvi97FW7mAt4IDIUuBlIItQttMudl90b5Y3NOOLgQAuTG2MscZDrpXE8b0sKv9EGZeLMHCK7C+rBJyBiQ5CzylDSsP13hdPGAHAREG6PHv7ejTqRTpbhRewrfRj2MPeudfaAg5plnI3JBYvHMOTuBWmKje+Om/7S2zJ44cQDJx0B6Pe79WoHRPjltcFcw5v2bF1Wc2WvZcvbIcMMwymHLiNSNDGoquFkBiAvULTaeGe3FF2UkGjp4666qB0vxlq81oJee+yKwuXG9xi2XRFACxoSSojUamNFcfM001pshPbGw0seZzxQNaFTMLbx+KtYZFTL9Hjq70EMSqlAxZ9CCpggKZNaieaQAMb3n3+Uu7C4TDucZH3fAdF++hFk6I27c3sZce85MkAsZOkAse03IchGlUfExn8k5zHoHv8Kv/ACRA5PDNyjr3+/upq8WJhLadTZG0CI7+UA1z5sdOSGhpYzsN/evL7pUxg/M52Z3am8RhYOa0fHUmk5IY82aM15/tS19inLq3c7csAdCCJ0YfkUCRwdmIB4dqitKCLYq2zWwoISe1Hnt8q6T2SSRgF2W9fwsWloPSh+MuXLVucytECAY386o4SMZzxQ7vypzN30uMTijbw7O3vZSY7tNB6fjTELSGZnb0tI61nWHutmL+O/2/bS0wpoAXd2GzR5PGvVB8c/6ZiNO0DHwrVmrB2L0bRQRGy/Zj9k5geY2/71iVUjW1q/stxRa3eBJJDKdf3gdZ/wCU07st1hwK81tyPK9hA4Hw/wBrj2tH9DZ/jb+WrbS3N7VOwvqP7PVZBd1pQL0qK9DbKtijmAIyf51rU0W0Ra5G1jUQrp9CtSTDKAAoAEaRVuSZVAV3LzmYneg/Gejlu8CdmjeB/wB6yDMmrTShzQ7ehOF6JFIdB2gIaNBPPl+dKXnjmlbQNjrUBgCmNaK6EVzDHk0K2CjM4rAnXRSvJFSCEJorlOZSQ3eDB9CKu1xabaaVSFYcHx5ksh7gZ4kMd8vi0CQIgydB4V3YMdNyYIGbp1Fju/2qBgd1J6xgsHiwS1hcw3K9k/FYJ9aYw88GKFuZRTIxOJw5+V5r7jxQvG9BsGZi81ueTFSJ7tQCfjUmLD3YfXb+003a85GV7A4cfe7wUV/Z8x93FK/dmDGB3DtGB5VLsKZK/kv32rWLa0UWgiy9lfgJ3D9EsdbTq7eMKoNAoe4Ao7l0lR4AiK15PEgUHj7fpYHEbPc7MYj9/S1Ftez6+GDC+qMJOZGuBgSCD2hB1k8+dZswkzXZg7VMy7UwsjAx0ZIG4aJ0dAACTcxXve9IJLfxFn13OpnepdE5ur5a8PVYHaEBADYAa3XX4UrD9FcDb9649yOQML/8V++licE3Uvvs18lZ21MU4U0Ae+v8IphzhLJ/QWFJ/aiSPUyazdtGCPSGO+v3ZSb34iX6jz76k6vEnclG57ZAQY+Z86ybtGaSTI4f/n3+lkYmgWPFS2xAtCC32fOmzIIgczlQNzcFDscSuOzDSBz+6kosZNITW4cVq6JrQuSlu57wynvXSfOKhr4ZjUraPT79UfM3cq9exAFzqtDDbhjCgasSfKTFZsY1rsh1971WScDdvQrHcQuXnJzNBPZUHlyEeVVmeHOJSwc53FE+DYPtDMcwXUgkkDkBV8LGJX9QVnGhS76UYgm1kB1YhfvJPoK7L6ay1VjC91Kv4hcgRRyB+dclzyX2vVbOjAjIVX4hrdJHhp3QY+6fWm2aNXWbuRCwDrHdrWFKCQFqXsmQj6QT/wCl/npzZgou7vVed26QeT7/AET3tZ/orP8AG38tX2lub2qmwvqP7B5rIr29JhelRroOs4k/wf5hW4FrjbXP8Q7fRanbFbVW9ecXN8SKzeLVkxBAqhFBSgXHLoWJ7q5OKa45QOK0aLVexF1zGXY/LzqGQMZzlsyO13YtHQsx+MfM1IDDw0WvJBSgwBG5HdWTmNbrSgQAqRhr+T3Tzk/nlUEloGXRW5BoUvhd5bbNHZmCI0H5/wBa0ZKQbcdeCzliJApE3uLiEyXBlY7EEb8iCKcZOJf431fDrS2UsNhRcFgjbYswzZfdA+0+NYYeAxPzVZC0fJmFKZiL7dWAQQzsOyNwP+1OTOcWZXmi48OA/Ko0DNY4JvFYxbAyodTuZkk+vwrLEYjkWcnDv+6sxhfq5CsbiGOpOo794rlue99cp90wxrRoF3wnNccplgDUncQdo5TTWGgzOF+XoqSkNF2rMz21gGBGwiYrqSSwsIa+tN2m5JgOOoUHH4k29ViG+sOfhSWKmfG3PHqDvPoVrGzNoUOtoLpPbM9x5eVJMIm0uj1rYks4L3E3hb7OwHLv8TWkznA5KoBVGuqGY7ily5Fu2InSFGp/AVdrpX/LXcEpLJrTUI4zFnsT22HaA2A/Z8SSNfh303yBYK/uO9YLvh9nIMze8dh3T+daQktzsre8rQaC1PTiS6IlxBO+aZzEd+xFdjDNbG0AKAC86J/FKWCAEETJ5z+daxxmJAAAXTghDQbQHjBAeBoV0/1+IrEkEghdvZ4PJm+lVu1aL3GgfWP2mmToF07AbqiiEAZRsBG2+mpqlrEgnVal7LSCl4jvQfAN+NPbPr5iOr1XndtWHMB6/Rce1n+is/xt/LUbT3N7VbYX1H9nqslxNuCR4D5gH76TC9IDYtHuhNuL77+74ftVu1cTa5uNvb6LSbR2rVcALomoFKSoeIu8qWmeD8oVgENxtnOezBYDnynu0pYgk00++patoauVcvOQ2WII5fnnSoZRXQaARYTIk+VBVtAn0Wef5/M1BKi13MGss2tq28J4NVHmlWlMwYYtCgEzsfx5VaJpMlMFnr96LCUDLZRUZUJa65B2Cgx/qTTzeTiOaUnN0C/Z7UpRdo0Jzh95LhYBDA3Zp08ifurfDvbI6jGK6T7tVe0t4odcfI5yAltsx1P+lcuSRzHFrEwBmFlFsDfi0x3aa6GDmczDuddlLyNBeAmr+OyKQvvH3mO9Vlxbo2U3nHeVLY7Ou5RUssWPMETqdyaTbhnOfd328VoXABS7uBc2ShjO2qidiNiTXRZhnMhMb9SeH+1mJBnsbkIOFcEAnK4iQuo18xtXLOHMTyCFvnBCE8f4tDZQ8hNC2m/Ma7xT5BvLd15pGSTgFzgeNuUjD4dVgdp3YwxPMc43POnInsYKA148VVsTihyC5eu9beK6bBQQNOevd+dqwxeJAGUDUofHlNErzH4vkPSloWcSs7s0vOG4D6xq82IyjKF18NDkbZ3qxYJOX5Fc9zi/RbuNKvdJ7wzuRyH410YNco9711Nn/TPb6BB8CIQETJzT6k/dTL96f40pVu12SfPlWYUE60tW9lxTq7uSd0kEbGDpPPbfSuls/LTq6l5nbWbO3N1pn2tf0Vn+Nv5artPmt7VfYX1H9nqslvmZJHIcqTC9INNys3Qe3F5zyjujZjTLFwdrG2NHvcr4l0ASSAPE1LnBos6LiAEmlBxfHbSj3p8h+NKnEA6NtbiBxQe7x6RoIJFLlzytBCBvU/gt0kMWkk7eVa4cUSOlZy9S54pgVkvJBjw+PzquJjA3KGOcRVoFA51yy5wNFW5R7TvXaWQdvhVmvB0WjcQeK5YEaERUkBOMeHCwU7bEVi7RBKJcMuZXB3P46VeF7o3hw1S8wBFIwVV3M9w8O+da6mWOSUl2ug6u3VJ2Q3Rd4jDdnKrFJ57g+FbSQMy5WktvvHeoa7Wzqg9nCs7FC5kbgCI8Z7q5MeGL5Mmum/o++5MF4AukV+ilUCIVgbydT47V0nwHKGRkDv8A0sM9m3IZi8C4dmJhY9BHMtMClpcI9xqu+xS1bK2lOtAWVDMczH3fD/WtGNZhWZ3G3cOpUNyGgm8DiGuOXMgKawge+WXlHHcrPaGtoJrjj9tbeYqLnMcgokkfvch5+FM4ofygnm71k06UN6btCzbHYtWxHMgFvUnWo+Oy/TFeakQBM47iQMDST4US4x2W3b0OGRV3iV8AcgO4eFKR5pHapV7kJ4cvXXYJAA76clHJR2Fvg4szrPBWxbIHgK49lxsrq2V22ICqdIXv7yeXwrZjXOGg0CzccvzFU3j1zMHPePvNdKCs2i6exyXQEn/I+QUJFygDwHzANbuF6rqByI4NwQQxAEbkH7qzAVH9IWleyVwUvwdZTTuHa/E/Cn9nb39y8/twHMzvXvtcf9FYH7zfID8aNpbm9qNhD53nqCye7c38opReiARHguONt2yECfjue+pkJDdCuPtFoIbaM8T4yxQkbj4fbSwaXu+Zc5jA1A7WIa66ovaY6xrrTLYgwEq8jtNVauE8BKkNdMnu5VXJfUlXSXuR8aVO5ZoNxzGbAHTnHM+Jmlp35jQ3JiFnFCUeaVkjJFqJ28U9Y151k2O0uphXT0115VuGgIDiNQvMDYTN2mJHICoEMV246Jr4hzm0N6O57cdnMp5HkfOmH8g5oygtPA7/ANLD5r11Q+9ceIQjNzBMSPXSkI3FrqLqWwDd5CcwN51DB5gjzj1rWF72EjgQoeGmiF22LJt9nQn3iNTUjEuMWm871XIA7VMYVio7TyZ7uXjrvWccsI1JN+Hv3qrOBO4KX9Ln3ST4HWtvizujJPUqcn0r1cYCv6RQcvM8j4GtI8S5zcsjbrpRyevylcfTl+osDnBrPPldTGUOKksNalPZ1uCGjMPdP5+Ypxj2ytyP7lmQWmwg+KuLrmVlYcwfx3pMBoNPbqOIK21AsHRVvE4znOp+QoDC8rnySFxtCMTeLkAak07FGG71mxpeaCcZR2VtDtDdu/8AH7qu6Rv9yc5URfKxELeMuCFLDMfCfvpZkUb3aBW+MeuTcZtSxaBp3eJjl+HmatKWj+Nm4eJWEkznbymsZbBjTcTHrVIXU5ei2M48i4Dpv7j9KHiB2z6fZFPcF1GlehtNo9KzIWgWi+x5u3fH7qfaaa2fz3dy4e3eYztPopHtgOmG/wDd/wD51O0d7O/0WewR9Tu9Vllw0qvQUucNOeBPp61qR8q5G0XVl71ZeF8Ae6vahQe+T8uffFZ7jYXJdIrlw/hFuwAEUTEk7k+tXLdVgXEp1hUZVCYxlzINZBO0g/GspXZArsbmVQ4veMwBO2m25ifOlomW7VOjQWvLD934/Pn51eX5RSWlfeiet3INJA6pdTGxEDemWsO/gqEqCMQcwIHn3f8AagtIFoa/VHsRji6AjsgRAG3l8avJNyu8UExG2k3h0BbNcIgakcz68qpA2O7eLV3uNU1E7HE9OzlCjkKY5d7N1AdAWXJ3v3pxLwcEm2s/unWjOJwS9oNff7oIymgVDv4RSNNu7Yj4a0lyDbzMP3WoeRvXmCwUtChh5zHxNTHg3E2B38FLpelO4/ChUjMPERTMsTI2Vm1WbHku3JvDYIsDBEHnI+ys4oC8ftXdJRTgwq2tWzN9nyrcQti/ttUMhcq10j4rm7IUAnn4fn76nLyvBZTHK2r3qqXbjd34fGrCKkqGErrAXAGHPXtHkR+yvh41Mjsq1sNFN7ypTXQqx+fWkw0uKzStODvOsEgqIlSY35fnWmXHkmU3f5KSCN6J207JJgc2P3fnvpc2BQ3lTGzMU9xjh5tJZZveuAsV/Z2gfCNO+au6IMaBeu9ek2OeeOxVjEN2z500w20Ls5aTlo6fjVSg6LRPY636S9/dj+amcD9V3YuJt36bO0qT7XyM2HBn3bnzKfhU7Q5ze/0WewwcshHV6rMHWdqVXfukb6JJrcJ11X7DWh3LibV3t71d1v27ajO2WZjc7d8DTcb1UgAalca06vGLTEAOJjuYe6PEVpmBrVVUizxzD21kAFjoDvrAO/LcfkGrGeOMdajKXFVfjXGWcZ2uLlmBqIJjUAczSLuVl+ZydjDG6Kum7JJzDXXefzzrQMLBu1VZJBwUmxeWNxSz2PcdyWLl6cQAd5obhzvKoXBM3MROnftFM5dLWRNqXgbc+Z+FZO+bQBaMbqrHYNoqFYZSBy+/8a0aWObleKr3qt6LdQorYQLmhwwPf9m/4VEsbGi2FWDyd4RT6GjKAQpjlmI+ymxE0tF1fesc7gbCYt3xafRcsjvJB8qW+i+6r1WmrwoN3iCq07Gdjsawy26wFoAaTlvjRuDKGUAcl5Vd7n1qa7v2oyAKVhbgAZnMqQd9SamOmguPjxUO1NBCL+MNs9kmCOYJHrG3xrKMcaWtA717a4yMwzSZ2VQZ8SeceVbNHQ3xP5WT6BriveI8Es9q+7tliQvj57nlApoABtjRYZLdZVdt4FLmty8ltP2V1iO87T460CQN0rVDmF3UEXsYXAgAFnf1P2KAPyaC9latUCJcYmzhLXbRCSCNGMyZ2EmPnVA0PPyilo0Bm9Q8bj1cyuHCE6/WZz9kjTeDtUTt00alnZnHVTOBAXLozHRO0FIIDMII5bCQfHTuNKAOb8xTMbdKUnpOWeCY0J84is25nPLiV29mU0kKo4tgH03Op30pyM/KF2spK56w+NTajJS0L2Pt+nuD/wBL7HX8aYwP1T2LjbcH8Le30Kl+1gzdtD9w7eLf6VbHGnjsWOxR8ju1Z69rz9DSWcrugBFejDWkLBriKzMsBmAJ32nzrZpJC5G1GklvYVeeJ38OtiGuqM8hY7Q7PZJ0Pp8q1flMeU8VxGscXWFVsbiLSdpXa63ajQKATOvOTy5HeDWLGfMTrr3e+zqC2ELiPZUfh9nEYlgLOHnKIELCgkfXcnvAOpJiRrV/hy/Ro4+vjp0qHVGPmKuHCvZ4za4q7yIyWx+0ADLMOYAEAd+pmmY8A0c7w7b89Us6bX5U9jvZnafVb1xT3kBpiNwI/ZXaK1ODZVD3v/Kjl74IL/8Aiq4vu3renu6MPGIjQa7CqnDPPFTyjOhe3PZlfP8Axrfz/Co+Fd0qhLOC9tezW8N3Q+p/CqHCP6lIcxFMN0KvJABUd5Dn/poGEeN2nf8ApW5RqIP0OLLDurHv5jyMVp8JYp5tQJaOii2vZzaG7u0d9x+XlFSMIzoRyxT3+40e5ctr/wC0XPxdzR8I3hX2VxO3iPH9J0dCyRD3ww7uqj4HPpVhhutVMzODfH9Lz/cCwfeOaP3f9aG4UDiqmbqUsdDrOxZ47hlA9NNKHYRrt5PgoExG5TD0YwxAm3Md7N9xq3wkXQo5Z/Suf91MJMmyCfFnP2tQMLEP7VPLP6U9b6P4dfcthJ5rofjWgiYNwVc5SxHBVYQHYDuMMPnr86ksCkP6QgWL6ELOa31ebuKwD9tYnDjgrtlHFV7EdE8UDlXDIRPvB15fxNIrEwPG4JlpgIsu8FGx3s+xTo7wocKxVJHaMe7odztuOVaCFwaqXAXiyaVds8MdB+sW3R1+qF1URoxG8+9qeRpV7XbiE7JBG4jkToiPR+4nWDM3ZhhMQSWgCR36CTzpZzBrpv8AfscFk7DyM1pS+P4Qoy5jqQSRpHID7KwDCwUd66WzyCHEdSomNH6VvP7hW8Y+QLuWukWoUWr97Im/WnHfZb+dKYwX1u78LjbbH8A/7DyKme1Bv1pBP/CX+Z6nGn+Tu/Kx2QP4T2+gVKuL5+lJ0uyCmsLh5uKTqFljMctvnFWBIGiHkZVYeF8AxGLgIp6saZ2ELqSTBPKSTprrTEEL3BczE4qGK739AV34L7P7NuGvnrW7tkH3n1PpT7MM0c7VcabaD36M0HirfZsqgCqoVRsAAAPICmAK3JAkk2V3UqEqEJUISoQlQhKhCVCEqEJUISoQlQhKhCVCEqEJUISoQlQhKhCVCFDx/DLV6OsQEjY7MPIjX0qrmg71dkjmc0qkcc9nrmThnXX6tzQ+jKI+IFKyYYnmrpwbRA0kH2VYxHCMRh/6a06rtm95R/zCRFc+aB7dSF14cVDJo1yruJQG4xMb/cKXa75V0xuXmUVGYI14q6eygfrbf3LfzJTmAP8AN3H0XI23/Tj/ALDyK1K/g7b++iN/EoP211y0HeF5hr3N5ppQ7nR7CnfDWf8A9a/hWZgiO9o+y2GLnG55+5XNno3hFbMuHtA/wipEEYNhoQ7GTuFF5+6KAVql17QhKhCVCEqEJUISoQlQhKhCVCEqEJUISoQlQhKhCVCEqEJUISoQlQhKhCVCEqEJUISoQo5wVv8As0/wj8KrlHQrZ3dKRwNv+zT/AAj8KMjehTyj+kru1YVfdVR5AD7KkADcqlxO8r//2Q=="/>
          <p:cNvSpPr/>
          <p:nvPr/>
        </p:nvSpPr>
        <p:spPr>
          <a:xfrm>
            <a:off x="917575" y="6175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1" name="Google Shape;231;p33" descr="http://c2.soap.com/images/products/p/dcs/dcs-321_1z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4129203"/>
            <a:ext cx="2874141" cy="2527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5"/>
          <p:cNvSpPr txBox="1">
            <a:spLocks noGrp="1"/>
          </p:cNvSpPr>
          <p:nvPr>
            <p:ph type="body" idx="1"/>
          </p:nvPr>
        </p:nvSpPr>
        <p:spPr>
          <a:xfrm>
            <a:off x="457200" y="693190"/>
            <a:ext cx="8229600" cy="51721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Determinants of Demand: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change in any of the following will result in a </a:t>
            </a:r>
            <a:r>
              <a:rPr lang="en-US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shift of the demand curve,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meaning that at each possible price, a different quantity will be demanded.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Mnemonic Device:  Demand </a:t>
            </a:r>
            <a:r>
              <a:rPr lang="en-US" sz="20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TOES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–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consumers’ income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–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size of the market (number of consumers)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 –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consumers’ tastes and preferences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–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 related goods’ prices (complements and substitutes)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–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expectations of future prices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S – </a:t>
            </a:r>
            <a:r>
              <a:rPr lang="en-US" sz="2000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special circumstances (tsunami, war, etc…)</a:t>
            </a:r>
            <a:endParaRPr sz="2000" dirty="0">
              <a:highlight>
                <a:srgbClr val="FFFF00"/>
              </a:highligh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3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 in Demand vs. Change in Quantity Demanded</a:t>
            </a:r>
            <a:endParaRPr sz="39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0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 in Demand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en-US" sz="20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 in Quantity Demanded</a:t>
            </a:r>
            <a:endParaRPr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36"/>
          <p:cNvPicPr preferRelativeResize="0"/>
          <p:nvPr/>
        </p:nvPicPr>
        <p:blipFill rotWithShape="1">
          <a:blip r:embed="rId3">
            <a:alphaModFix/>
          </a:blip>
          <a:srcRect l="14055" t="35250" r="32357" b="12958"/>
          <a:stretch/>
        </p:blipFill>
        <p:spPr>
          <a:xfrm>
            <a:off x="241890" y="2741183"/>
            <a:ext cx="8627461" cy="36051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Microeconomics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Microeconomics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the study of the choices that individuals and businesses make and the way these choices interact and are influenced by governments.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Supply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law of supply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states that if all other things remain the same, if the price of a good rises, the quantity supplied of that good increases; and if the price of a good falls, the quantity supplied of that good decreases.</a:t>
            </a: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Supply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40"/>
          <p:cNvSpPr txBox="1">
            <a:spLocks noGrp="1"/>
          </p:cNvSpPr>
          <p:nvPr>
            <p:ph type="body" idx="1"/>
          </p:nvPr>
        </p:nvSpPr>
        <p:spPr>
          <a:xfrm>
            <a:off x="457200" y="1219201"/>
            <a:ext cx="8229600" cy="33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Char char="•"/>
            </a:pPr>
            <a:r>
              <a:rPr lang="en-US" sz="225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22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Law of Supply states that… </a:t>
            </a:r>
            <a:endParaRPr dirty="0"/>
          </a:p>
          <a:p>
            <a:pPr marL="742950" marR="0" lvl="1" indent="-285750" algn="l" rtl="0">
              <a:lnSpc>
                <a:spcPct val="8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950"/>
              <a:buFont typeface="Arial"/>
              <a:buChar char="–"/>
            </a:pPr>
            <a:r>
              <a:rPr lang="en-US" sz="19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the price of a good </a:t>
            </a:r>
            <a:r>
              <a:rPr lang="en-US" sz="195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increases</a:t>
            </a:r>
            <a:r>
              <a:rPr lang="en-US" sz="19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the quantity supplied </a:t>
            </a:r>
            <a:r>
              <a:rPr lang="en-US" sz="195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increases</a:t>
            </a:r>
            <a:endParaRPr sz="19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950"/>
              <a:buFont typeface="Arial"/>
              <a:buChar char="–"/>
            </a:pPr>
            <a:r>
              <a:rPr lang="en-US" sz="19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the price of a good </a:t>
            </a:r>
            <a:r>
              <a:rPr lang="en-US" sz="195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decreases</a:t>
            </a:r>
            <a:r>
              <a:rPr lang="en-US" sz="19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the quantity supplied </a:t>
            </a:r>
            <a:r>
              <a:rPr lang="en-US" sz="195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decreases</a:t>
            </a:r>
            <a:endParaRPr sz="19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Char char="•"/>
            </a:pPr>
            <a:r>
              <a:rPr lang="en-US" sz="22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easy way to write this </a:t>
            </a:r>
            <a:endParaRPr dirty="0"/>
          </a:p>
          <a:p>
            <a:pPr marL="742950" marR="0" lvl="1" indent="-285750" algn="l" rtl="0">
              <a:lnSpc>
                <a:spcPct val="8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950"/>
              <a:buFont typeface="Arial"/>
              <a:buChar char="–"/>
            </a:pPr>
            <a:r>
              <a:rPr lang="en-US" sz="19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 = </a:t>
            </a:r>
            <a:r>
              <a:rPr lang="en-US" sz="195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Price 				If P ↑ then Qs ↑</a:t>
            </a:r>
            <a:endParaRPr sz="19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950"/>
              <a:buFont typeface="Arial"/>
              <a:buChar char="–"/>
            </a:pPr>
            <a:r>
              <a:rPr lang="en-US" sz="19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Qs = </a:t>
            </a:r>
            <a:r>
              <a:rPr lang="en-US" sz="195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Quantity supplied		If P ↓ then Qs ↓ </a:t>
            </a:r>
            <a:endParaRPr sz="19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Char char="•"/>
            </a:pPr>
            <a:r>
              <a:rPr lang="en-US" sz="22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type of relationship is this called? </a:t>
            </a:r>
            <a:endParaRPr dirty="0"/>
          </a:p>
          <a:p>
            <a:pPr marL="742950" marR="0" lvl="1" indent="-285750" algn="l" rtl="0">
              <a:lnSpc>
                <a:spcPct val="8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950"/>
              <a:buFont typeface="Arial"/>
              <a:buChar char="–"/>
            </a:pPr>
            <a:r>
              <a:rPr lang="en-US" sz="195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 correlation</a:t>
            </a:r>
            <a:endParaRPr sz="19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0066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None/>
            </a:pPr>
            <a:endParaRPr sz="225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0066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None/>
            </a:pPr>
            <a:endParaRPr sz="225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0066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None/>
            </a:pPr>
            <a:endParaRPr sz="22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6" name="Google Shape;276;p40"/>
          <p:cNvPicPr preferRelativeResize="0"/>
          <p:nvPr/>
        </p:nvPicPr>
        <p:blipFill rotWithShape="1">
          <a:blip r:embed="rId3">
            <a:alphaModFix/>
          </a:blip>
          <a:srcRect l="15812" t="39585" r="29722" b="30207"/>
          <a:stretch/>
        </p:blipFill>
        <p:spPr>
          <a:xfrm>
            <a:off x="1295400" y="4610100"/>
            <a:ext cx="7086600" cy="220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Supply Curves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41"/>
          <p:cNvSpPr txBox="1">
            <a:spLocks noGrp="1"/>
          </p:cNvSpPr>
          <p:nvPr>
            <p:ph type="body" idx="1"/>
          </p:nvPr>
        </p:nvSpPr>
        <p:spPr>
          <a:xfrm>
            <a:off x="4936082" y="1600200"/>
            <a:ext cx="38862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 in </a:t>
            </a:r>
            <a:r>
              <a:rPr lang="en-US" sz="3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price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causes a change in 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quantity supplied.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3" name="Google Shape;283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1576" y="1183517"/>
            <a:ext cx="4734506" cy="564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42" descr="http://www.econmentor.com/microeconomics-hs/supply/supply-schedule/images/upload/Demand_and_Supply_supply_schedule_table_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0200" y="1828800"/>
            <a:ext cx="5642515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4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Supply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would we create a </a:t>
            </a: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supply schedule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3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 in Supply/Determinants of Supply</a:t>
            </a:r>
            <a:endParaRPr sz="39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44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9144000" cy="5257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Shift in Supply = movement to the left or right</a:t>
            </a:r>
            <a:endParaRPr dirty="0"/>
          </a:p>
          <a:p>
            <a:pPr marL="0" marR="0" lvl="0" indent="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Shift </a:t>
            </a:r>
            <a:r>
              <a:rPr lang="en-US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left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a </a:t>
            </a:r>
            <a:r>
              <a:rPr lang="en-US" sz="2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decrease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supply	                Shift </a:t>
            </a:r>
            <a:r>
              <a:rPr lang="en-US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right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an </a:t>
            </a:r>
            <a:r>
              <a:rPr lang="en-US" sz="2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supply</a:t>
            </a:r>
            <a:endParaRPr dirty="0"/>
          </a:p>
          <a:p>
            <a:pPr marL="0" marR="0" lvl="0" indent="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3" name="Google Shape;303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103511"/>
            <a:ext cx="3509963" cy="3754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44" descr="https://mrski-apecon-2008.wikispaces.com/file/view/Ch2_DS1.GIF/41676437/Ch2_DS1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19600" y="3103510"/>
            <a:ext cx="4827200" cy="3754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3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Factors (</a:t>
            </a:r>
            <a:r>
              <a:rPr lang="en-US" sz="395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Determinants</a:t>
            </a:r>
            <a:r>
              <a:rPr lang="en-US" sz="3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that Shift the Supply Curve</a:t>
            </a:r>
            <a:endParaRPr sz="39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4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Cost of resources</a:t>
            </a:r>
            <a:endParaRPr dirty="0"/>
          </a:p>
          <a:p>
            <a:pPr marL="342900" marR="0" lvl="0" indent="-3429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Taxes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Subsidies</a:t>
            </a:r>
            <a:endParaRPr dirty="0"/>
          </a:p>
          <a:p>
            <a:pPr marL="342900" marR="0" lvl="0" indent="-3429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Technology</a:t>
            </a:r>
            <a:endParaRPr dirty="0"/>
          </a:p>
          <a:p>
            <a:pPr marL="342900" marR="0" lvl="0" indent="-3429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Expectations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 of sellers</a:t>
            </a:r>
            <a:endParaRPr dirty="0"/>
          </a:p>
          <a:p>
            <a:pPr marL="342900" marR="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46" descr="http://blog.propurchaser.com/wp-content/uploads/2012/12/raw-materia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9801" y="381000"/>
            <a:ext cx="2960272" cy="2960272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Determinants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4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57912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 Cost of Resources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the prices of inputs and factors used in production such as raw materials, labor, machines etc. are high, the cost of production will be high. </a:t>
            </a: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Higher cost of production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at the given price, reduces the profit margin and will </a:t>
            </a: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persuade the producer to produce and supply less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8" name="Google Shape;318;p46"/>
          <p:cNvPicPr preferRelativeResize="0"/>
          <p:nvPr/>
        </p:nvPicPr>
        <p:blipFill rotWithShape="1">
          <a:blip r:embed="rId4">
            <a:alphaModFix/>
          </a:blip>
          <a:srcRect l="38143" t="23829" r="25993" b="15471"/>
          <a:stretch/>
        </p:blipFill>
        <p:spPr>
          <a:xfrm>
            <a:off x="6245582" y="3965412"/>
            <a:ext cx="2734491" cy="2892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Determinants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4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Taxes (Sub-category of Cost of Resources)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taxation policy of the government also influences the supply of a commodity. 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If government </a:t>
            </a: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increases the sales tax, it increases the cost of production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which induces the producer to </a:t>
            </a: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reduce the supply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the profit margin decreases.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5" name="Google Shape;325;p47" descr="http://www.ronbeitler.com/wp-content/uploads/2013/10/taxe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7200" y="4708071"/>
            <a:ext cx="3048000" cy="2156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Determinants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4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50"/>
              <a:buFont typeface="Arial"/>
              <a:buChar char="•"/>
            </a:pPr>
            <a:r>
              <a:rPr lang="en-US" sz="2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Subsidies (Sub-category of Cost of Resources)</a:t>
            </a:r>
            <a:endParaRPr sz="295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885"/>
              </a:spcBef>
              <a:spcAft>
                <a:spcPts val="0"/>
              </a:spcAft>
              <a:buClr>
                <a:schemeClr val="dk1"/>
              </a:buClr>
              <a:buSzPts val="2950"/>
              <a:buFont typeface="Arial"/>
              <a:buChar char="–"/>
            </a:pPr>
            <a:r>
              <a:rPr lang="en-US" sz="2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government payment to encourage or protect a certain economic activity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1770"/>
              </a:spcBef>
              <a:spcAft>
                <a:spcPts val="0"/>
              </a:spcAft>
              <a:buClr>
                <a:schemeClr val="dk1"/>
              </a:buClr>
              <a:buSzPts val="2950"/>
              <a:buFont typeface="Arial"/>
              <a:buChar char="–"/>
            </a:pPr>
            <a:r>
              <a:rPr lang="en-US" sz="2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 Government pays farmers to continue farming, supplementing their income and keeping the supply high.  More food is produced (</a:t>
            </a:r>
            <a:r>
              <a:rPr lang="en-US" sz="29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supply goes up</a:t>
            </a:r>
            <a:r>
              <a:rPr lang="en-US" sz="2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and the amount farmers need to earn is lower, keeping prices at grocery stores lower for consumers.</a:t>
            </a:r>
            <a:endParaRPr/>
          </a:p>
          <a:p>
            <a:pPr marL="342900" marR="0" lvl="0" indent="-154940" algn="l" rtl="0">
              <a:spcBef>
                <a:spcPts val="1477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Determinants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49"/>
          <p:cNvSpPr txBox="1">
            <a:spLocks noGrp="1"/>
          </p:cNvSpPr>
          <p:nvPr>
            <p:ph type="body" idx="1"/>
          </p:nvPr>
        </p:nvSpPr>
        <p:spPr>
          <a:xfrm>
            <a:off x="3733800" y="1143000"/>
            <a:ext cx="49530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 Technology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improvement in the technique of production </a:t>
            </a: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reduces the cost of production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increases profit margin. Increased profitability motivates the producers to </a:t>
            </a: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 the supply.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8" name="Google Shape;338;p49" descr="http://yourbusiness.azcentral.com/DM-Resize/photos.demandstudios.com/getty/article/235/12/IND_098.jpg?w=600&amp;h=600&amp;keep_ratio=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207" y="2432081"/>
            <a:ext cx="4137392" cy="2962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49" descr="http://cdn.slashgear.com/wp-content/uploads/2013/10/iwatch_concept-580x405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4747287"/>
            <a:ext cx="3047999" cy="2128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Microeconomics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 #2 = Supply, Demand and Price.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Honors Assignments = Market Structures (forms that businesses take), Externalities (unintended effects of those choices), and government interaction with markets (market failure and public goods) 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Determinants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5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11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 Expectations</a:t>
            </a:r>
            <a:endParaRPr dirty="0"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a producer expects an 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market price in future, then they will supply 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today and hoard the stock to sell at a high price in future and vice versa.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7" name="Google Shape;347;p50" descr="http://trueazimuth.biz/v2/uploads/userfiles/10545/expectations%20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2244370"/>
            <a:ext cx="45720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Determinants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51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49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  Number of Sellers</a:t>
            </a:r>
            <a:endParaRPr dirty="0"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fewer sellers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in the market, the 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fewer goods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in the market, and vice-versa </a:t>
            </a:r>
            <a:endParaRPr dirty="0"/>
          </a:p>
          <a:p>
            <a: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4" name="Google Shape;354;p51" descr="http://www.elitemaroc.com/photos/produits/303/565/photo3-produit-134070128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4686" y="2933699"/>
            <a:ext cx="5238750" cy="3354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Determinants of Supply: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change in any of the following will result in a </a:t>
            </a:r>
            <a:r>
              <a:rPr lang="en-US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shift of the supply curve,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meaning that at each possible price a different quantity will be supplied.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Mnemonic Device:  Supply </a:t>
            </a:r>
            <a:r>
              <a:rPr lang="en-US" sz="20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STORES</a:t>
            </a:r>
            <a:r>
              <a:rPr lang="en-US" sz="2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–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subsidies (shift supply out) and taxes (shift supply in)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 –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technology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O – </a:t>
            </a:r>
            <a:r>
              <a:rPr lang="en-US" sz="200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other related goods prices (</a:t>
            </a:r>
            <a:r>
              <a:rPr lang="en-US" sz="2000" u="sng">
                <a:solidFill>
                  <a:schemeClr val="hlink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  <a:hlinkClick r:id="rId3"/>
              </a:rPr>
              <a:t>substitutes in production</a:t>
            </a:r>
            <a:r>
              <a:rPr lang="en-US" sz="200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, i.e. basketballs and soccer balls; </a:t>
            </a:r>
            <a:r>
              <a:rPr lang="en-US" sz="2000" u="sng">
                <a:solidFill>
                  <a:schemeClr val="hlink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  <a:hlinkClick r:id="rId4"/>
              </a:rPr>
              <a:t>complements in production</a:t>
            </a:r>
            <a:r>
              <a:rPr lang="en-US" sz="200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. i.e. beef and leather)</a:t>
            </a:r>
            <a:endParaRPr sz="200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 –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resource costs (land, labor, capital, entrepreneurship)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–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expectations (of future prices)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–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size of the market (number of producers)</a:t>
            </a:r>
            <a:endParaRPr sz="20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3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 in Supply vs. Change in Quantity Supplied</a:t>
            </a:r>
            <a:endParaRPr sz="39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8" name="Google Shape;368;p53"/>
          <p:cNvPicPr preferRelativeResize="0"/>
          <p:nvPr/>
        </p:nvPicPr>
        <p:blipFill rotWithShape="1">
          <a:blip r:embed="rId3">
            <a:alphaModFix/>
          </a:blip>
          <a:srcRect t="18252" b="19573"/>
          <a:stretch/>
        </p:blipFill>
        <p:spPr>
          <a:xfrm>
            <a:off x="161261" y="2590800"/>
            <a:ext cx="8525540" cy="3316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Equilibrium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5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endParaRPr sz="3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Equilibrium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5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Blue Book (pg. 105-113, including Shortage and Surplus); Green Book (pg. 148-151, including Shortage and Surplus)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Equilibrium = Opposing forces are in balance.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Equilibrium Price exists when the price of the  Quantity Demanded = the price of the Quantity Supplied.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Equilibrium Quantity is the quantity sold at the Equilibrium Price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5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7" name="Google Shape;387;p56"/>
          <p:cNvPicPr preferRelativeResize="0"/>
          <p:nvPr/>
        </p:nvPicPr>
        <p:blipFill rotWithShape="1">
          <a:blip r:embed="rId3">
            <a:alphaModFix/>
          </a:blip>
          <a:srcRect l="19615" t="10821" r="18079" b="6249"/>
          <a:stretch/>
        </p:blipFill>
        <p:spPr>
          <a:xfrm>
            <a:off x="4549" y="-76200"/>
            <a:ext cx="9266401" cy="693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5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4" name="Google Shape;394;p57"/>
          <p:cNvPicPr preferRelativeResize="0"/>
          <p:nvPr/>
        </p:nvPicPr>
        <p:blipFill rotWithShape="1">
          <a:blip r:embed="rId3">
            <a:alphaModFix/>
          </a:blip>
          <a:srcRect l="19615" t="11195" r="17867" b="6249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5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1" name="Google Shape;401;p58"/>
          <p:cNvPicPr preferRelativeResize="0"/>
          <p:nvPr/>
        </p:nvPicPr>
        <p:blipFill rotWithShape="1">
          <a:blip r:embed="rId3">
            <a:alphaModFix/>
          </a:blip>
          <a:srcRect l="20035" t="11006" r="17886" b="6017"/>
          <a:stretch/>
        </p:blipFill>
        <p:spPr>
          <a:xfrm>
            <a:off x="-1" y="-15922"/>
            <a:ext cx="9147197" cy="6873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6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6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4" name="Google Shape;414;p60"/>
          <p:cNvPicPr preferRelativeResize="0"/>
          <p:nvPr/>
        </p:nvPicPr>
        <p:blipFill rotWithShape="1">
          <a:blip r:embed="rId3">
            <a:alphaModFix/>
          </a:blip>
          <a:srcRect l="19824" t="11195" r="17974" b="5969"/>
          <a:stretch/>
        </p:blipFill>
        <p:spPr>
          <a:xfrm>
            <a:off x="0" y="0"/>
            <a:ext cx="915944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419100" y="1523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Demand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419100" y="1162475"/>
            <a:ext cx="8229600" cy="2122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590"/>
              </a:spcBef>
              <a:spcAft>
                <a:spcPts val="0"/>
              </a:spcAft>
              <a:buClr>
                <a:schemeClr val="dk1"/>
              </a:buClr>
              <a:buSzPts val="2950"/>
              <a:buFont typeface="Arial"/>
              <a:buChar char="•"/>
            </a:pPr>
            <a:r>
              <a:rPr lang="en-US" sz="295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295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Law of Demand </a:t>
            </a:r>
            <a:r>
              <a:rPr lang="en-US" sz="29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states that other things remaining the same, if the price of a good rises, the quantity demanded of that good decreases, and if the price of a good falls, the quantity demanded of that good </a:t>
            </a:r>
            <a:r>
              <a:rPr lang="en-US" sz="29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rises</a:t>
            </a:r>
            <a:r>
              <a:rPr lang="en-US" sz="29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342900" marR="0" lvl="0" indent="-15494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4248150"/>
            <a:ext cx="3028950" cy="2609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9"/>
          <p:cNvSpPr txBox="1"/>
          <p:nvPr/>
        </p:nvSpPr>
        <p:spPr>
          <a:xfrm>
            <a:off x="3200400" y="3285390"/>
            <a:ext cx="5715000" cy="302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en-US" sz="2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Anothe</a:t>
            </a:r>
            <a:r>
              <a:rPr lang="en-US" sz="2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 w</a:t>
            </a:r>
            <a:r>
              <a:rPr lang="en-US" sz="2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 to put it: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en-US" sz="2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demand? 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en-US" sz="2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US" sz="27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“want” to purchase goods or services </a:t>
            </a:r>
            <a:endParaRPr sz="27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en-US" sz="2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Demand is </a:t>
            </a:r>
            <a:r>
              <a:rPr lang="en-US" sz="27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willingness </a:t>
            </a:r>
            <a:r>
              <a:rPr lang="en-US" sz="2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27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ability </a:t>
            </a:r>
            <a:r>
              <a:rPr lang="en-US" sz="2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purchase a good or service at a given RANGE of prices. </a:t>
            </a:r>
            <a:endParaRPr dirty="0"/>
          </a:p>
          <a:p>
            <a:pPr marL="342900" marR="0" lvl="0" indent="-17018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None/>
            </a:pPr>
            <a:endParaRPr sz="27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6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6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1" name="Google Shape;421;p61"/>
          <p:cNvPicPr preferRelativeResize="0"/>
          <p:nvPr/>
        </p:nvPicPr>
        <p:blipFill rotWithShape="1">
          <a:blip r:embed="rId3">
            <a:alphaModFix/>
          </a:blip>
          <a:srcRect l="19824" t="11006" r="17859" b="5970"/>
          <a:stretch/>
        </p:blipFill>
        <p:spPr>
          <a:xfrm>
            <a:off x="-1137" y="0"/>
            <a:ext cx="915555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6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6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9" name="Google Shape;429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6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6" name="Google Shape;436;p63"/>
          <p:cNvPicPr preferRelativeResize="0"/>
          <p:nvPr/>
        </p:nvPicPr>
        <p:blipFill rotWithShape="1">
          <a:blip r:embed="rId3">
            <a:alphaModFix/>
          </a:blip>
          <a:srcRect l="19824" t="10821" r="17763" b="6249"/>
          <a:stretch/>
        </p:blipFill>
        <p:spPr>
          <a:xfrm>
            <a:off x="1" y="-103496"/>
            <a:ext cx="9144000" cy="6961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6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6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9" name="Google Shape;449;p65"/>
          <p:cNvPicPr preferRelativeResize="0"/>
          <p:nvPr/>
        </p:nvPicPr>
        <p:blipFill rotWithShape="1">
          <a:blip r:embed="rId3">
            <a:alphaModFix/>
          </a:blip>
          <a:srcRect l="19824" t="11195" r="17922" b="5969"/>
          <a:stretch/>
        </p:blipFill>
        <p:spPr>
          <a:xfrm>
            <a:off x="-6824" y="0"/>
            <a:ext cx="916716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6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6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6" name="Google Shape;456;p66"/>
          <p:cNvPicPr preferRelativeResize="0"/>
          <p:nvPr/>
        </p:nvPicPr>
        <p:blipFill rotWithShape="1">
          <a:blip r:embed="rId3">
            <a:alphaModFix/>
          </a:blip>
          <a:srcRect l="19720" t="11194" r="17974" b="5783"/>
          <a:stretch/>
        </p:blipFill>
        <p:spPr>
          <a:xfrm>
            <a:off x="1" y="0"/>
            <a:ext cx="915427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6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6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3" name="Google Shape;463;p67"/>
          <p:cNvPicPr preferRelativeResize="0"/>
          <p:nvPr/>
        </p:nvPicPr>
        <p:blipFill rotWithShape="1">
          <a:blip r:embed="rId3">
            <a:alphaModFix/>
          </a:blip>
          <a:srcRect l="19721" t="10821" r="17867" b="5877"/>
          <a:stretch/>
        </p:blipFill>
        <p:spPr>
          <a:xfrm>
            <a:off x="0" y="-6824"/>
            <a:ext cx="9143999" cy="6861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6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6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0" name="Google Shape;470;p68"/>
          <p:cNvPicPr preferRelativeResize="0"/>
          <p:nvPr/>
        </p:nvPicPr>
        <p:blipFill rotWithShape="1">
          <a:blip r:embed="rId3">
            <a:alphaModFix/>
          </a:blip>
          <a:srcRect l="19615" t="11194" r="17867" b="5549"/>
          <a:stretch/>
        </p:blipFill>
        <p:spPr>
          <a:xfrm>
            <a:off x="0" y="-3412"/>
            <a:ext cx="9143999" cy="6861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6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6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7" name="Google Shape;477;p69"/>
          <p:cNvPicPr preferRelativeResize="0"/>
          <p:nvPr/>
        </p:nvPicPr>
        <p:blipFill rotWithShape="1">
          <a:blip r:embed="rId3">
            <a:alphaModFix/>
          </a:blip>
          <a:srcRect l="19721" t="11380" r="17867" b="5971"/>
          <a:stretch/>
        </p:blipFill>
        <p:spPr>
          <a:xfrm>
            <a:off x="0" y="-1"/>
            <a:ext cx="9220199" cy="6864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7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Price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7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a price goes up, the percentage change is positive.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a price stays the same, the percentage change is 0.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a price goes down, the percentage change is negative.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7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Elasticity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7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endParaRPr sz="3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Law… 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549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90"/>
              </a:spcBef>
              <a:spcAft>
                <a:spcPts val="0"/>
              </a:spcAft>
              <a:buClr>
                <a:schemeClr val="dk1"/>
              </a:buClr>
              <a:buSzPts val="2950"/>
              <a:buFont typeface="Arial"/>
              <a:buChar char="•"/>
            </a:pPr>
            <a:r>
              <a:rPr lang="en-US" sz="2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Law of Demand states that… 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the price of a good </a:t>
            </a: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increases</a:t>
            </a: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the quantity demanded </a:t>
            </a: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decreases </a:t>
            </a: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the price of a good </a:t>
            </a: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decreases</a:t>
            </a: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the quantity demanded </a:t>
            </a: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increases </a:t>
            </a: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90"/>
              </a:spcBef>
              <a:spcAft>
                <a:spcPts val="0"/>
              </a:spcAft>
              <a:buClr>
                <a:schemeClr val="dk1"/>
              </a:buClr>
              <a:buSzPts val="2950"/>
              <a:buFont typeface="Arial"/>
              <a:buChar char="•"/>
            </a:pPr>
            <a:r>
              <a:rPr lang="en-US" sz="2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easy way to write this 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 = </a:t>
            </a: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Price 				If P ↑ then Qd ↓ </a:t>
            </a: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Qd = </a:t>
            </a: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Quantity demanded		If P ↓ then Qd ↑ </a:t>
            </a: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90"/>
              </a:spcBef>
              <a:spcAft>
                <a:spcPts val="0"/>
              </a:spcAft>
              <a:buClr>
                <a:schemeClr val="dk1"/>
              </a:buClr>
              <a:buSzPts val="2950"/>
              <a:buFont typeface="Arial"/>
              <a:buChar char="•"/>
            </a:pPr>
            <a:r>
              <a:rPr lang="en-US" sz="2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type of relationship is this called? 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Inverse correlation </a:t>
            </a: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0"/>
          <p:cNvSpPr/>
          <p:nvPr/>
        </p:nvSpPr>
        <p:spPr>
          <a:xfrm>
            <a:off x="5981700" y="228600"/>
            <a:ext cx="1714500" cy="19812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25400" cap="flat" cmpd="sng">
            <a:solidFill>
              <a:srgbClr val="395E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0"/>
          <p:cNvSpPr/>
          <p:nvPr/>
        </p:nvSpPr>
        <p:spPr>
          <a:xfrm>
            <a:off x="7315200" y="228600"/>
            <a:ext cx="1600200" cy="1981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rgbClr val="395E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Elasticity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7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lang="en-US" sz="2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Blue Book (pg. 118-129 for elasticity of demand), and (pg. 130-134 for elasticity of supply);  Green Book (pg. 103-109 for elasticity of demand), and (pg. 124-125 for elasticity of supply)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lang="en-US"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is also </a:t>
            </a:r>
            <a:r>
              <a:rPr lang="en-US" sz="2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Cross Elasticity of Demand, </a:t>
            </a:r>
            <a:r>
              <a:rPr lang="en-US"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is a measure of the responsiveness of the demand for a good to a change in price of substitutes or complements when other  things remain the same.  (Blue pg. 135-136) and </a:t>
            </a:r>
            <a:r>
              <a:rPr lang="en-US" sz="2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Income Elasticity of Demand</a:t>
            </a:r>
            <a:r>
              <a:rPr lang="en-US"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which is the measure of the responsiveness of the demand for a good to a change in income when other things remain the same. (Blue pg. 136-137).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lang="en-US"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WILL ONLY FOCUS ON ELASTICITY OF SUPPLY AND DEMAND.</a:t>
            </a:r>
            <a:endParaRPr sz="2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7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Elasticity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7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are going more in depth than the exam. 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does elasticity of supply/demand measure?</a:t>
            </a:r>
            <a:endParaRPr dirty="0"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 What goods have a demand that is elastic, inelastic, or unit elastic?</a:t>
            </a:r>
            <a:endParaRPr dirty="0"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 Use given numbers to determine whether a good is elastic, inelastic, or unit elastic.</a:t>
            </a:r>
            <a:endParaRPr dirty="0"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  Why are particular goods elastic/inelastic?</a:t>
            </a:r>
            <a:endParaRPr dirty="0"/>
          </a:p>
          <a:p>
            <a: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7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Elasticity of Demand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7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Elastic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If the formula creates a number greater than 1, the demand is elastic (Example: 3.2 is elastic)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 Elastic 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If the number is equal to 1, the demand is unit elastic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Inelastic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If the number is less than 1, demand is inelastic. (Example: 0.43 is inelastic)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7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7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6" name="Google Shape;526;p77"/>
          <p:cNvPicPr preferRelativeResize="0"/>
          <p:nvPr/>
        </p:nvPicPr>
        <p:blipFill rotWithShape="1">
          <a:blip r:embed="rId3">
            <a:alphaModFix/>
          </a:blip>
          <a:srcRect l="11223" t="11164" r="26260" b="6031"/>
          <a:stretch/>
        </p:blipFill>
        <p:spPr>
          <a:xfrm>
            <a:off x="0" y="15921"/>
            <a:ext cx="9144000" cy="68094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7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7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3" name="Google Shape;533;p78"/>
          <p:cNvPicPr preferRelativeResize="0"/>
          <p:nvPr/>
        </p:nvPicPr>
        <p:blipFill rotWithShape="1">
          <a:blip r:embed="rId3">
            <a:alphaModFix/>
          </a:blip>
          <a:srcRect l="11546" t="10930" r="26357" b="5737"/>
          <a:stretch/>
        </p:blipFill>
        <p:spPr>
          <a:xfrm>
            <a:off x="-2690" y="0"/>
            <a:ext cx="9146689" cy="6901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7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7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0" name="Google Shape;540;p79"/>
          <p:cNvPicPr preferRelativeResize="0"/>
          <p:nvPr/>
        </p:nvPicPr>
        <p:blipFill rotWithShape="1">
          <a:blip r:embed="rId3">
            <a:alphaModFix/>
          </a:blip>
          <a:srcRect l="11399" t="11147" r="26189" b="6203"/>
          <a:stretch/>
        </p:blipFill>
        <p:spPr>
          <a:xfrm>
            <a:off x="-7961" y="0"/>
            <a:ext cx="9151961" cy="681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8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8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7" name="Google Shape;547;p80"/>
          <p:cNvPicPr preferRelativeResize="0"/>
          <p:nvPr/>
        </p:nvPicPr>
        <p:blipFill rotWithShape="1">
          <a:blip r:embed="rId3">
            <a:alphaModFix/>
          </a:blip>
          <a:srcRect l="11328" t="11195" r="26365" b="7137"/>
          <a:stretch/>
        </p:blipFill>
        <p:spPr>
          <a:xfrm>
            <a:off x="0" y="-23884"/>
            <a:ext cx="9144000" cy="6738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8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8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4" name="Google Shape;554;p81"/>
          <p:cNvPicPr preferRelativeResize="0"/>
          <p:nvPr/>
        </p:nvPicPr>
        <p:blipFill rotWithShape="1">
          <a:blip r:embed="rId3">
            <a:alphaModFix/>
          </a:blip>
          <a:srcRect l="11328" t="11195" r="26365" b="5969"/>
          <a:stretch/>
        </p:blipFill>
        <p:spPr>
          <a:xfrm>
            <a:off x="0" y="-1"/>
            <a:ext cx="9144000" cy="6834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8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Elasticity of Supply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8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(Same as Demand)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Elastic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If the formula creates a number greater than 1, the demand is elastic (Example: 3.2 is elastic)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 Elastic 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If the number is equal to 1, the demand is unit elastic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Inelastic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If the number is less than 1, demand is inelastic. (Example: 0.43 is inelastic)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Demand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1"/>
          <p:cNvSpPr txBox="1">
            <a:spLocks noGrp="1"/>
          </p:cNvSpPr>
          <p:nvPr>
            <p:ph type="body" idx="1"/>
          </p:nvPr>
        </p:nvSpPr>
        <p:spPr>
          <a:xfrm>
            <a:off x="457199" y="1217241"/>
            <a:ext cx="8459885" cy="4589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1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does demand exist? </a:t>
            </a:r>
            <a:endParaRPr dirty="0"/>
          </a:p>
          <a:p>
            <a:pPr marL="742950" marR="0" lvl="2" indent="-3492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Scarcity…buyers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limited purchasing power and must make choices about what to buy.</a:t>
            </a:r>
            <a:endParaRPr dirty="0"/>
          </a:p>
        </p:txBody>
      </p:sp>
      <p:pic>
        <p:nvPicPr>
          <p:cNvPr id="142" name="Google Shape;142;p21" descr="http://education-portal.com/cimages/multimages/16/Scarity_Flow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1418" y="3463544"/>
            <a:ext cx="8735667" cy="2343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2" descr="http://mrkersey.org/images/demand_curve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3600" y="1447800"/>
            <a:ext cx="2986225" cy="26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Demand vs. Quantity Demanded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5486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50"/>
              <a:buFont typeface="Arial"/>
              <a:buChar char="•"/>
            </a:pPr>
            <a:r>
              <a:rPr lang="en-US" sz="29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difference between demand and quantity demanded? </a:t>
            </a:r>
            <a:endParaRPr dirty="0"/>
          </a:p>
          <a:p>
            <a:pPr marL="742950" marR="0" lvl="1" indent="-28575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Demand is </a:t>
            </a:r>
            <a:r>
              <a:rPr lang="en-US" sz="2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simply the willingness and ability to buy something </a:t>
            </a: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Demand is the curve or line </a:t>
            </a:r>
            <a:endParaRPr dirty="0"/>
          </a:p>
          <a:p>
            <a:pPr marL="742950" marR="0" lvl="1" indent="-121284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Quantity demanded is </a:t>
            </a:r>
            <a:r>
              <a:rPr lang="en-US" sz="2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# of units purchased at a specific price </a:t>
            </a: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Quantity demanded is the dot or point on the line </a:t>
            </a:r>
            <a:endParaRPr dirty="0"/>
          </a:p>
          <a:p>
            <a:pPr marL="342900" marR="0" lvl="0" indent="-15494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22" descr="http://www.oswego.edu/~edunne/0.11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04438" y="4114800"/>
            <a:ext cx="3125387" cy="2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HOW MUCH YOU CONSUME…???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Law of Diminishing Marginal Utility states…</a:t>
            </a:r>
          </a:p>
          <a:p>
            <a:pPr lvl="1"/>
            <a:r>
              <a:rPr lang="en-US" sz="2400" b="1" dirty="0" smtClean="0"/>
              <a:t>As a person consumes additional units of a good, eventually, the utility gained from each additional unit decreases</a:t>
            </a:r>
          </a:p>
          <a:p>
            <a:pPr lvl="1"/>
            <a:r>
              <a:rPr lang="en-US" sz="2400" dirty="0" smtClean="0"/>
              <a:t>In economic terms, utility is another word for </a:t>
            </a:r>
            <a:r>
              <a:rPr lang="en-US" sz="2400" b="1" dirty="0" smtClean="0"/>
              <a:t>satisfaction. </a:t>
            </a:r>
          </a:p>
          <a:p>
            <a:r>
              <a:rPr lang="en-US" sz="2400" dirty="0" smtClean="0"/>
              <a:t>The more utility (satisfaction) you receive from a good,</a:t>
            </a:r>
            <a:endParaRPr lang="en-US" sz="2400" dirty="0"/>
          </a:p>
          <a:p>
            <a:pPr lvl="1"/>
            <a:r>
              <a:rPr lang="en-US" sz="2400" b="1" dirty="0" smtClean="0"/>
              <a:t>The higher price people are willing to pay for it  </a:t>
            </a:r>
          </a:p>
          <a:p>
            <a:r>
              <a:rPr lang="en-US" sz="2400" dirty="0" smtClean="0"/>
              <a:t>The less utility (satisfaction) you receive from a good,</a:t>
            </a:r>
          </a:p>
          <a:p>
            <a:pPr lvl="1"/>
            <a:r>
              <a:rPr lang="en-US" sz="2400" b="1" dirty="0" smtClean="0"/>
              <a:t>The lower price people are willing to pay for it</a:t>
            </a:r>
          </a:p>
          <a:p>
            <a:endParaRPr lang="en-US" sz="2400" b="1" dirty="0" smtClean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9143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Individual vs. Market demand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buSzPts val="3200"/>
            </a:pPr>
            <a:r>
              <a:rPr 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Individual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Demand = One buyer’s demand curve.</a:t>
            </a:r>
            <a:endParaRPr dirty="0"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 Demand = The sum of the demands of all the buyers in a market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US" sz="3200" dirty="0"/>
          </a:p>
          <a:p>
            <a:pPr marL="342900" lvl="0" indent="-342900">
              <a:buSzPts val="3200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Demand curve = Graph</a:t>
            </a:r>
            <a:endParaRPr lang="en-US" sz="3200" dirty="0"/>
          </a:p>
          <a:p>
            <a:pPr marL="342900" lvl="0" indent="-342900">
              <a:buSzPts val="3200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Demand schedule = Chart</a:t>
            </a:r>
            <a:endParaRPr lang="en-US" sz="3200" dirty="0"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1775</Words>
  <Application>Microsoft Macintosh PowerPoint</Application>
  <PresentationFormat>On-screen Show (4:3)</PresentationFormat>
  <Paragraphs>170</Paragraphs>
  <Slides>58</Slides>
  <Notes>57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Unit 2 – Supply, Demand, and the Price System</vt:lpstr>
      <vt:lpstr>Microeconomics</vt:lpstr>
      <vt:lpstr>Microeconomics</vt:lpstr>
      <vt:lpstr>Demand</vt:lpstr>
      <vt:lpstr>The Law… </vt:lpstr>
      <vt:lpstr>Demand</vt:lpstr>
      <vt:lpstr>Demand vs. Quantity Demanded</vt:lpstr>
      <vt:lpstr>HOW MUCH YOU CONSUME…???</vt:lpstr>
      <vt:lpstr>Individual vs. Market demand</vt:lpstr>
      <vt:lpstr>PowerPoint Presentation</vt:lpstr>
      <vt:lpstr>Change in Demand/Determinants of Demand</vt:lpstr>
      <vt:lpstr>Determinants</vt:lpstr>
      <vt:lpstr>Factors (Determinants) that Shift the Demand Curve</vt:lpstr>
      <vt:lpstr>Factors (Determinants) that Shift the Demand Curve</vt:lpstr>
      <vt:lpstr>Factors (Determinants) that Shift the Demand Curve</vt:lpstr>
      <vt:lpstr>Factors (Determinants) that Shift the Demand Curve</vt:lpstr>
      <vt:lpstr>Factors (Determinants) that Shift the Demand Curve</vt:lpstr>
      <vt:lpstr>PowerPoint Presentation</vt:lpstr>
      <vt:lpstr>Change in Demand vs. Change in Quantity Demanded</vt:lpstr>
      <vt:lpstr>Supply</vt:lpstr>
      <vt:lpstr>Supply</vt:lpstr>
      <vt:lpstr>Supply Curves</vt:lpstr>
      <vt:lpstr>Supply</vt:lpstr>
      <vt:lpstr>Change in Supply/Determinants of Supply</vt:lpstr>
      <vt:lpstr>Factors (Determinants) that Shift the Supply Curve</vt:lpstr>
      <vt:lpstr>Determinants</vt:lpstr>
      <vt:lpstr>Determinants</vt:lpstr>
      <vt:lpstr>Determinants</vt:lpstr>
      <vt:lpstr>Determinants</vt:lpstr>
      <vt:lpstr>Determinants</vt:lpstr>
      <vt:lpstr>Determinants</vt:lpstr>
      <vt:lpstr>PowerPoint Presentation</vt:lpstr>
      <vt:lpstr>Change in Supply vs. Change in Quantity Supplied</vt:lpstr>
      <vt:lpstr>Equilibrium</vt:lpstr>
      <vt:lpstr>Equilibrium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Price</vt:lpstr>
      <vt:lpstr>Elasticity</vt:lpstr>
      <vt:lpstr>Elasticity</vt:lpstr>
      <vt:lpstr>Elasticity</vt:lpstr>
      <vt:lpstr>Elasticity of Demand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Elasticity of Supply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 – Supply, Demand, and the Price System</dc:title>
  <cp:lastModifiedBy>SBBC Teacher</cp:lastModifiedBy>
  <cp:revision>3</cp:revision>
  <cp:lastPrinted>2019-04-01T14:29:33Z</cp:lastPrinted>
  <dcterms:modified xsi:type="dcterms:W3CDTF">2019-04-01T16:35:32Z</dcterms:modified>
</cp:coreProperties>
</file>